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1" r:id="rId3"/>
    <p:sldId id="264" r:id="rId4"/>
    <p:sldId id="257" r:id="rId5"/>
    <p:sldId id="260" r:id="rId6"/>
    <p:sldId id="259" r:id="rId7"/>
    <p:sldId id="263" r:id="rId8"/>
    <p:sldId id="271" r:id="rId9"/>
    <p:sldId id="265" r:id="rId10"/>
    <p:sldId id="270" r:id="rId11"/>
    <p:sldId id="273" r:id="rId12"/>
    <p:sldId id="272" r:id="rId13"/>
    <p:sldId id="281" r:id="rId14"/>
    <p:sldId id="282" r:id="rId15"/>
    <p:sldId id="280" r:id="rId16"/>
    <p:sldId id="283" r:id="rId17"/>
    <p:sldId id="285" r:id="rId18"/>
    <p:sldId id="286" r:id="rId19"/>
    <p:sldId id="289" r:id="rId20"/>
    <p:sldId id="284" r:id="rId21"/>
    <p:sldId id="28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CC"/>
    <a:srgbClr val="9900FF"/>
    <a:srgbClr val="FF33CC"/>
    <a:srgbClr val="0F6FC6"/>
    <a:srgbClr val="FF6699"/>
    <a:srgbClr val="FF002B"/>
    <a:srgbClr val="CC0066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6B850-39AF-4290-B815-EE385E918B6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A2CF3-8F0B-4C19-97B8-20CFF274C991}">
      <dgm:prSet phldrT="[Текст]"/>
      <dgm:spPr/>
      <dgm:t>
        <a:bodyPr/>
        <a:lstStyle/>
        <a:p>
          <a:r>
            <a:rPr lang="ru-RU" dirty="0" err="1" smtClean="0"/>
            <a:t>Вокально</a:t>
          </a:r>
          <a:r>
            <a:rPr lang="ru-RU" dirty="0" smtClean="0"/>
            <a:t> – исполнительская деятельность</a:t>
          </a:r>
          <a:endParaRPr lang="ru-RU" dirty="0"/>
        </a:p>
      </dgm:t>
    </dgm:pt>
    <dgm:pt modelId="{338369C8-7B9C-454A-8969-0E4E4F6192AC}" type="parTrans" cxnId="{2C0949A4-86AC-4FF7-8EE7-56D8780A1307}">
      <dgm:prSet/>
      <dgm:spPr/>
      <dgm:t>
        <a:bodyPr/>
        <a:lstStyle/>
        <a:p>
          <a:endParaRPr lang="ru-RU"/>
        </a:p>
      </dgm:t>
    </dgm:pt>
    <dgm:pt modelId="{3DF23551-B678-4ABA-97AD-8B9B0074D97D}" type="sibTrans" cxnId="{2C0949A4-86AC-4FF7-8EE7-56D8780A1307}">
      <dgm:prSet/>
      <dgm:spPr/>
      <dgm:t>
        <a:bodyPr/>
        <a:lstStyle/>
        <a:p>
          <a:endParaRPr lang="ru-RU"/>
        </a:p>
      </dgm:t>
    </dgm:pt>
    <dgm:pt modelId="{7F72BA86-5044-44D4-9A56-2BB3135BD24D}">
      <dgm:prSet phldrT="[Текст]"/>
      <dgm:spPr/>
      <dgm:t>
        <a:bodyPr/>
        <a:lstStyle/>
        <a:p>
          <a:r>
            <a:rPr lang="ru-RU" dirty="0" smtClean="0"/>
            <a:t>Инструментальное исполнительство</a:t>
          </a:r>
          <a:endParaRPr lang="ru-RU" dirty="0"/>
        </a:p>
      </dgm:t>
    </dgm:pt>
    <dgm:pt modelId="{56B793E7-C673-425A-8464-A3885C3F361D}" type="parTrans" cxnId="{FD0E354E-9395-47BF-9283-D4489281944E}">
      <dgm:prSet/>
      <dgm:spPr/>
      <dgm:t>
        <a:bodyPr/>
        <a:lstStyle/>
        <a:p>
          <a:endParaRPr lang="ru-RU"/>
        </a:p>
      </dgm:t>
    </dgm:pt>
    <dgm:pt modelId="{4E8F2948-4D6A-4905-8406-6FD1024464DA}" type="sibTrans" cxnId="{FD0E354E-9395-47BF-9283-D4489281944E}">
      <dgm:prSet/>
      <dgm:spPr/>
      <dgm:t>
        <a:bodyPr/>
        <a:lstStyle/>
        <a:p>
          <a:endParaRPr lang="ru-RU"/>
        </a:p>
      </dgm:t>
    </dgm:pt>
    <dgm:pt modelId="{4B3A34E0-99CE-4CB5-813D-47126DF7CBEA}">
      <dgm:prSet phldrT="[Текст]"/>
      <dgm:spPr/>
      <dgm:t>
        <a:bodyPr/>
        <a:lstStyle/>
        <a:p>
          <a:r>
            <a:rPr lang="ru-RU" dirty="0" smtClean="0"/>
            <a:t>Музыкально- ритмические движения</a:t>
          </a:r>
          <a:endParaRPr lang="ru-RU" dirty="0"/>
        </a:p>
      </dgm:t>
    </dgm:pt>
    <dgm:pt modelId="{88DEE3B6-0DD3-4C5E-91F3-BA451EFE5284}" type="parTrans" cxnId="{1453DF4B-BF74-45ED-926B-FE0F60314111}">
      <dgm:prSet/>
      <dgm:spPr/>
      <dgm:t>
        <a:bodyPr/>
        <a:lstStyle/>
        <a:p>
          <a:endParaRPr lang="ru-RU"/>
        </a:p>
      </dgm:t>
    </dgm:pt>
    <dgm:pt modelId="{2BDBC12C-709E-491C-A028-1C84E5F5EBFB}" type="sibTrans" cxnId="{1453DF4B-BF74-45ED-926B-FE0F60314111}">
      <dgm:prSet/>
      <dgm:spPr/>
      <dgm:t>
        <a:bodyPr/>
        <a:lstStyle/>
        <a:p>
          <a:endParaRPr lang="ru-RU"/>
        </a:p>
      </dgm:t>
    </dgm:pt>
    <dgm:pt modelId="{F0CE41C2-E1BD-46E7-AC14-E5A9FBC4882D}">
      <dgm:prSet phldrT="[Текст]"/>
      <dgm:spPr/>
      <dgm:t>
        <a:bodyPr/>
        <a:lstStyle/>
        <a:p>
          <a:r>
            <a:rPr lang="ru-RU" dirty="0" smtClean="0"/>
            <a:t>Музыкально - театральная деятельность</a:t>
          </a:r>
          <a:endParaRPr lang="ru-RU" dirty="0"/>
        </a:p>
      </dgm:t>
    </dgm:pt>
    <dgm:pt modelId="{4A6DC483-27D1-40C8-B6D4-921A0D33BC83}" type="parTrans" cxnId="{1587865F-0A17-4E95-A266-7B656254F653}">
      <dgm:prSet/>
      <dgm:spPr/>
      <dgm:t>
        <a:bodyPr/>
        <a:lstStyle/>
        <a:p>
          <a:endParaRPr lang="ru-RU"/>
        </a:p>
      </dgm:t>
    </dgm:pt>
    <dgm:pt modelId="{D8E0CDA5-C2D9-4516-8F79-4FA16523774D}" type="sibTrans" cxnId="{1587865F-0A17-4E95-A266-7B656254F653}">
      <dgm:prSet/>
      <dgm:spPr/>
      <dgm:t>
        <a:bodyPr/>
        <a:lstStyle/>
        <a:p>
          <a:endParaRPr lang="ru-RU"/>
        </a:p>
      </dgm:t>
    </dgm:pt>
    <dgm:pt modelId="{4F8AF664-AC9B-4886-BBF6-B853642D9DCF}" type="pres">
      <dgm:prSet presAssocID="{86D6B850-39AF-4290-B815-EE385E918B6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20CB006-9BB3-4093-8478-264BBD781CA1}" type="pres">
      <dgm:prSet presAssocID="{86D6B850-39AF-4290-B815-EE385E918B6D}" presName="pyramid" presStyleLbl="node1" presStyleIdx="0" presStyleCnt="1" custLinFactNeighborX="-19505" custLinFactNeighborY="-43"/>
      <dgm:spPr/>
    </dgm:pt>
    <dgm:pt modelId="{AF355713-8F9A-4BED-A9DF-BA0DF7FF2FBE}" type="pres">
      <dgm:prSet presAssocID="{86D6B850-39AF-4290-B815-EE385E918B6D}" presName="theList" presStyleCnt="0"/>
      <dgm:spPr/>
    </dgm:pt>
    <dgm:pt modelId="{9E05F93A-9938-4AF6-948D-57BE526E2267}" type="pres">
      <dgm:prSet presAssocID="{164A2CF3-8F0B-4C19-97B8-20CFF274C991}" presName="aNode" presStyleLbl="fgAcc1" presStyleIdx="0" presStyleCnt="4" custScaleX="198621" custScaleY="165260" custLinFactY="-9829" custLinFactNeighborX="40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894D1-BE14-4E01-95FD-E0DB82CFD34F}" type="pres">
      <dgm:prSet presAssocID="{164A2CF3-8F0B-4C19-97B8-20CFF274C991}" presName="aSpace" presStyleCnt="0"/>
      <dgm:spPr/>
    </dgm:pt>
    <dgm:pt modelId="{C320BB81-B209-4172-B46D-89D6F69D83E6}" type="pres">
      <dgm:prSet presAssocID="{7F72BA86-5044-44D4-9A56-2BB3135BD24D}" presName="aNode" presStyleLbl="fgAcc1" presStyleIdx="1" presStyleCnt="4" custScaleX="198160" custScaleY="207984" custLinFactY="1159" custLinFactNeighborX="14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14162-788B-4ECA-AEAE-723CA26E4D29}" type="pres">
      <dgm:prSet presAssocID="{7F72BA86-5044-44D4-9A56-2BB3135BD24D}" presName="aSpace" presStyleCnt="0"/>
      <dgm:spPr/>
    </dgm:pt>
    <dgm:pt modelId="{9BBCFA41-E1BB-467B-B874-8D43AA287D35}" type="pres">
      <dgm:prSet presAssocID="{4B3A34E0-99CE-4CB5-813D-47126DF7CBEA}" presName="aNode" presStyleLbl="fgAcc1" presStyleIdx="2" presStyleCnt="4" custScaleX="197496" custScaleY="186114" custLinFactY="22348" custLinFactNeighborX="-12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B821E-D668-43DF-99D5-9EB772C479CE}" type="pres">
      <dgm:prSet presAssocID="{4B3A34E0-99CE-4CB5-813D-47126DF7CBEA}" presName="aSpace" presStyleCnt="0"/>
      <dgm:spPr/>
    </dgm:pt>
    <dgm:pt modelId="{F5F5449E-DC97-48C1-ADDA-82456C3A74FC}" type="pres">
      <dgm:prSet presAssocID="{F0CE41C2-E1BD-46E7-AC14-E5A9FBC4882D}" presName="aNode" presStyleLbl="fgAcc1" presStyleIdx="3" presStyleCnt="4" custScaleX="197496" custScaleY="175000" custLinFactY="48582" custLinFactNeighborX="-12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E5100-DF0E-4280-9C0C-DF25B7CAD196}" type="pres">
      <dgm:prSet presAssocID="{F0CE41C2-E1BD-46E7-AC14-E5A9FBC4882D}" presName="aSpace" presStyleCnt="0"/>
      <dgm:spPr/>
    </dgm:pt>
  </dgm:ptLst>
  <dgm:cxnLst>
    <dgm:cxn modelId="{3DCD8EE0-C87B-4E6B-A412-F638AF7F05B7}" type="presOf" srcId="{7F72BA86-5044-44D4-9A56-2BB3135BD24D}" destId="{C320BB81-B209-4172-B46D-89D6F69D83E6}" srcOrd="0" destOrd="0" presId="urn:microsoft.com/office/officeart/2005/8/layout/pyramid2"/>
    <dgm:cxn modelId="{1587865F-0A17-4E95-A266-7B656254F653}" srcId="{86D6B850-39AF-4290-B815-EE385E918B6D}" destId="{F0CE41C2-E1BD-46E7-AC14-E5A9FBC4882D}" srcOrd="3" destOrd="0" parTransId="{4A6DC483-27D1-40C8-B6D4-921A0D33BC83}" sibTransId="{D8E0CDA5-C2D9-4516-8F79-4FA16523774D}"/>
    <dgm:cxn modelId="{F34B9E01-1954-4761-B174-A32D6468905C}" type="presOf" srcId="{F0CE41C2-E1BD-46E7-AC14-E5A9FBC4882D}" destId="{F5F5449E-DC97-48C1-ADDA-82456C3A74FC}" srcOrd="0" destOrd="0" presId="urn:microsoft.com/office/officeart/2005/8/layout/pyramid2"/>
    <dgm:cxn modelId="{FD0E354E-9395-47BF-9283-D4489281944E}" srcId="{86D6B850-39AF-4290-B815-EE385E918B6D}" destId="{7F72BA86-5044-44D4-9A56-2BB3135BD24D}" srcOrd="1" destOrd="0" parTransId="{56B793E7-C673-425A-8464-A3885C3F361D}" sibTransId="{4E8F2948-4D6A-4905-8406-6FD1024464DA}"/>
    <dgm:cxn modelId="{2C0949A4-86AC-4FF7-8EE7-56D8780A1307}" srcId="{86D6B850-39AF-4290-B815-EE385E918B6D}" destId="{164A2CF3-8F0B-4C19-97B8-20CFF274C991}" srcOrd="0" destOrd="0" parTransId="{338369C8-7B9C-454A-8969-0E4E4F6192AC}" sibTransId="{3DF23551-B678-4ABA-97AD-8B9B0074D97D}"/>
    <dgm:cxn modelId="{9B4CD941-2A80-4EE7-A58B-78369FD41B06}" type="presOf" srcId="{4B3A34E0-99CE-4CB5-813D-47126DF7CBEA}" destId="{9BBCFA41-E1BB-467B-B874-8D43AA287D35}" srcOrd="0" destOrd="0" presId="urn:microsoft.com/office/officeart/2005/8/layout/pyramid2"/>
    <dgm:cxn modelId="{6699B5D1-95A0-4A64-86C2-B36C4C35D44C}" type="presOf" srcId="{86D6B850-39AF-4290-B815-EE385E918B6D}" destId="{4F8AF664-AC9B-4886-BBF6-B853642D9DCF}" srcOrd="0" destOrd="0" presId="urn:microsoft.com/office/officeart/2005/8/layout/pyramid2"/>
    <dgm:cxn modelId="{1453DF4B-BF74-45ED-926B-FE0F60314111}" srcId="{86D6B850-39AF-4290-B815-EE385E918B6D}" destId="{4B3A34E0-99CE-4CB5-813D-47126DF7CBEA}" srcOrd="2" destOrd="0" parTransId="{88DEE3B6-0DD3-4C5E-91F3-BA451EFE5284}" sibTransId="{2BDBC12C-709E-491C-A028-1C84E5F5EBFB}"/>
    <dgm:cxn modelId="{07F82B60-9415-4316-A18D-324CD59C3098}" type="presOf" srcId="{164A2CF3-8F0B-4C19-97B8-20CFF274C991}" destId="{9E05F93A-9938-4AF6-948D-57BE526E2267}" srcOrd="0" destOrd="0" presId="urn:microsoft.com/office/officeart/2005/8/layout/pyramid2"/>
    <dgm:cxn modelId="{0E12E66A-65D9-4F94-BD93-E111F85E4406}" type="presParOf" srcId="{4F8AF664-AC9B-4886-BBF6-B853642D9DCF}" destId="{A20CB006-9BB3-4093-8478-264BBD781CA1}" srcOrd="0" destOrd="0" presId="urn:microsoft.com/office/officeart/2005/8/layout/pyramid2"/>
    <dgm:cxn modelId="{88D0BAED-368C-4243-AA38-FB77171FFF93}" type="presParOf" srcId="{4F8AF664-AC9B-4886-BBF6-B853642D9DCF}" destId="{AF355713-8F9A-4BED-A9DF-BA0DF7FF2FBE}" srcOrd="1" destOrd="0" presId="urn:microsoft.com/office/officeart/2005/8/layout/pyramid2"/>
    <dgm:cxn modelId="{9C8C096C-B245-4571-AD04-6CB82F0611CD}" type="presParOf" srcId="{AF355713-8F9A-4BED-A9DF-BA0DF7FF2FBE}" destId="{9E05F93A-9938-4AF6-948D-57BE526E2267}" srcOrd="0" destOrd="0" presId="urn:microsoft.com/office/officeart/2005/8/layout/pyramid2"/>
    <dgm:cxn modelId="{BC531D7D-A396-4205-9F5F-62186614C34B}" type="presParOf" srcId="{AF355713-8F9A-4BED-A9DF-BA0DF7FF2FBE}" destId="{5CE894D1-BE14-4E01-95FD-E0DB82CFD34F}" srcOrd="1" destOrd="0" presId="urn:microsoft.com/office/officeart/2005/8/layout/pyramid2"/>
    <dgm:cxn modelId="{B9C2F183-2B0C-4971-97DB-6896B21A3578}" type="presParOf" srcId="{AF355713-8F9A-4BED-A9DF-BA0DF7FF2FBE}" destId="{C320BB81-B209-4172-B46D-89D6F69D83E6}" srcOrd="2" destOrd="0" presId="urn:microsoft.com/office/officeart/2005/8/layout/pyramid2"/>
    <dgm:cxn modelId="{BBAB149D-B78F-417C-BA1A-5A14BB48010C}" type="presParOf" srcId="{AF355713-8F9A-4BED-A9DF-BA0DF7FF2FBE}" destId="{4FB14162-788B-4ECA-AEAE-723CA26E4D29}" srcOrd="3" destOrd="0" presId="urn:microsoft.com/office/officeart/2005/8/layout/pyramid2"/>
    <dgm:cxn modelId="{154E33E1-28E0-4334-A66B-26F282DFC0A5}" type="presParOf" srcId="{AF355713-8F9A-4BED-A9DF-BA0DF7FF2FBE}" destId="{9BBCFA41-E1BB-467B-B874-8D43AA287D35}" srcOrd="4" destOrd="0" presId="urn:microsoft.com/office/officeart/2005/8/layout/pyramid2"/>
    <dgm:cxn modelId="{2BC69175-0BF9-410C-A880-EBCC1264AEC8}" type="presParOf" srcId="{AF355713-8F9A-4BED-A9DF-BA0DF7FF2FBE}" destId="{7FEB821E-D668-43DF-99D5-9EB772C479CE}" srcOrd="5" destOrd="0" presId="urn:microsoft.com/office/officeart/2005/8/layout/pyramid2"/>
    <dgm:cxn modelId="{59ECBEEA-9857-4EB5-B05D-7F6220C34061}" type="presParOf" srcId="{AF355713-8F9A-4BED-A9DF-BA0DF7FF2FBE}" destId="{F5F5449E-DC97-48C1-ADDA-82456C3A74FC}" srcOrd="6" destOrd="0" presId="urn:microsoft.com/office/officeart/2005/8/layout/pyramid2"/>
    <dgm:cxn modelId="{FEAD13DA-C5E5-41DB-9DD1-29965FA881DB}" type="presParOf" srcId="{AF355713-8F9A-4BED-A9DF-BA0DF7FF2FBE}" destId="{F3BE5100-DF0E-4280-9C0C-DF25B7CAD19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B006-9BB3-4093-8478-264BBD781CA1}">
      <dsp:nvSpPr>
        <dsp:cNvPr id="0" name=""/>
        <dsp:cNvSpPr/>
      </dsp:nvSpPr>
      <dsp:spPr>
        <a:xfrm>
          <a:off x="31266" y="0"/>
          <a:ext cx="4389437" cy="43894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5F93A-9938-4AF6-948D-57BE526E2267}">
      <dsp:nvSpPr>
        <dsp:cNvPr id="0" name=""/>
        <dsp:cNvSpPr/>
      </dsp:nvSpPr>
      <dsp:spPr>
        <a:xfrm>
          <a:off x="1791715" y="339725"/>
          <a:ext cx="5666923" cy="739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Вокально</a:t>
          </a:r>
          <a:r>
            <a:rPr lang="ru-RU" sz="2100" kern="1200" dirty="0" smtClean="0"/>
            <a:t> – исполнительская деятельность</a:t>
          </a:r>
          <a:endParaRPr lang="ru-RU" sz="2100" kern="1200" dirty="0"/>
        </a:p>
      </dsp:txBody>
      <dsp:txXfrm>
        <a:off x="1791715" y="339725"/>
        <a:ext cx="5666923" cy="739566"/>
      </dsp:txXfrm>
    </dsp:sp>
    <dsp:sp modelId="{C320BB81-B209-4172-B46D-89D6F69D83E6}">
      <dsp:nvSpPr>
        <dsp:cNvPr id="0" name=""/>
        <dsp:cNvSpPr/>
      </dsp:nvSpPr>
      <dsp:spPr>
        <a:xfrm>
          <a:off x="1723396" y="1296283"/>
          <a:ext cx="5653770" cy="930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Инструментальное исполнительство</a:t>
          </a:r>
          <a:endParaRPr lang="ru-RU" sz="2100" kern="1200" dirty="0"/>
        </a:p>
      </dsp:txBody>
      <dsp:txXfrm>
        <a:off x="1723396" y="1296283"/>
        <a:ext cx="5653770" cy="930763"/>
      </dsp:txXfrm>
    </dsp:sp>
    <dsp:sp modelId="{9BBCFA41-E1BB-467B-B874-8D43AA287D35}">
      <dsp:nvSpPr>
        <dsp:cNvPr id="0" name=""/>
        <dsp:cNvSpPr/>
      </dsp:nvSpPr>
      <dsp:spPr>
        <a:xfrm>
          <a:off x="1655064" y="2377811"/>
          <a:ext cx="5634825" cy="8328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Музыкально- ритмические движения</a:t>
          </a:r>
          <a:endParaRPr lang="ru-RU" sz="2000" kern="1200" dirty="0"/>
        </a:p>
      </dsp:txBody>
      <dsp:txXfrm>
        <a:off x="1655064" y="2377811"/>
        <a:ext cx="5634825" cy="832891"/>
      </dsp:txXfrm>
    </dsp:sp>
    <dsp:sp modelId="{F5F5449E-DC97-48C1-ADDA-82456C3A74FC}">
      <dsp:nvSpPr>
        <dsp:cNvPr id="0" name=""/>
        <dsp:cNvSpPr/>
      </dsp:nvSpPr>
      <dsp:spPr>
        <a:xfrm>
          <a:off x="1655064" y="3384043"/>
          <a:ext cx="5634825" cy="7831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Музыкально - театральная деятельность</a:t>
          </a:r>
          <a:endParaRPr lang="ru-RU" sz="1900" kern="1200" dirty="0"/>
        </a:p>
      </dsp:txBody>
      <dsp:txXfrm>
        <a:off x="1655064" y="3384043"/>
        <a:ext cx="5634825" cy="783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0FE7-E0C7-476A-A25A-3D1432CC07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68A38-929F-4684-A7D9-438DAEDAD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19491-D0A9-4925-9B57-10271412B75D}" type="slidenum">
              <a:rPr lang="ru-RU"/>
              <a:pPr/>
              <a:t>7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D6C072-19AC-4451-AFCE-06D224C3F38C}" type="slidenum">
              <a:rPr lang="ru-RU"/>
              <a:pPr/>
              <a:t>11</a:t>
            </a:fld>
            <a:endParaRPr lang="ru-RU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9538" y="636588"/>
            <a:ext cx="4241800" cy="3181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60" y="4029309"/>
            <a:ext cx="5600484" cy="38172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ts val="450"/>
              </a:spcBef>
              <a:buClrTx/>
              <a:buFontTx/>
              <a:buNone/>
            </a:pPr>
            <a:r>
              <a:rPr lang="ru-RU">
                <a:cs typeface="Arial Unicode MS" charset="0"/>
              </a:rPr>
              <a:t>   Качество усвоения знаний определяется </a:t>
            </a:r>
            <a:r>
              <a:rPr lang="ru-RU" b="1">
                <a:cs typeface="Arial Unicode MS" charset="0"/>
              </a:rPr>
              <a:t>многообразием и характером</a:t>
            </a:r>
            <a:r>
              <a:rPr lang="ru-RU">
                <a:cs typeface="Arial Unicode MS" charset="0"/>
              </a:rPr>
              <a:t> видов универсальных действий.</a:t>
            </a:r>
          </a:p>
          <a:p>
            <a:pPr eaLnBrk="1">
              <a:spcBef>
                <a:spcPts val="450"/>
              </a:spcBef>
              <a:buClrTx/>
              <a:buFontTx/>
              <a:buNone/>
            </a:pPr>
            <a:r>
              <a:rPr lang="ru-RU">
                <a:cs typeface="Arial Unicode MS" charset="0"/>
              </a:rPr>
              <a:t>   В качестве основных видов универсальных учебных действий разработчики стандарта выделяют личностные, регулятивные, познавательные и коммуникативные УУД.</a:t>
            </a:r>
          </a:p>
          <a:p>
            <a:pPr eaLnBrk="1">
              <a:spcBef>
                <a:spcPts val="450"/>
              </a:spcBef>
              <a:buClrTx/>
              <a:buFontTx/>
              <a:buNone/>
            </a:pPr>
            <a:r>
              <a:rPr lang="ru-RU">
                <a:cs typeface="Arial Unicode MS" charset="0"/>
              </a:rPr>
              <a:t>   Овладение ими происходит в контексте </a:t>
            </a:r>
            <a:r>
              <a:rPr lang="ru-RU" b="1">
                <a:cs typeface="Arial Unicode MS" charset="0"/>
              </a:rPr>
              <a:t>разных </a:t>
            </a:r>
            <a:r>
              <a:rPr lang="ru-RU">
                <a:cs typeface="Arial Unicode MS" charset="0"/>
              </a:rPr>
              <a:t>учебных предметов. Каждый учебный предмет раскрывает свои собственные, специфические возможности для формирования УУД, определяемые, в первую очередь, функцией учебного предмета и его предметным содержанием.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Тенденции развития дополнительного образования </a:t>
            </a:r>
            <a:br>
              <a:rPr lang="ru-RU" b="1" dirty="0" smtClean="0"/>
            </a:br>
            <a:r>
              <a:rPr lang="ru-RU" b="1" dirty="0" smtClean="0"/>
              <a:t>предметной области «Искусство» (Музыка)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7448872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/>
              <a:t>Статья Сердюк Алены Николаевны</a:t>
            </a:r>
          </a:p>
          <a:p>
            <a:pPr algn="r"/>
            <a:r>
              <a:rPr lang="ru-RU" sz="2800" b="1" dirty="0" smtClean="0"/>
              <a:t>учителя музыки </a:t>
            </a:r>
          </a:p>
          <a:p>
            <a:pPr algn="r"/>
            <a:r>
              <a:rPr lang="ru-RU" sz="2800" b="1" dirty="0" smtClean="0"/>
              <a:t>высшей квалификационной категории</a:t>
            </a:r>
          </a:p>
          <a:p>
            <a:pPr algn="r"/>
            <a:r>
              <a:rPr lang="ru-RU" sz="2800" b="1" dirty="0" smtClean="0"/>
              <a:t>МБОУ </a:t>
            </a:r>
            <a:r>
              <a:rPr lang="ru-RU" sz="2800" b="1" dirty="0" err="1" smtClean="0"/>
              <a:t>Игримская</a:t>
            </a:r>
            <a:r>
              <a:rPr lang="ru-RU" sz="2800" b="1" dirty="0" smtClean="0"/>
              <a:t> СОШ № 1</a:t>
            </a:r>
          </a:p>
        </p:txBody>
      </p:sp>
      <p:pic>
        <p:nvPicPr>
          <p:cNvPr id="2050" name="Picture 2" descr="\\OFFICE\School\Обмен\Сердюк А Н\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929198"/>
            <a:ext cx="1571616" cy="1571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72452" cy="5635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Методы</a:t>
            </a:r>
            <a:r>
              <a:rPr lang="ru-RU" sz="2800" b="1" dirty="0" smtClean="0">
                <a:solidFill>
                  <a:schemeClr val="tx2"/>
                </a:solidFill>
              </a:rPr>
              <a:t> и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приемы организации работы: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5235" name="Freeform 3"/>
          <p:cNvSpPr>
            <a:spLocks/>
          </p:cNvSpPr>
          <p:nvPr/>
        </p:nvSpPr>
        <p:spPr bwMode="gray">
          <a:xfrm>
            <a:off x="4788024" y="980728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accent2">
                  <a:lumMod val="50000"/>
                </a:schemeClr>
              </a:gs>
              <a:gs pos="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4" name="Freeform 12"/>
          <p:cNvSpPr>
            <a:spLocks/>
          </p:cNvSpPr>
          <p:nvPr/>
        </p:nvSpPr>
        <p:spPr bwMode="gray">
          <a:xfrm>
            <a:off x="2051720" y="1556792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28"/>
          <p:cNvGrpSpPr/>
          <p:nvPr/>
        </p:nvGrpSpPr>
        <p:grpSpPr>
          <a:xfrm>
            <a:off x="5934075" y="1484784"/>
            <a:ext cx="2478405" cy="3822229"/>
            <a:chOff x="5934075" y="1484784"/>
            <a:chExt cx="2478405" cy="3822229"/>
          </a:xfrm>
        </p:grpSpPr>
        <p:grpSp>
          <p:nvGrpSpPr>
            <p:cNvPr id="3" name="Группа 27"/>
            <p:cNvGrpSpPr/>
            <p:nvPr/>
          </p:nvGrpSpPr>
          <p:grpSpPr>
            <a:xfrm>
              <a:off x="5934075" y="1484784"/>
              <a:ext cx="2478405" cy="3822229"/>
              <a:chOff x="5934075" y="1484784"/>
              <a:chExt cx="2478405" cy="3822229"/>
            </a:xfrm>
          </p:grpSpPr>
          <p:sp>
            <p:nvSpPr>
              <p:cNvPr id="95240" name="AutoShape 8"/>
              <p:cNvSpPr>
                <a:spLocks noChangeArrowheads="1"/>
              </p:cNvSpPr>
              <p:nvPr/>
            </p:nvSpPr>
            <p:spPr bwMode="auto">
              <a:xfrm>
                <a:off x="5934075" y="2151063"/>
                <a:ext cx="2454349" cy="3155950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41" name="AutoShape 9"/>
              <p:cNvSpPr>
                <a:spLocks noChangeArrowheads="1"/>
              </p:cNvSpPr>
              <p:nvPr/>
            </p:nvSpPr>
            <p:spPr bwMode="gray">
              <a:xfrm>
                <a:off x="6084168" y="1484784"/>
                <a:ext cx="2022425" cy="8107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42" name="AutoShape 10"/>
              <p:cNvSpPr>
                <a:spLocks noChangeArrowheads="1"/>
              </p:cNvSpPr>
              <p:nvPr/>
            </p:nvSpPr>
            <p:spPr bwMode="auto">
              <a:xfrm flipH="1">
                <a:off x="7835900" y="2079625"/>
                <a:ext cx="71438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43" name="AutoShape 11"/>
              <p:cNvSpPr>
                <a:spLocks noChangeArrowheads="1"/>
              </p:cNvSpPr>
              <p:nvPr/>
            </p:nvSpPr>
            <p:spPr bwMode="auto">
              <a:xfrm flipH="1">
                <a:off x="6253163" y="2079625"/>
                <a:ext cx="714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55" name="Text Box 23"/>
              <p:cNvSpPr txBox="1">
                <a:spLocks noChangeArrowheads="1"/>
              </p:cNvSpPr>
              <p:nvPr/>
            </p:nvSpPr>
            <p:spPr bwMode="auto">
              <a:xfrm>
                <a:off x="5940152" y="2636912"/>
                <a:ext cx="2472328" cy="12003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b="1" dirty="0" smtClean="0"/>
                  <a:t>системно – структурные,</a:t>
                </a:r>
              </a:p>
              <a:p>
                <a:pPr algn="ctr" eaLnBrk="0" hangingPunct="0"/>
                <a:r>
                  <a:rPr lang="ru-RU" b="1" dirty="0" smtClean="0"/>
                  <a:t>поисково-исследовательские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246" name="Text Box 14"/>
            <p:cNvSpPr txBox="1">
              <a:spLocks noChangeArrowheads="1"/>
            </p:cNvSpPr>
            <p:nvPr/>
          </p:nvSpPr>
          <p:spPr bwMode="gray">
            <a:xfrm>
              <a:off x="6084168" y="1700808"/>
              <a:ext cx="210505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</a:rPr>
                <a:t>поисковые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8313" y="2420938"/>
            <a:ext cx="3114675" cy="3817938"/>
            <a:chOff x="295" y="1525"/>
            <a:chExt cx="1962" cy="2405"/>
          </a:xfrm>
        </p:grpSpPr>
        <p:sp>
          <p:nvSpPr>
            <p:cNvPr id="95248" name="AutoShape 16"/>
            <p:cNvSpPr>
              <a:spLocks noChangeArrowheads="1"/>
            </p:cNvSpPr>
            <p:nvPr/>
          </p:nvSpPr>
          <p:spPr bwMode="auto">
            <a:xfrm>
              <a:off x="476" y="1942"/>
              <a:ext cx="15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9" name="AutoShape 17"/>
            <p:cNvSpPr>
              <a:spLocks noChangeArrowheads="1"/>
            </p:cNvSpPr>
            <p:nvPr/>
          </p:nvSpPr>
          <p:spPr bwMode="gray">
            <a:xfrm>
              <a:off x="612" y="1525"/>
              <a:ext cx="1361" cy="5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0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1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2" name="Text Box 20"/>
            <p:cNvSpPr txBox="1">
              <a:spLocks noChangeArrowheads="1"/>
            </p:cNvSpPr>
            <p:nvPr/>
          </p:nvSpPr>
          <p:spPr bwMode="gray">
            <a:xfrm>
              <a:off x="295" y="1616"/>
              <a:ext cx="196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</a:rPr>
                <a:t>визуальные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5253" name="Text Box 21"/>
            <p:cNvSpPr txBox="1">
              <a:spLocks noChangeArrowheads="1"/>
            </p:cNvSpPr>
            <p:nvPr/>
          </p:nvSpPr>
          <p:spPr bwMode="auto">
            <a:xfrm>
              <a:off x="476" y="2387"/>
              <a:ext cx="1588" cy="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наглядно – демонстрационные,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объяснительно – иллюстративные,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</a:rPr>
                <a:t>наблюдение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3424238" y="1916832"/>
            <a:ext cx="2295525" cy="3891831"/>
            <a:chOff x="3424238" y="1916832"/>
            <a:chExt cx="2295525" cy="3891831"/>
          </a:xfrm>
        </p:grpSpPr>
        <p:sp>
          <p:nvSpPr>
            <p:cNvPr id="95236" name="AutoShape 4"/>
            <p:cNvSpPr>
              <a:spLocks noChangeArrowheads="1"/>
            </p:cNvSpPr>
            <p:nvPr/>
          </p:nvSpPr>
          <p:spPr bwMode="auto">
            <a:xfrm>
              <a:off x="3424238" y="2652713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7" name="AutoShape 5"/>
            <p:cNvSpPr>
              <a:spLocks noChangeArrowheads="1"/>
            </p:cNvSpPr>
            <p:nvPr/>
          </p:nvSpPr>
          <p:spPr bwMode="gray">
            <a:xfrm>
              <a:off x="3491880" y="1916832"/>
              <a:ext cx="2160240" cy="8851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8" name="AutoShape 6"/>
            <p:cNvSpPr>
              <a:spLocks noChangeArrowheads="1"/>
            </p:cNvSpPr>
            <p:nvPr/>
          </p:nvSpPr>
          <p:spPr bwMode="auto">
            <a:xfrm flipH="1">
              <a:off x="5334000" y="2590800"/>
              <a:ext cx="73025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 flipH="1">
              <a:off x="3743325" y="2581275"/>
              <a:ext cx="7143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5" name="Text Box 13"/>
            <p:cNvSpPr txBox="1">
              <a:spLocks noChangeArrowheads="1"/>
            </p:cNvSpPr>
            <p:nvPr/>
          </p:nvSpPr>
          <p:spPr bwMode="gray">
            <a:xfrm>
              <a:off x="3765519" y="2132856"/>
              <a:ext cx="156376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</a:rPr>
                <a:t>практические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3491880" y="2924944"/>
              <a:ext cx="2133600" cy="2862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accent6"/>
                  </a:solidFill>
                </a:rPr>
                <a:t>беседа,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accent6"/>
                  </a:solidFill>
                </a:rPr>
                <a:t>диалоговые,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accent6"/>
                  </a:solidFill>
                </a:rPr>
                <a:t>ролевые,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accent6"/>
                  </a:solidFill>
                </a:rPr>
                <a:t>практическое задание (устные и письменные),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accent6"/>
                  </a:solidFill>
                </a:rPr>
                <a:t>погружение,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accent6"/>
                  </a:solidFill>
                </a:rPr>
                <a:t>контрольно - коррекционные</a:t>
              </a:r>
            </a:p>
            <a:p>
              <a:pPr algn="ctr" eaLnBrk="0" hangingPunct="0"/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4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Игримская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1475656" y="1988840"/>
            <a:ext cx="5791200" cy="100806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60">
            <a:solidFill>
              <a:srgbClr val="FF3300"/>
            </a:solidFill>
            <a:miter lim="800000"/>
            <a:headEnd/>
            <a:tailEnd/>
          </a:ln>
          <a:effectLst>
            <a:outerShdw dist="63504" dir="3183908" algn="ctr" rotWithShape="0">
              <a:srgbClr val="001D3A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Droid Sans Fallback" charset="0"/>
                <a:cs typeface="Droid Sans Fallback" charset="0"/>
              </a:rPr>
              <a:t>Виды УУД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179512" y="3573016"/>
            <a:ext cx="2470151" cy="1512890"/>
          </a:xfrm>
          <a:prstGeom prst="ellipse">
            <a:avLst/>
          </a:prstGeom>
          <a:gradFill rotWithShape="0">
            <a:gsLst>
              <a:gs pos="0">
                <a:srgbClr val="A26100"/>
              </a:gs>
              <a:gs pos="100000">
                <a:srgbClr val="FF9900">
                  <a:alpha val="84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/>
              <a:t>ЛИЧНОСТНЫЕ</a:t>
            </a:r>
            <a:endParaRPr lang="ru-RU" sz="2400" b="1" dirty="0"/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1763688" y="4797152"/>
            <a:ext cx="2538413" cy="1631950"/>
          </a:xfrm>
          <a:prstGeom prst="ellipse">
            <a:avLst/>
          </a:prstGeom>
          <a:gradFill rotWithShape="0">
            <a:gsLst>
              <a:gs pos="0">
                <a:srgbClr val="989500"/>
              </a:gs>
              <a:gs pos="100000">
                <a:srgbClr val="F0EA00">
                  <a:alpha val="84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/>
              <a:t>ПОЗНАВАТЕЛЬ</a:t>
            </a:r>
          </a:p>
          <a:p>
            <a:pPr algn="ctr"/>
            <a:r>
              <a:rPr lang="ru-RU" sz="2400" b="1" dirty="0" smtClean="0"/>
              <a:t>НЫЕ</a:t>
            </a:r>
            <a:endParaRPr lang="ru-RU" sz="2400" b="1" dirty="0"/>
          </a:p>
        </p:txBody>
      </p: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4499992" y="4797152"/>
            <a:ext cx="2520280" cy="1584176"/>
          </a:xfrm>
          <a:prstGeom prst="ellipse">
            <a:avLst/>
          </a:prstGeom>
          <a:gradFill rotWithShape="0">
            <a:gsLst>
              <a:gs pos="0">
                <a:srgbClr val="238D23"/>
              </a:gs>
              <a:gs pos="100000">
                <a:srgbClr val="30C23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/>
              <a:t>РЕГУЛЯТИВНЫЕ</a:t>
            </a:r>
            <a:endParaRPr lang="ru-RU" sz="2400" b="1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28184" y="3573016"/>
            <a:ext cx="2739728" cy="1598613"/>
            <a:chOff x="3914" y="2049"/>
            <a:chExt cx="1599" cy="1007"/>
          </a:xfrm>
        </p:grpSpPr>
        <p:sp>
          <p:nvSpPr>
            <p:cNvPr id="62491" name="Oval 27"/>
            <p:cNvSpPr>
              <a:spLocks noChangeArrowheads="1"/>
            </p:cNvSpPr>
            <p:nvPr/>
          </p:nvSpPr>
          <p:spPr bwMode="auto">
            <a:xfrm>
              <a:off x="3914" y="2049"/>
              <a:ext cx="1599" cy="1007"/>
            </a:xfrm>
            <a:prstGeom prst="ellipse">
              <a:avLst/>
            </a:prstGeom>
            <a:gradFill rotWithShape="0">
              <a:gsLst>
                <a:gs pos="0">
                  <a:srgbClr val="6F3390"/>
                </a:gs>
                <a:gs pos="100000">
                  <a:srgbClr val="AE50E2">
                    <a:alpha val="84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92" name="Oval 28"/>
            <p:cNvSpPr>
              <a:spLocks noChangeArrowheads="1"/>
            </p:cNvSpPr>
            <p:nvPr/>
          </p:nvSpPr>
          <p:spPr bwMode="auto">
            <a:xfrm>
              <a:off x="4040" y="2115"/>
              <a:ext cx="1446" cy="910"/>
            </a:xfrm>
            <a:prstGeom prst="ellipse">
              <a:avLst/>
            </a:prstGeom>
            <a:gradFill rotWithShape="0">
              <a:gsLst>
                <a:gs pos="0">
                  <a:srgbClr val="7E3AA4"/>
                </a:gs>
                <a:gs pos="100000">
                  <a:srgbClr val="AE50E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/>
                <a:t>КОММУНИКА</a:t>
              </a:r>
            </a:p>
            <a:p>
              <a:pPr algn="ctr"/>
              <a:r>
                <a:rPr lang="ru-RU" sz="2400" b="1" dirty="0" smtClean="0"/>
                <a:t>ТИВНЫЕ</a:t>
              </a:r>
              <a:endParaRPr lang="ru-RU" sz="2400" b="1" dirty="0"/>
            </a:p>
          </p:txBody>
        </p:sp>
      </p:grpSp>
      <p:sp>
        <p:nvSpPr>
          <p:cNvPr id="10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404664"/>
            <a:ext cx="7725544" cy="5635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Формирование УУД: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65" name="AutoShape 1"/>
          <p:cNvSpPr>
            <a:spLocks noChangeArrowheads="1"/>
          </p:cNvSpPr>
          <p:nvPr/>
        </p:nvSpPr>
        <p:spPr bwMode="auto">
          <a:xfrm>
            <a:off x="1547664" y="3140968"/>
            <a:ext cx="5759450" cy="1008112"/>
          </a:xfrm>
          <a:prstGeom prst="upArrow">
            <a:avLst>
              <a:gd name="adj1" fmla="val 56944"/>
              <a:gd name="adj2" fmla="val 50782"/>
            </a:avLst>
          </a:prstGeom>
          <a:gradFill rotWithShape="0">
            <a:gsLst>
              <a:gs pos="0">
                <a:srgbClr val="00475E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1547664" y="1052736"/>
            <a:ext cx="5759450" cy="872480"/>
            <a:chOff x="1547664" y="1052736"/>
            <a:chExt cx="5759450" cy="872480"/>
          </a:xfrm>
        </p:grpSpPr>
        <p:sp>
          <p:nvSpPr>
            <p:cNvPr id="12" name="AutoShape 1"/>
            <p:cNvSpPr>
              <a:spLocks noChangeArrowheads="1"/>
            </p:cNvSpPr>
            <p:nvPr/>
          </p:nvSpPr>
          <p:spPr bwMode="auto">
            <a:xfrm flipV="1">
              <a:off x="1547664" y="1052736"/>
              <a:ext cx="5759450" cy="872480"/>
            </a:xfrm>
            <a:prstGeom prst="upArrow">
              <a:avLst>
                <a:gd name="adj1" fmla="val 56944"/>
                <a:gd name="adj2" fmla="val 50782"/>
              </a:avLst>
            </a:prstGeom>
            <a:gradFill rotWithShape="0">
              <a:gsLst>
                <a:gs pos="0">
                  <a:srgbClr val="00475E"/>
                </a:gs>
                <a:gs pos="100000">
                  <a:srgbClr val="0099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2987824" y="1052736"/>
              <a:ext cx="2880320" cy="563563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Предметные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" name="Группа 5"/>
          <p:cNvGrpSpPr/>
          <p:nvPr/>
        </p:nvGrpSpPr>
        <p:grpSpPr>
          <a:xfrm>
            <a:off x="0" y="6525344"/>
            <a:ext cx="9144000" cy="332656"/>
            <a:chOff x="0" y="6525344"/>
            <a:chExt cx="9144000" cy="33265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5931" t="17559" r="19025" b="78560"/>
            <a:stretch>
              <a:fillRect/>
            </a:stretch>
          </p:blipFill>
          <p:spPr bwMode="auto">
            <a:xfrm>
              <a:off x="0" y="6525344"/>
              <a:ext cx="914400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Нижний колонтитул 4"/>
            <p:cNvSpPr txBox="1">
              <a:spLocks/>
            </p:cNvSpPr>
            <p:nvPr/>
          </p:nvSpPr>
          <p:spPr bwMode="auto">
            <a:xfrm>
              <a:off x="179512" y="6569968"/>
              <a:ext cx="856895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Сердюк Алена Николаевна                                                           МБОУ </a:t>
              </a:r>
              <a:r>
                <a:rPr kumimoji="0" lang="ru-RU" sz="1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Игримская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СОШ № 1 Березовский район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55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57224" y="1285860"/>
            <a:ext cx="7514775" cy="2828208"/>
            <a:chOff x="806" y="985"/>
            <a:chExt cx="3735" cy="1133"/>
          </a:xfrm>
        </p:grpSpPr>
        <p:sp>
          <p:nvSpPr>
            <p:cNvPr id="85012" name="Rectangle 20"/>
            <p:cNvSpPr>
              <a:spLocks noChangeArrowheads="1"/>
            </p:cNvSpPr>
            <p:nvPr/>
          </p:nvSpPr>
          <p:spPr bwMode="gray">
            <a:xfrm rot="3419336">
              <a:off x="3414" y="991"/>
              <a:ext cx="1133" cy="1121"/>
            </a:xfrm>
            <a:prstGeom prst="rect">
              <a:avLst/>
            </a:prstGeom>
            <a:gradFill rotWithShape="1">
              <a:gsLst>
                <a:gs pos="0">
                  <a:srgbClr val="7030A0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5000" name="Rectangle 8"/>
            <p:cNvSpPr>
              <a:spLocks noChangeArrowheads="1"/>
            </p:cNvSpPr>
            <p:nvPr/>
          </p:nvSpPr>
          <p:spPr bwMode="gray">
            <a:xfrm rot="3419336">
              <a:off x="832" y="1003"/>
              <a:ext cx="1067" cy="11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13" y="1101"/>
              <a:ext cx="631" cy="96"/>
              <a:chOff x="2320" y="2921"/>
              <a:chExt cx="474" cy="242"/>
            </a:xfrm>
          </p:grpSpPr>
          <p:sp>
            <p:nvSpPr>
              <p:cNvPr id="85002" name="Oval 10"/>
              <p:cNvSpPr>
                <a:spLocks noChangeArrowheads="1"/>
              </p:cNvSpPr>
              <p:nvPr/>
            </p:nvSpPr>
            <p:spPr bwMode="gray">
              <a:xfrm>
                <a:off x="2320" y="2922"/>
                <a:ext cx="79" cy="241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3" name="Rectangle 11"/>
              <p:cNvSpPr>
                <a:spLocks noChangeArrowheads="1"/>
              </p:cNvSpPr>
              <p:nvPr/>
            </p:nvSpPr>
            <p:spPr bwMode="gray">
              <a:xfrm>
                <a:off x="2374" y="2922"/>
                <a:ext cx="388" cy="24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4" name="Oval 12"/>
              <p:cNvSpPr>
                <a:spLocks noChangeArrowheads="1"/>
              </p:cNvSpPr>
              <p:nvPr/>
            </p:nvSpPr>
            <p:spPr bwMode="gray">
              <a:xfrm>
                <a:off x="2723" y="2921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06" name="Rectangle 14"/>
            <p:cNvSpPr>
              <a:spLocks noChangeArrowheads="1"/>
            </p:cNvSpPr>
            <p:nvPr/>
          </p:nvSpPr>
          <p:spPr bwMode="gray">
            <a:xfrm rot="3419336">
              <a:off x="2185" y="1009"/>
              <a:ext cx="995" cy="99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034" y="1100"/>
              <a:ext cx="617" cy="96"/>
              <a:chOff x="2443" y="2917"/>
              <a:chExt cx="463" cy="242"/>
            </a:xfrm>
          </p:grpSpPr>
          <p:sp>
            <p:nvSpPr>
              <p:cNvPr id="85008" name="Oval 16"/>
              <p:cNvSpPr>
                <a:spLocks noChangeArrowheads="1"/>
              </p:cNvSpPr>
              <p:nvPr/>
            </p:nvSpPr>
            <p:spPr bwMode="gray">
              <a:xfrm>
                <a:off x="2443" y="2917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9" name="Rectangle 17"/>
              <p:cNvSpPr>
                <a:spLocks noChangeArrowheads="1"/>
              </p:cNvSpPr>
              <p:nvPr/>
            </p:nvSpPr>
            <p:spPr bwMode="gray">
              <a:xfrm>
                <a:off x="2476" y="2918"/>
                <a:ext cx="430" cy="21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14" name="Oval 22"/>
            <p:cNvSpPr>
              <a:spLocks noChangeArrowheads="1"/>
            </p:cNvSpPr>
            <p:nvPr/>
          </p:nvSpPr>
          <p:spPr bwMode="gray">
            <a:xfrm>
              <a:off x="3541" y="1100"/>
              <a:ext cx="138" cy="95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4139952" y="3429000"/>
            <a:ext cx="2132111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427983" y="5831397"/>
            <a:ext cx="1705867" cy="492829"/>
          </a:xfrm>
          <a:prstGeom prst="rect">
            <a:avLst/>
          </a:prstGeom>
          <a:gradFill>
            <a:gsLst>
              <a:gs pos="5000">
                <a:srgbClr val="0033CC"/>
              </a:gs>
              <a:gs pos="100000">
                <a:schemeClr val="bg2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84000">
                <a:srgbClr val="FF33CC"/>
              </a:gs>
              <a:gs pos="100000">
                <a:srgbClr val="FF0000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355975" y="4845353"/>
            <a:ext cx="1025102" cy="888970"/>
          </a:xfrm>
          <a:prstGeom prst="rect">
            <a:avLst/>
          </a:prstGeom>
          <a:gradFill>
            <a:gsLst>
              <a:gs pos="5000">
                <a:schemeClr val="accent1">
                  <a:lumMod val="75000"/>
                </a:schemeClr>
              </a:gs>
              <a:gs pos="100000">
                <a:schemeClr val="bg2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84000">
                <a:srgbClr val="FF33CC"/>
              </a:gs>
              <a:gs pos="100000">
                <a:srgbClr val="FF0000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1547664" y="3501008"/>
            <a:ext cx="2016223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82097" y="4725144"/>
            <a:ext cx="1214520" cy="640264"/>
          </a:xfrm>
          <a:prstGeom prst="rect">
            <a:avLst/>
          </a:prstGeom>
          <a:gradFill>
            <a:gsLst>
              <a:gs pos="15000">
                <a:srgbClr val="FF0066"/>
              </a:gs>
              <a:gs pos="100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384506" y="5468264"/>
            <a:ext cx="1422716" cy="1049921"/>
          </a:xfrm>
          <a:prstGeom prst="rect">
            <a:avLst/>
          </a:prstGeom>
          <a:gradFill>
            <a:gsLst>
              <a:gs pos="15000">
                <a:srgbClr val="FF33CC"/>
              </a:gs>
              <a:gs pos="100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99929" y="3763466"/>
            <a:ext cx="1456462" cy="829159"/>
          </a:xfrm>
          <a:prstGeom prst="rect">
            <a:avLst/>
          </a:prstGeom>
          <a:gradFill>
            <a:gsLst>
              <a:gs pos="15000">
                <a:srgbClr val="FF0066"/>
              </a:gs>
              <a:gs pos="100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417" y="4077071"/>
            <a:ext cx="1975845" cy="1817471"/>
          </a:xfrm>
          <a:prstGeom prst="rect">
            <a:avLst/>
          </a:prstGeom>
          <a:gradFill>
            <a:gsLst>
              <a:gs pos="1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076157" y="3645024"/>
            <a:ext cx="166483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91897" y="4449293"/>
            <a:ext cx="1684559" cy="142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6048672" cy="563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</a:t>
            </a:r>
            <a:r>
              <a:rPr lang="ru-RU" sz="2800" b="1" dirty="0" smtClean="0">
                <a:solidFill>
                  <a:schemeClr val="tx2"/>
                </a:solidFill>
              </a:rPr>
              <a:t>едагогический опыт: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6804248" y="3429000"/>
            <a:ext cx="2092845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gray">
          <a:xfrm>
            <a:off x="3786182" y="2143116"/>
            <a:ext cx="1872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 Проектные программы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gray">
          <a:xfrm>
            <a:off x="6072198" y="1785926"/>
            <a:ext cx="24482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  Индивидуальные образовательные траектории и маршруты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при работе с одаренными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детьми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569968"/>
            <a:ext cx="8568952" cy="288032"/>
          </a:xfrm>
        </p:spPr>
        <p:txBody>
          <a:bodyPr/>
          <a:lstStyle/>
          <a:p>
            <a:r>
              <a:rPr lang="ru-RU" dirty="0" smtClean="0"/>
              <a:t>Сердюк Алена Николаевна                                                           МБОУ </a:t>
            </a:r>
            <a:r>
              <a:rPr lang="ru-RU" dirty="0" err="1" smtClean="0"/>
              <a:t>Игримская</a:t>
            </a:r>
            <a:r>
              <a:rPr lang="ru-RU" dirty="0" smtClean="0"/>
              <a:t> СОШ № 1 Березовский район</a:t>
            </a:r>
            <a:endParaRPr lang="en-US" dirty="0"/>
          </a:p>
        </p:txBody>
      </p:sp>
      <p:sp>
        <p:nvSpPr>
          <p:cNvPr id="85020" name="Rectangle 28"/>
          <p:cNvSpPr>
            <a:spLocks noChangeArrowheads="1"/>
          </p:cNvSpPr>
          <p:nvPr/>
        </p:nvSpPr>
        <p:spPr bwMode="gray">
          <a:xfrm>
            <a:off x="1071538" y="2000240"/>
            <a:ext cx="20882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  Программы развития </a:t>
            </a:r>
            <a:r>
              <a:rPr lang="ru-RU" dirty="0" err="1" smtClean="0">
                <a:solidFill>
                  <a:schemeClr val="bg1"/>
                </a:solidFill>
              </a:rPr>
              <a:t>вокально</a:t>
            </a:r>
            <a:r>
              <a:rPr lang="ru-RU" dirty="0" smtClean="0">
                <a:solidFill>
                  <a:schemeClr val="bg1"/>
                </a:solidFill>
              </a:rPr>
              <a:t> - исполнительских способностей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4077072"/>
            <a:ext cx="2088232" cy="1754326"/>
          </a:xfrm>
          <a:prstGeom prst="rect">
            <a:avLst/>
          </a:prstGeom>
          <a:gradFill>
            <a:gsLst>
              <a:gs pos="15000">
                <a:srgbClr val="FF002B"/>
              </a:gs>
              <a:gs pos="100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 «Социализация личности через вокально- исполнительскую деятельность».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17675" y="5410032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Программа ДОД «Поющая Планета».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3717032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Программа ДОД «Перезвон».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4725144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Авторская песня.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948264" y="4581128"/>
            <a:ext cx="1728192" cy="1200329"/>
          </a:xfrm>
          <a:prstGeom prst="rect">
            <a:avLst/>
          </a:prstGeom>
          <a:gradFill>
            <a:gsLst>
              <a:gs pos="55000">
                <a:srgbClr val="9900FF"/>
              </a:gs>
              <a:gs pos="100000">
                <a:schemeClr val="bg2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FF33CC"/>
              </a:gs>
              <a:gs pos="100000">
                <a:srgbClr val="FF0000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Работа по программе «Одаренные дети»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3645024"/>
            <a:ext cx="1800200" cy="1200329"/>
          </a:xfrm>
          <a:prstGeom prst="rect">
            <a:avLst/>
          </a:prstGeom>
          <a:gradFill>
            <a:gsLst>
              <a:gs pos="100000">
                <a:srgbClr val="FF1A66"/>
              </a:gs>
              <a:gs pos="57000">
                <a:schemeClr val="accent1">
                  <a:lumMod val="60000"/>
                  <a:lumOff val="40000"/>
                </a:schemeClr>
              </a:gs>
              <a:gs pos="84000">
                <a:srgbClr val="FF33CC"/>
              </a:gs>
              <a:gs pos="100000">
                <a:srgbClr val="FF0000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 «Народная музыка в моей семье»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27984" y="5877272"/>
            <a:ext cx="1735347" cy="369332"/>
          </a:xfrm>
          <a:prstGeom prst="rect">
            <a:avLst/>
          </a:prstGeom>
          <a:gradFill>
            <a:gsLst>
              <a:gs pos="57000">
                <a:srgbClr val="0033CC"/>
              </a:gs>
              <a:gs pos="100000">
                <a:schemeClr val="bg2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FF33CC"/>
              </a:gs>
              <a:gs pos="100000">
                <a:srgbClr val="FF0000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dirty="0" smtClean="0"/>
              <a:t>Проект ДДМУ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4797152"/>
            <a:ext cx="1296144" cy="923330"/>
          </a:xfrm>
          <a:prstGeom prst="rect">
            <a:avLst/>
          </a:prstGeom>
          <a:gradFill>
            <a:gsLst>
              <a:gs pos="55000">
                <a:srgbClr val="0066CC"/>
              </a:gs>
              <a:gs pos="100000">
                <a:schemeClr val="bg2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FF33CC"/>
              </a:gs>
              <a:gs pos="100000">
                <a:srgbClr val="FF0000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 </a:t>
            </a:r>
          </a:p>
          <a:p>
            <a:pPr algn="ctr"/>
            <a:r>
              <a:rPr lang="ru-RU" dirty="0" smtClean="0"/>
              <a:t>«4 День Войны».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 Проект «Социализация личности через </a:t>
            </a:r>
            <a:r>
              <a:rPr lang="ru-RU" b="1" dirty="0" err="1" smtClean="0"/>
              <a:t>вокально</a:t>
            </a:r>
            <a:r>
              <a:rPr lang="ru-RU" b="1" dirty="0" smtClean="0"/>
              <a:t>- исполнительскую </a:t>
            </a:r>
            <a:r>
              <a:rPr lang="ru-RU" b="1" dirty="0" err="1" smtClean="0"/>
              <a:t>деательность</a:t>
            </a:r>
            <a:r>
              <a:rPr lang="ru-RU" b="1" dirty="0" smtClean="0"/>
              <a:t>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44"/>
            <a:ext cx="4104456" cy="40005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Программа социальной адаптации, через занятия музыкальной и </a:t>
            </a:r>
            <a:r>
              <a:rPr lang="ru-RU" dirty="0" err="1" smtClean="0"/>
              <a:t>вокально</a:t>
            </a:r>
            <a:r>
              <a:rPr lang="ru-RU" dirty="0" smtClean="0"/>
              <a:t> – исполнительской деятельностью в частности.</a:t>
            </a:r>
          </a:p>
          <a:p>
            <a:r>
              <a:rPr lang="ru-RU" dirty="0" err="1" smtClean="0"/>
              <a:t>Общеразвивающая</a:t>
            </a:r>
            <a:r>
              <a:rPr lang="ru-RU" dirty="0" smtClean="0"/>
              <a:t> программа: ознакомительного и базового уровней.</a:t>
            </a:r>
            <a:endParaRPr lang="ru-RU" dirty="0"/>
          </a:p>
        </p:txBody>
      </p:sp>
      <p:pic>
        <p:nvPicPr>
          <p:cNvPr id="9" name="Picture 3" descr="C:\Users\Туник\Desktop\9 мая поем\133_2904\IMG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2468">
            <a:off x="6514590" y="2114560"/>
            <a:ext cx="2204119" cy="1497137"/>
          </a:xfrm>
          <a:prstGeom prst="rect">
            <a:avLst/>
          </a:prstGeom>
          <a:noFill/>
        </p:spPr>
      </p:pic>
      <p:pic>
        <p:nvPicPr>
          <p:cNvPr id="6" name="Picture 10" descr="J:\фото\Маки\Вертушк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45935"/>
            <a:ext cx="2218550" cy="16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G:\Педагог года и аттестационная работа\аттестационная работа\приложение к портфолио\11 неделя ППО\страничка на сайт и статья\18 - ТО Поющая Плане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188" y="4745936"/>
            <a:ext cx="2164902" cy="1663771"/>
          </a:xfrm>
          <a:prstGeom prst="rect">
            <a:avLst/>
          </a:prstGeom>
          <a:noFill/>
        </p:spPr>
      </p:pic>
      <p:pic>
        <p:nvPicPr>
          <p:cNvPr id="7" name="Picture 3" descr="C:\Users\Туник\Desktop\дюц к 20 ф\100OLYMP\P10100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47723" y="2862221"/>
            <a:ext cx="2318918" cy="1664865"/>
          </a:xfrm>
          <a:prstGeom prst="roundRect">
            <a:avLst>
              <a:gd name="adj" fmla="val 29945"/>
            </a:avLst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 ДОД</a:t>
            </a:r>
            <a:br>
              <a:rPr lang="ru-RU" b="1" dirty="0" smtClean="0"/>
            </a:br>
            <a:r>
              <a:rPr lang="ru-RU" b="1" dirty="0" smtClean="0"/>
              <a:t> «Поющая Планета».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418" y="1928802"/>
            <a:ext cx="4130582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Программа развития вокальных навыков и исполнительских способностей в рамках работы в творческом объединении. </a:t>
            </a:r>
          </a:p>
          <a:p>
            <a:r>
              <a:rPr lang="ru-RU" dirty="0" smtClean="0"/>
              <a:t>Рассчитана на 2 года освоения.</a:t>
            </a:r>
          </a:p>
          <a:p>
            <a:r>
              <a:rPr lang="ru-RU" dirty="0" err="1" smtClean="0"/>
              <a:t>Общеразвивающая</a:t>
            </a:r>
            <a:r>
              <a:rPr lang="ru-RU" dirty="0" smtClean="0"/>
              <a:t> программа: 1 год освоения – ознакомительный уровень, 2 года освоения – базовый.</a:t>
            </a:r>
            <a:endParaRPr lang="ru-RU" dirty="0"/>
          </a:p>
        </p:txBody>
      </p:sp>
      <p:pic>
        <p:nvPicPr>
          <p:cNvPr id="4" name="Picture 2" descr="G:\Педагог года и аттестационная работа\аттестационная работа\приложение к портфолио\11 неделя ППО\страничка на сайт и статья\16 - 3 Б 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714" y="2000240"/>
            <a:ext cx="2509793" cy="1928826"/>
          </a:xfrm>
          <a:prstGeom prst="rect">
            <a:avLst/>
          </a:prstGeom>
          <a:noFill/>
        </p:spPr>
      </p:pic>
      <p:pic>
        <p:nvPicPr>
          <p:cNvPr id="5" name="Picture 2" descr="C:\Users\Туник\Desktop\дюц к 20 ф\Концерт 80 Югре\Концеот 80 Югре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20477">
            <a:off x="4579062" y="4215575"/>
            <a:ext cx="2142270" cy="1740619"/>
          </a:xfrm>
          <a:prstGeom prst="bevel">
            <a:avLst>
              <a:gd name="adj" fmla="val 9412"/>
            </a:avLst>
          </a:prstGeom>
          <a:noFill/>
        </p:spPr>
      </p:pic>
      <p:pic>
        <p:nvPicPr>
          <p:cNvPr id="6" name="Picture 3" descr="C:\Users\Uzer\Desktop\P10100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626013">
            <a:off x="7118734" y="4538675"/>
            <a:ext cx="1319549" cy="2017897"/>
          </a:xfrm>
          <a:prstGeom prst="round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7" name="Picture 2" descr="C:\Users\Uzer\Desktop\P10100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622151">
            <a:off x="4257642" y="2071885"/>
            <a:ext cx="1623995" cy="1923528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Туник\Desktop\мое портфолио 12 г\мои грамоты 12 г\IMG_0019.JPG"/>
          <p:cNvPicPr>
            <a:picLocks noChangeAspect="1" noChangeArrowheads="1"/>
          </p:cNvPicPr>
          <p:nvPr/>
        </p:nvPicPr>
        <p:blipFill>
          <a:blip r:embed="rId2" cstate="print"/>
          <a:srcRect l="6911" t="5901" r="4890"/>
          <a:stretch>
            <a:fillRect/>
          </a:stretch>
        </p:blipFill>
        <p:spPr bwMode="auto">
          <a:xfrm>
            <a:off x="6479308" y="885832"/>
            <a:ext cx="1624169" cy="2310438"/>
          </a:xfrm>
          <a:prstGeom prst="rect">
            <a:avLst/>
          </a:prstGeom>
          <a:noFill/>
        </p:spPr>
      </p:pic>
      <p:pic>
        <p:nvPicPr>
          <p:cNvPr id="2051" name="Picture 3" descr="C:\Users\Туник\Desktop\мое портфолио 12 г\мои грамоты 12 г\IMG_0007.JPG"/>
          <p:cNvPicPr>
            <a:picLocks noChangeAspect="1" noChangeArrowheads="1"/>
          </p:cNvPicPr>
          <p:nvPr/>
        </p:nvPicPr>
        <p:blipFill>
          <a:blip r:embed="rId3" cstate="print"/>
          <a:srcRect l="5600" t="5901" r="6201" b="2751"/>
          <a:stretch>
            <a:fillRect/>
          </a:stretch>
        </p:blipFill>
        <p:spPr bwMode="auto">
          <a:xfrm>
            <a:off x="1403648" y="964022"/>
            <a:ext cx="1616456" cy="2232248"/>
          </a:xfrm>
          <a:prstGeom prst="rect">
            <a:avLst/>
          </a:prstGeom>
          <a:noFill/>
        </p:spPr>
      </p:pic>
      <p:pic>
        <p:nvPicPr>
          <p:cNvPr id="2053" name="Picture 5" descr="C:\Users\Туник\Desktop\мое портфолио 12 г\мои грамоты 12 г\IMG_002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800" t="3801" r="9001" b="2751"/>
          <a:stretch>
            <a:fillRect/>
          </a:stretch>
        </p:blipFill>
        <p:spPr bwMode="auto">
          <a:xfrm>
            <a:off x="3628855" y="3548617"/>
            <a:ext cx="1886290" cy="2708920"/>
          </a:xfrm>
          <a:prstGeom prst="rect">
            <a:avLst/>
          </a:prstGeom>
          <a:noFill/>
        </p:spPr>
      </p:pic>
      <p:pic>
        <p:nvPicPr>
          <p:cNvPr id="8" name="Picture 2" descr="C:\Users\Туник\Desktop\мое портфолио 12 г\мои грамоты 12 г\IMG_0006.JPG"/>
          <p:cNvPicPr>
            <a:picLocks noChangeAspect="1" noChangeArrowheads="1"/>
          </p:cNvPicPr>
          <p:nvPr/>
        </p:nvPicPr>
        <p:blipFill>
          <a:blip r:embed="rId5" cstate="print"/>
          <a:srcRect l="6601" t="5901" r="6601" b="2751"/>
          <a:stretch>
            <a:fillRect/>
          </a:stretch>
        </p:blipFill>
        <p:spPr bwMode="auto">
          <a:xfrm>
            <a:off x="572975" y="3499674"/>
            <a:ext cx="1928636" cy="2780928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428992" y="857232"/>
            <a:ext cx="2500330" cy="177968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Участие  </a:t>
            </a: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Творческого Объединения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конкурсах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F:\DCIM\101OLYMP\P1010042.JPG"/>
          <p:cNvPicPr>
            <a:picLocks noChangeAspect="1" noChangeArrowheads="1"/>
          </p:cNvPicPr>
          <p:nvPr/>
        </p:nvPicPr>
        <p:blipFill>
          <a:blip r:embed="rId6" cstate="print">
            <a:lum bright="8000" contrast="24000"/>
          </a:blip>
          <a:srcRect l="4958" t="1968" r="5540" b="1859"/>
          <a:stretch>
            <a:fillRect/>
          </a:stretch>
        </p:blipFill>
        <p:spPr bwMode="auto">
          <a:xfrm>
            <a:off x="6646617" y="3457717"/>
            <a:ext cx="1996878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 Программа </a:t>
            </a:r>
            <a:br>
              <a:rPr lang="ru-RU" b="1" dirty="0" smtClean="0"/>
            </a:br>
            <a:r>
              <a:rPr lang="ru-RU" b="1" dirty="0" smtClean="0"/>
              <a:t>«Авторская песня».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175894" cy="49292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Программа развития вокальных навыков инструментально- исполнительских на инструменте гитара,  творческих способностей и сценического исполнительского мастерства. </a:t>
            </a:r>
          </a:p>
          <a:p>
            <a:r>
              <a:rPr lang="ru-RU" dirty="0" smtClean="0"/>
              <a:t>Рассчитана на 2 года освоения.</a:t>
            </a:r>
          </a:p>
          <a:p>
            <a:r>
              <a:rPr lang="ru-RU" dirty="0" err="1" smtClean="0"/>
              <a:t>Общеразвивающая</a:t>
            </a:r>
            <a:r>
              <a:rPr lang="ru-RU" dirty="0" smtClean="0"/>
              <a:t> программа: до 1 год освоения – ознакомительный уровень, до 3 лет освоения – базовый.</a:t>
            </a:r>
            <a:endParaRPr lang="ru-RU" dirty="0"/>
          </a:p>
        </p:txBody>
      </p:sp>
      <p:pic>
        <p:nvPicPr>
          <p:cNvPr id="4" name="Picture 2" descr="C:\Users\Туник\Desktop\дюц к 20 ф\P10100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69296">
            <a:off x="4829327" y="1894521"/>
            <a:ext cx="3828583" cy="1943742"/>
          </a:xfrm>
          <a:prstGeom prst="can">
            <a:avLst>
              <a:gd name="adj" fmla="val 11361"/>
            </a:avLst>
          </a:prstGeom>
          <a:noFill/>
        </p:spPr>
      </p:pic>
      <p:pic>
        <p:nvPicPr>
          <p:cNvPr id="5" name="Picture 2" descr="E:\апрель май 21г\фото видео\IMG_20160506_14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2032545" cy="27100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2.  Проект </a:t>
            </a:r>
            <a:br>
              <a:rPr lang="ru-RU" b="1" dirty="0" smtClean="0"/>
            </a:br>
            <a:r>
              <a:rPr lang="ru-RU" b="1" dirty="0" smtClean="0"/>
              <a:t>«Народная музыка в моей семье».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104456" cy="5143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Программа развития исследовательских  навыков и творческих способностей на материале музыкального искусства. </a:t>
            </a:r>
          </a:p>
          <a:p>
            <a:r>
              <a:rPr lang="ru-RU" dirty="0" smtClean="0"/>
              <a:t>Рассчитана от 3 месяцев до 2 лет и более в зависимости от заинтересованности ребенка. От ознакомительного до </a:t>
            </a:r>
            <a:r>
              <a:rPr lang="ru-RU" dirty="0" err="1" smtClean="0"/>
              <a:t>предпрофессионального</a:t>
            </a:r>
            <a:r>
              <a:rPr lang="ru-RU" dirty="0" smtClean="0"/>
              <a:t> уровня.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516" t="19355" r="3880" b="12903"/>
          <a:stretch>
            <a:fillRect/>
          </a:stretch>
        </p:blipFill>
        <p:spPr bwMode="auto">
          <a:xfrm rot="439755">
            <a:off x="6331693" y="1914979"/>
            <a:ext cx="2342295" cy="177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232" t="22642" r="50835" b="15901"/>
          <a:stretch>
            <a:fillRect/>
          </a:stretch>
        </p:blipFill>
        <p:spPr bwMode="auto">
          <a:xfrm>
            <a:off x="4644008" y="3140969"/>
            <a:ext cx="2088232" cy="291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2.  Проект ДДМУ </a:t>
            </a:r>
            <a:br>
              <a:rPr lang="ru-RU" b="1" dirty="0" smtClean="0"/>
            </a:br>
            <a:r>
              <a:rPr lang="ru-RU" b="1" dirty="0" smtClean="0"/>
              <a:t>(Духовые деревянные </a:t>
            </a:r>
            <a:br>
              <a:rPr lang="ru-RU" b="1" dirty="0" smtClean="0"/>
            </a:br>
            <a:r>
              <a:rPr lang="ru-RU" b="1" dirty="0" smtClean="0"/>
              <a:t>музыкальные инструменты)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4214842" cy="4286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Программа развития исследовательских  навыков на материале музыкального искусства. </a:t>
            </a:r>
          </a:p>
          <a:p>
            <a:r>
              <a:rPr lang="ru-RU" dirty="0" smtClean="0"/>
              <a:t>Рассчитана на 3-6 месяцев.</a:t>
            </a:r>
          </a:p>
          <a:p>
            <a:r>
              <a:rPr lang="ru-RU" dirty="0" err="1" smtClean="0"/>
              <a:t>Общеразвивающая</a:t>
            </a:r>
            <a:r>
              <a:rPr lang="ru-RU" dirty="0" smtClean="0"/>
              <a:t> программа: менее 1 года освоения – ознакомительный уровень.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31" y="2497971"/>
            <a:ext cx="1863503" cy="2371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42" y="4005064"/>
            <a:ext cx="1765884" cy="24178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5596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2. Проект </a:t>
            </a:r>
            <a:br>
              <a:rPr lang="ru-RU" b="1" dirty="0" smtClean="0"/>
            </a:br>
            <a:r>
              <a:rPr lang="ru-RU" b="1" dirty="0" smtClean="0"/>
              <a:t>«4 День Войны».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4214842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Программа развития исследовательских  навыков на материале музыкального искусства. </a:t>
            </a:r>
          </a:p>
          <a:p>
            <a:r>
              <a:rPr lang="ru-RU" dirty="0" smtClean="0"/>
              <a:t>Рассчитана на 2 – 4недели.</a:t>
            </a:r>
          </a:p>
          <a:p>
            <a:r>
              <a:rPr lang="ru-RU" dirty="0" err="1" smtClean="0"/>
              <a:t>Общеразвивающая</a:t>
            </a:r>
            <a:endParaRPr lang="ru-RU" dirty="0" smtClean="0"/>
          </a:p>
          <a:p>
            <a:r>
              <a:rPr lang="ru-RU" dirty="0" smtClean="0"/>
              <a:t>ознакомительный уровень.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883" t="20312" r="49903" b="31251"/>
          <a:stretch/>
        </p:blipFill>
        <p:spPr>
          <a:xfrm>
            <a:off x="5220072" y="2420887"/>
            <a:ext cx="2664296" cy="35910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6552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/>
              <a:t>Дополнительному образованию </a:t>
            </a:r>
            <a:br>
              <a:rPr lang="ru-RU" sz="4000" b="1" dirty="0" smtClean="0"/>
            </a:br>
            <a:r>
              <a:rPr lang="ru-RU" sz="4000" b="1" dirty="0" smtClean="0"/>
              <a:t>нужны не стандарты, а гибкие рамки.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223224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   Развитие современного общества неуклонно ведет нас к переходу от индустриального к постиндустриальному информационному обществу.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2.  Работа по программе </a:t>
            </a:r>
            <a:br>
              <a:rPr lang="ru-RU" b="1" dirty="0" smtClean="0"/>
            </a:br>
            <a:r>
              <a:rPr lang="ru-RU" b="1" dirty="0" smtClean="0"/>
              <a:t>«Одаренные дети».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14554"/>
            <a:ext cx="4104456" cy="435771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Программа развития исследовательских  навыков на материале музыкального искусства. </a:t>
            </a:r>
          </a:p>
          <a:p>
            <a:r>
              <a:rPr lang="ru-RU" dirty="0" smtClean="0"/>
              <a:t>Рассчитана на 3-6 месяцев.</a:t>
            </a:r>
          </a:p>
          <a:p>
            <a:r>
              <a:rPr lang="ru-RU" dirty="0" err="1" smtClean="0"/>
              <a:t>Общеразвивающая</a:t>
            </a:r>
            <a:r>
              <a:rPr lang="ru-RU" dirty="0" smtClean="0"/>
              <a:t> программа: менее 1 года освоения – ознакомительный уровень.</a:t>
            </a:r>
            <a:endParaRPr lang="ru-RU" dirty="0"/>
          </a:p>
        </p:txBody>
      </p:sp>
      <p:pic>
        <p:nvPicPr>
          <p:cNvPr id="4" name="Picture 5" descr="C:\Users\Туник\Desktop\дюц к 20 ф\Концерт 80 Югре\Концеот 80 Югре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2420888"/>
            <a:ext cx="2786082" cy="1538583"/>
          </a:xfrm>
          <a:prstGeom prst="bevel">
            <a:avLst>
              <a:gd name="adj" fmla="val 8344"/>
            </a:avLst>
          </a:prstGeom>
          <a:noFill/>
        </p:spPr>
      </p:pic>
      <p:pic>
        <p:nvPicPr>
          <p:cNvPr id="5" name="Picture 2" descr="C:\Users\Туник\Pictures\все  фотки\фото класс\6 класс\фото класса 6 кл\ф уч 2\P10100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740885">
            <a:off x="4786610" y="4517469"/>
            <a:ext cx="1946425" cy="1420574"/>
          </a:xfrm>
          <a:prstGeom prst="plaque">
            <a:avLst/>
          </a:prstGeom>
          <a:noFill/>
        </p:spPr>
      </p:pic>
      <p:pic>
        <p:nvPicPr>
          <p:cNvPr id="6" name="Picture 6" descr="C:\Users\Туник\Desktop\дюц к 20 ф\Концерт 80 Югре\Концеот 80 Югре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04010">
            <a:off x="7042828" y="4315471"/>
            <a:ext cx="1662041" cy="2004550"/>
          </a:xfrm>
          <a:prstGeom prst="bevel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75536"/>
            <a:ext cx="1246036" cy="1762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68580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 Программа </a:t>
            </a:r>
            <a:br>
              <a:rPr lang="ru-RU" b="1" dirty="0" smtClean="0"/>
            </a:br>
            <a:r>
              <a:rPr lang="ru-RU" b="1" dirty="0" smtClean="0"/>
              <a:t>«Одаренные дети»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4071966" cy="40719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Программа развития индивидуальных и творческих способностей на материале музыкального искусства. </a:t>
            </a:r>
          </a:p>
          <a:p>
            <a:r>
              <a:rPr lang="ru-RU" dirty="0" smtClean="0"/>
              <a:t>Рассчитана от 3 месяцев до 2 лет и более в зависимости от заинтересованности ребенка. От ознакомительного до </a:t>
            </a:r>
            <a:r>
              <a:rPr lang="ru-RU" dirty="0" err="1" smtClean="0"/>
              <a:t>предпрофессионального</a:t>
            </a:r>
            <a:r>
              <a:rPr lang="ru-RU" dirty="0" smtClean="0"/>
              <a:t> уровня.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36399" y="5805263"/>
            <a:ext cx="4437946" cy="576065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«Фестиваль английской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песни»</a:t>
            </a:r>
          </a:p>
        </p:txBody>
      </p:sp>
      <p:pic>
        <p:nvPicPr>
          <p:cNvPr id="7" name="Picture 3" descr="F:\кл рук-во\фото  -6 класс\х\P1010039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45419" y="4248370"/>
            <a:ext cx="2928926" cy="1445631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DCIM\101OLYMP\P10100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61349">
            <a:off x="4721835" y="4417758"/>
            <a:ext cx="772600" cy="110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86144"/>
              </p:ext>
            </p:extLst>
          </p:nvPr>
        </p:nvGraphicFramePr>
        <p:xfrm>
          <a:off x="4336399" y="1773163"/>
          <a:ext cx="4606802" cy="222686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606802">
                  <a:extLst>
                    <a:ext uri="{9D8B030D-6E8A-4147-A177-3AD203B41FA5}">
                      <a16:colId xmlns:a16="http://schemas.microsoft.com/office/drawing/2014/main" val="2250299677"/>
                    </a:ext>
                  </a:extLst>
                </a:gridCol>
              </a:tblGrid>
              <a:tr h="222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Всероссийской олимпиады по музыке.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774089"/>
                  </a:ext>
                </a:extLst>
              </a:tr>
              <a:tr h="445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Международная олимпиада по музыке проекта «</a:t>
                      </a:r>
                      <a:r>
                        <a:rPr lang="ru-RU" sz="1200" dirty="0" err="1">
                          <a:effectLst/>
                        </a:rPr>
                        <a:t>Инфоурок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265668"/>
                  </a:ext>
                </a:extLst>
              </a:tr>
              <a:tr h="445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en-US" sz="1200" dirty="0">
                          <a:effectLst/>
                        </a:rPr>
                        <a:t>VII </a:t>
                      </a:r>
                      <a:r>
                        <a:rPr lang="ru-RU" sz="1200" dirty="0">
                          <a:effectLst/>
                        </a:rPr>
                        <a:t>и </a:t>
                      </a:r>
                      <a:r>
                        <a:rPr lang="en-US" sz="1200" dirty="0">
                          <a:effectLst/>
                        </a:rPr>
                        <a:t>VIII</a:t>
                      </a:r>
                      <a:r>
                        <a:rPr lang="ru-RU" sz="1200" dirty="0">
                          <a:effectLst/>
                        </a:rPr>
                        <a:t> Олимпиада УРФО по предмету Музыка.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014629"/>
                  </a:ext>
                </a:extLst>
              </a:tr>
              <a:tr h="668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ru-RU" sz="1200" dirty="0">
                          <a:effectLst/>
                        </a:rPr>
                        <a:t>Отборочный этап Первой Международной Арт-Олимпиады по </a:t>
                      </a:r>
                      <a:r>
                        <a:rPr lang="ru-RU" sz="1200" dirty="0" smtClean="0">
                          <a:effectLst/>
                        </a:rPr>
                        <a:t>предмету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Музыка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472461"/>
                  </a:ext>
                </a:extLst>
              </a:tr>
              <a:tr h="445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ru-RU" sz="1200" dirty="0">
                          <a:effectLst/>
                        </a:rPr>
                        <a:t>Интернет олимпиада "</a:t>
                      </a:r>
                      <a:r>
                        <a:rPr lang="ru-RU" sz="1200" dirty="0" smtClean="0">
                          <a:effectLst/>
                        </a:rPr>
                        <a:t>Солнечный </a:t>
                      </a:r>
                      <a:r>
                        <a:rPr lang="ru-RU" sz="1200" dirty="0">
                          <a:effectLst/>
                        </a:rPr>
                        <a:t>свет"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91551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 rot="-763815">
            <a:off x="856408" y="1425874"/>
            <a:ext cx="678974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>
              <a:tabLst>
                <a:tab pos="5127625" algn="l"/>
              </a:tabLst>
            </a:pPr>
            <a:endParaRPr lang="ru-RU" b="1" dirty="0"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>
              <a:tabLst>
                <a:tab pos="5127625" algn="l"/>
              </a:tabLst>
            </a:pPr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Спасибо </a:t>
            </a:r>
          </a:p>
          <a:p>
            <a:pPr indent="450850" algn="ctr" eaLnBrk="0" hangingPunct="0">
              <a:tabLst>
                <a:tab pos="5127625" algn="l"/>
              </a:tabLst>
            </a:pPr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за </a:t>
            </a:r>
            <a:endParaRPr lang="ru-RU" sz="66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>
              <a:tabLst>
                <a:tab pos="5127625" algn="l"/>
              </a:tabLst>
            </a:pP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внимание</a:t>
            </a:r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!</a:t>
            </a:r>
            <a:endParaRPr lang="ru-RU" sz="6600" dirty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G:\DCIM\100OLYMP\P1010013.JPG"/>
          <p:cNvPicPr>
            <a:picLocks noChangeAspect="1" noChangeArrowheads="1"/>
          </p:cNvPicPr>
          <p:nvPr/>
        </p:nvPicPr>
        <p:blipFill>
          <a:blip r:embed="rId2" cstate="print"/>
          <a:srcRect l="52343" t="4985" r="12138" b="57627"/>
          <a:stretch>
            <a:fillRect/>
          </a:stretch>
        </p:blipFill>
        <p:spPr bwMode="auto">
          <a:xfrm>
            <a:off x="4932040" y="1124744"/>
            <a:ext cx="1368152" cy="1080120"/>
          </a:xfrm>
          <a:prstGeom prst="rect">
            <a:avLst/>
          </a:prstGeom>
          <a:noFill/>
        </p:spPr>
      </p:pic>
      <p:pic>
        <p:nvPicPr>
          <p:cNvPr id="14" name="Picture 7" descr="G:\DCIM\100OLYMP\P1010017.JPG"/>
          <p:cNvPicPr>
            <a:picLocks noChangeAspect="1" noChangeArrowheads="1"/>
          </p:cNvPicPr>
          <p:nvPr/>
        </p:nvPicPr>
        <p:blipFill>
          <a:blip r:embed="rId3" cstate="print"/>
          <a:srcRect l="61187" t="12551" r="8220" b="27831"/>
          <a:stretch>
            <a:fillRect/>
          </a:stretch>
        </p:blipFill>
        <p:spPr bwMode="auto">
          <a:xfrm>
            <a:off x="6588224" y="1700808"/>
            <a:ext cx="936104" cy="1368152"/>
          </a:xfrm>
          <a:prstGeom prst="rect">
            <a:avLst/>
          </a:prstGeom>
          <a:noFill/>
        </p:spPr>
      </p:pic>
      <p:pic>
        <p:nvPicPr>
          <p:cNvPr id="17415" name="Picture 7" descr="G:\DCIM\100OLYMP\P1010017.JPG"/>
          <p:cNvPicPr>
            <a:picLocks noChangeAspect="1" noChangeArrowheads="1"/>
          </p:cNvPicPr>
          <p:nvPr/>
        </p:nvPicPr>
        <p:blipFill>
          <a:blip r:embed="rId3" cstate="print"/>
          <a:srcRect l="11767" t="6276" r="50580" b="18418"/>
          <a:stretch>
            <a:fillRect/>
          </a:stretch>
        </p:blipFill>
        <p:spPr bwMode="auto">
          <a:xfrm>
            <a:off x="7452320" y="1628800"/>
            <a:ext cx="1152128" cy="1728192"/>
          </a:xfrm>
          <a:prstGeom prst="rect">
            <a:avLst/>
          </a:prstGeom>
          <a:noFill/>
        </p:spPr>
      </p:pic>
      <p:pic>
        <p:nvPicPr>
          <p:cNvPr id="17414" name="Picture 6" descr="G:\DCIM\100OLYMP\P1010016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859" t="6478" r="51409" b="15775"/>
          <a:stretch>
            <a:fillRect/>
          </a:stretch>
        </p:blipFill>
        <p:spPr bwMode="auto">
          <a:xfrm>
            <a:off x="5508104" y="2060848"/>
            <a:ext cx="1296144" cy="172819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820472" cy="563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Противоречие:   Как уместить в урок…?</a:t>
            </a:r>
            <a:endParaRPr lang="en-US" sz="2800" b="1" dirty="0">
              <a:solidFill>
                <a:schemeClr val="tx2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black">
          <a:xfrm>
            <a:off x="3059832" y="2204864"/>
            <a:ext cx="1368152" cy="265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257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611560" y="2204864"/>
            <a:ext cx="2123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час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МУЗЫКИ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неделю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  <p:pic>
        <p:nvPicPr>
          <p:cNvPr id="17413" name="Picture 5" descr="G:\DCIM\100OLYMP\P1010015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7478" t="7478" r="49526" b="17746"/>
          <a:stretch>
            <a:fillRect/>
          </a:stretch>
        </p:blipFill>
        <p:spPr bwMode="auto">
          <a:xfrm>
            <a:off x="6228184" y="3140968"/>
            <a:ext cx="1656184" cy="2160240"/>
          </a:xfrm>
          <a:prstGeom prst="rect">
            <a:avLst/>
          </a:prstGeom>
          <a:noFill/>
        </p:spPr>
      </p:pic>
      <p:pic>
        <p:nvPicPr>
          <p:cNvPr id="16" name="Picture 5" descr="G:\DCIM\100OLYMP\P1010015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52343" t="7478" r="2791" b="17746"/>
          <a:stretch>
            <a:fillRect/>
          </a:stretch>
        </p:blipFill>
        <p:spPr bwMode="auto">
          <a:xfrm>
            <a:off x="6876256" y="3645024"/>
            <a:ext cx="1728192" cy="2160240"/>
          </a:xfrm>
          <a:prstGeom prst="rect">
            <a:avLst/>
          </a:prstGeom>
          <a:noFill/>
        </p:spPr>
      </p:pic>
      <p:pic>
        <p:nvPicPr>
          <p:cNvPr id="25" name="Picture 2" descr="G:\DCIM\100OLYMP\P1010012.JPG"/>
          <p:cNvPicPr>
            <a:picLocks noChangeAspect="1" noChangeArrowheads="1"/>
          </p:cNvPicPr>
          <p:nvPr/>
        </p:nvPicPr>
        <p:blipFill>
          <a:blip r:embed="rId8" cstate="print"/>
          <a:srcRect l="55233" t="3966" r="12330" b="57591"/>
          <a:stretch>
            <a:fillRect/>
          </a:stretch>
        </p:blipFill>
        <p:spPr bwMode="auto">
          <a:xfrm>
            <a:off x="4788024" y="3429000"/>
            <a:ext cx="1296144" cy="1152128"/>
          </a:xfrm>
          <a:prstGeom prst="rect">
            <a:avLst/>
          </a:prstGeom>
          <a:noFill/>
        </p:spPr>
      </p:pic>
      <p:pic>
        <p:nvPicPr>
          <p:cNvPr id="15" name="Picture 6" descr="G:\DCIM\100OLYMP\P1010016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51021" t="6479" r="2817" b="15775"/>
          <a:stretch>
            <a:fillRect/>
          </a:stretch>
        </p:blipFill>
        <p:spPr bwMode="auto">
          <a:xfrm>
            <a:off x="5508104" y="4365104"/>
            <a:ext cx="1368152" cy="1728192"/>
          </a:xfrm>
          <a:prstGeom prst="rect">
            <a:avLst/>
          </a:prstGeom>
          <a:noFill/>
        </p:spPr>
      </p:pic>
      <p:pic>
        <p:nvPicPr>
          <p:cNvPr id="18" name="Picture 4" descr="G:\DCIM\100OLYMP\P1010014.JPG"/>
          <p:cNvPicPr>
            <a:picLocks noChangeAspect="1" noChangeArrowheads="1"/>
          </p:cNvPicPr>
          <p:nvPr/>
        </p:nvPicPr>
        <p:blipFill>
          <a:blip r:embed="rId9" cstate="print"/>
          <a:srcRect l="52183" r="7494" b="55724"/>
          <a:stretch>
            <a:fillRect/>
          </a:stretch>
        </p:blipFill>
        <p:spPr bwMode="auto">
          <a:xfrm>
            <a:off x="7596336" y="4437112"/>
            <a:ext cx="1403648" cy="1155945"/>
          </a:xfrm>
          <a:prstGeom prst="rect">
            <a:avLst/>
          </a:prstGeom>
          <a:noFill/>
        </p:spPr>
      </p:pic>
      <p:pic>
        <p:nvPicPr>
          <p:cNvPr id="26" name="Picture 3" descr="G:\DCIM\100OLYMP\P1010013.JPG"/>
          <p:cNvPicPr>
            <a:picLocks noChangeAspect="1" noChangeArrowheads="1"/>
          </p:cNvPicPr>
          <p:nvPr/>
        </p:nvPicPr>
        <p:blipFill>
          <a:blip r:embed="rId10" cstate="print"/>
          <a:srcRect l="12651" t="46778" r="49961" b="8356"/>
          <a:stretch>
            <a:fillRect/>
          </a:stretch>
        </p:blipFill>
        <p:spPr bwMode="auto">
          <a:xfrm>
            <a:off x="5004048" y="5229200"/>
            <a:ext cx="1120124" cy="1008112"/>
          </a:xfrm>
          <a:prstGeom prst="rect">
            <a:avLst/>
          </a:prstGeom>
          <a:noFill/>
        </p:spPr>
      </p:pic>
      <p:pic>
        <p:nvPicPr>
          <p:cNvPr id="22" name="Picture 3" descr="G:\DCIM\100OLYMP\P1010013.JPG"/>
          <p:cNvPicPr>
            <a:picLocks noChangeAspect="1" noChangeArrowheads="1"/>
          </p:cNvPicPr>
          <p:nvPr/>
        </p:nvPicPr>
        <p:blipFill>
          <a:blip r:embed="rId11" cstate="print"/>
          <a:srcRect l="14302" t="1622" r="50179" b="58497"/>
          <a:stretch>
            <a:fillRect/>
          </a:stretch>
        </p:blipFill>
        <p:spPr bwMode="auto">
          <a:xfrm>
            <a:off x="7308304" y="5085184"/>
            <a:ext cx="1282643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76672"/>
            <a:ext cx="82867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 дополнительного образования: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20472" cy="4925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dirty="0" smtClean="0"/>
              <a:t>    создание условий для личностного развития обучающихся, их активной социализации и профессионального самоопределения,  обеспечение духовно-нравственного, гражданского, патриотического и трудового воспитания, формирование культуры здорового и безопасного образа жизни.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852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музыкальной деятельности: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Дополнительное образование, в отличие от общего образования, наиболее приспособлено для создания доступной образовательной среды. </a:t>
            </a:r>
          </a:p>
          <a:p>
            <a:pPr algn="just">
              <a:buNone/>
            </a:pPr>
            <a:r>
              <a:rPr lang="ru-RU" dirty="0" smtClean="0"/>
              <a:t>   Что обусловлено его спецификой: 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501008"/>
            <a:ext cx="3528392" cy="864096"/>
          </a:xfrm>
          <a:prstGeom prst="rect">
            <a:avLst/>
          </a:prstGeom>
          <a:gradFill>
            <a:gsLst>
              <a:gs pos="0">
                <a:srgbClr val="0033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меньшая наполняемость групп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3501008"/>
            <a:ext cx="3528392" cy="872480"/>
          </a:xfrm>
          <a:prstGeom prst="rect">
            <a:avLst/>
          </a:prstGeom>
          <a:gradFill>
            <a:gsLst>
              <a:gs pos="0">
                <a:srgbClr val="0033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практико-ориентированный характер обучения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581128"/>
            <a:ext cx="3528392" cy="1488477"/>
          </a:xfrm>
          <a:prstGeom prst="rect">
            <a:avLst/>
          </a:prstGeom>
          <a:gradFill>
            <a:gsLst>
              <a:gs pos="0">
                <a:srgbClr val="0033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ориентация образовательного процесса на личные потребности и возможности каждого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581128"/>
            <a:ext cx="3456384" cy="1512168"/>
          </a:xfrm>
          <a:prstGeom prst="rect">
            <a:avLst/>
          </a:prstGeom>
          <a:gradFill>
            <a:gsLst>
              <a:gs pos="0">
                <a:srgbClr val="0033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возможность учащегося максимально сконцентрироваться на любимом деле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9"/>
          <p:cNvSpPr>
            <a:spLocks noChangeArrowheads="1"/>
          </p:cNvSpPr>
          <p:nvPr/>
        </p:nvSpPr>
        <p:spPr bwMode="gray">
          <a:xfrm rot="10800000">
            <a:off x="1691680" y="3717032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/>
              <a:t>Что дает дополнительное образование?</a:t>
            </a:r>
          </a:p>
        </p:txBody>
      </p:sp>
      <p:sp>
        <p:nvSpPr>
          <p:cNvPr id="245763" name="AutoShape 3"/>
          <p:cNvSpPr>
            <a:spLocks noChangeArrowheads="1"/>
          </p:cNvSpPr>
          <p:nvPr/>
        </p:nvSpPr>
        <p:spPr bwMode="gray">
          <a:xfrm>
            <a:off x="2152650" y="692696"/>
            <a:ext cx="699135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kumimoji="0" lang="ru-RU" sz="2400" b="1" dirty="0">
                <a:latin typeface="Arial" pitchFamily="34" charset="0"/>
              </a:rPr>
              <a:t>1. Интенсификация </a:t>
            </a:r>
            <a:r>
              <a:rPr kumimoji="0" lang="ru-RU" sz="2400" b="1" dirty="0" smtClean="0">
                <a:latin typeface="Arial" pitchFamily="34" charset="0"/>
              </a:rPr>
              <a:t>процесса обучения</a:t>
            </a:r>
            <a:endParaRPr kumimoji="0" lang="ru-RU" sz="2400" dirty="0">
              <a:latin typeface="Arial" pitchFamily="34" charset="0"/>
            </a:endParaRPr>
          </a:p>
        </p:txBody>
      </p:sp>
      <p:sp>
        <p:nvSpPr>
          <p:cNvPr id="245764" name="AutoShape 4"/>
          <p:cNvSpPr>
            <a:spLocks noChangeArrowheads="1"/>
          </p:cNvSpPr>
          <p:nvPr/>
        </p:nvSpPr>
        <p:spPr bwMode="gray">
          <a:xfrm>
            <a:off x="1835696" y="1340768"/>
            <a:ext cx="6919913" cy="46196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kumimoji="0" lang="ru-RU" sz="2400" b="1" dirty="0">
                <a:latin typeface="Arial" pitchFamily="34" charset="0"/>
              </a:rPr>
              <a:t>2. Повышение интереса и мотивации</a:t>
            </a:r>
            <a:endParaRPr kumimoji="0" lang="ru-RU" sz="2400" dirty="0">
              <a:latin typeface="Arial" pitchFamily="34" charset="0"/>
            </a:endParaRPr>
          </a:p>
        </p:txBody>
      </p:sp>
      <p:sp>
        <p:nvSpPr>
          <p:cNvPr id="245765" name="AutoShape 5"/>
          <p:cNvSpPr>
            <a:spLocks noChangeArrowheads="1"/>
          </p:cNvSpPr>
          <p:nvPr/>
        </p:nvSpPr>
        <p:spPr bwMode="gray">
          <a:xfrm>
            <a:off x="1547664" y="1988840"/>
            <a:ext cx="6846888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kumimoji="0" lang="ru-RU" sz="2400" b="1" dirty="0">
                <a:latin typeface="Arial" pitchFamily="34" charset="0"/>
              </a:rPr>
              <a:t>3. Индивидуализация обучения</a:t>
            </a:r>
            <a:r>
              <a:rPr kumimoji="0" lang="ru-RU" sz="2400" dirty="0">
                <a:latin typeface="Arial" pitchFamily="34" charset="0"/>
              </a:rPr>
              <a:t> </a:t>
            </a:r>
          </a:p>
        </p:txBody>
      </p:sp>
      <p:sp>
        <p:nvSpPr>
          <p:cNvPr id="245766" name="AutoShape 6"/>
          <p:cNvSpPr>
            <a:spLocks noChangeArrowheads="1"/>
          </p:cNvSpPr>
          <p:nvPr/>
        </p:nvSpPr>
        <p:spPr bwMode="gray">
          <a:xfrm>
            <a:off x="971600" y="2636912"/>
            <a:ext cx="677545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kumimoji="0" lang="ru-RU" sz="2400" b="1" dirty="0">
                <a:latin typeface="Arial" pitchFamily="34" charset="0"/>
              </a:rPr>
              <a:t>4. </a:t>
            </a:r>
            <a:r>
              <a:rPr kumimoji="0" lang="ru-RU" sz="2400" b="1" dirty="0" smtClean="0">
                <a:latin typeface="Arial" pitchFamily="34" charset="0"/>
              </a:rPr>
              <a:t>Реализация внутренних потребностей</a:t>
            </a:r>
            <a:endParaRPr kumimoji="0" lang="ru-RU" sz="1800" b="1" dirty="0">
              <a:latin typeface="Arial" pitchFamily="34" charset="0"/>
            </a:endParaRPr>
          </a:p>
        </p:txBody>
      </p:sp>
      <p:sp>
        <p:nvSpPr>
          <p:cNvPr id="245767" name="AutoShape 7"/>
          <p:cNvSpPr>
            <a:spLocks noChangeArrowheads="1"/>
          </p:cNvSpPr>
          <p:nvPr/>
        </p:nvSpPr>
        <p:spPr bwMode="gray">
          <a:xfrm>
            <a:off x="467544" y="3284984"/>
            <a:ext cx="699135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kumimoji="0" lang="ru-RU" sz="2400" b="1" dirty="0">
                <a:latin typeface="Arial" pitchFamily="34" charset="0"/>
              </a:rPr>
              <a:t>5. Неограниченные ресурсы</a:t>
            </a:r>
            <a:endParaRPr kumimoji="0" lang="ru-RU" sz="2400" dirty="0">
              <a:latin typeface="Arial" pitchFamily="34" charset="0"/>
            </a:endParaRP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0" y="3933056"/>
            <a:ext cx="6732240" cy="45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ru-RU" sz="2400" b="1" dirty="0" smtClean="0">
                <a:latin typeface="Arial" pitchFamily="34" charset="0"/>
              </a:rPr>
              <a:t>6. </a:t>
            </a:r>
            <a:r>
              <a:rPr kumimoji="0" lang="ru-RU" sz="2400" b="1" smtClean="0">
                <a:latin typeface="Arial" pitchFamily="34" charset="0"/>
              </a:rPr>
              <a:t>Эффективность </a:t>
            </a:r>
            <a:r>
              <a:rPr kumimoji="0" lang="ru-RU" sz="2400" b="1" dirty="0" smtClean="0">
                <a:latin typeface="Arial" pitchFamily="34" charset="0"/>
              </a:rPr>
              <a:t>занятия</a:t>
            </a:r>
            <a:endParaRPr kumimoji="0" lang="ru-RU" sz="2400" b="1" dirty="0">
              <a:latin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725144"/>
            <a:ext cx="1871663" cy="1655763"/>
            <a:chOff x="2200" y="1570"/>
            <a:chExt cx="1496" cy="1496"/>
          </a:xfrm>
        </p:grpSpPr>
        <p:sp>
          <p:nvSpPr>
            <p:cNvPr id="40" name="Oval 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69804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gray">
            <a:xfrm>
              <a:off x="2298" y="1668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54118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6"/>
            <p:cNvSpPr>
              <a:spLocks noChangeArrowheads="1"/>
            </p:cNvSpPr>
            <p:nvPr/>
          </p:nvSpPr>
          <p:spPr bwMode="gray">
            <a:xfrm>
              <a:off x="2298" y="1668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gray">
            <a:xfrm>
              <a:off x="2362" y="1734"/>
              <a:ext cx="1171" cy="1169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51920" y="4725144"/>
            <a:ext cx="1814513" cy="1682750"/>
            <a:chOff x="2200" y="1570"/>
            <a:chExt cx="1496" cy="1496"/>
          </a:xfrm>
        </p:grpSpPr>
        <p:sp>
          <p:nvSpPr>
            <p:cNvPr id="35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gray">
            <a:xfrm>
              <a:off x="2298" y="1667"/>
              <a:ext cx="1300" cy="13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2298" y="1667"/>
              <a:ext cx="1300" cy="13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gray">
            <a:xfrm>
              <a:off x="2364" y="1732"/>
              <a:ext cx="1169" cy="11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24128" y="4797152"/>
            <a:ext cx="1597025" cy="1609725"/>
            <a:chOff x="2200" y="1570"/>
            <a:chExt cx="1496" cy="1496"/>
          </a:xfrm>
        </p:grpSpPr>
        <p:sp>
          <p:nvSpPr>
            <p:cNvPr id="30" name="Oval 1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gray">
            <a:xfrm>
              <a:off x="2298" y="1667"/>
              <a:ext cx="1300" cy="130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gray">
            <a:xfrm>
              <a:off x="2335" y="1771"/>
              <a:ext cx="1169" cy="117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979712" y="4725144"/>
            <a:ext cx="1800225" cy="1728788"/>
            <a:chOff x="2200" y="1570"/>
            <a:chExt cx="1496" cy="1496"/>
          </a:xfrm>
        </p:grpSpPr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298" y="1668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298" y="1668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364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29"/>
          <p:cNvSpPr>
            <a:spLocks noChangeArrowheads="1"/>
          </p:cNvSpPr>
          <p:nvPr/>
        </p:nvSpPr>
        <p:spPr bwMode="gray">
          <a:xfrm>
            <a:off x="34355" y="551743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ru-RU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gray">
          <a:xfrm>
            <a:off x="3887218" y="566030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0" lang="ru-RU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1871093" y="566030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0" lang="ru-RU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gray">
          <a:xfrm>
            <a:off x="5940152" y="5445224"/>
            <a:ext cx="111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ru-RU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308304" y="4797152"/>
            <a:ext cx="1657350" cy="1657350"/>
            <a:chOff x="2200" y="1570"/>
            <a:chExt cx="1496" cy="1496"/>
          </a:xfrm>
        </p:grpSpPr>
        <p:sp>
          <p:nvSpPr>
            <p:cNvPr id="20" name="Oval 3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36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37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kumimoji="0" lang="ru-RU" sz="1800">
                <a:latin typeface="Arial" pitchFamily="34" charset="0"/>
              </a:endParaRPr>
            </a:p>
          </p:txBody>
        </p:sp>
      </p:grpSp>
      <p:sp>
        <p:nvSpPr>
          <p:cNvPr id="19" name="Rectangle 39"/>
          <p:cNvSpPr>
            <a:spLocks noChangeArrowheads="1"/>
          </p:cNvSpPr>
          <p:nvPr/>
        </p:nvSpPr>
        <p:spPr bwMode="gray">
          <a:xfrm>
            <a:off x="7632130" y="5301530"/>
            <a:ext cx="111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ru-RU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2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110636" cy="563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Технологий :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974640" y="1498141"/>
            <a:ext cx="594928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556284" y="1996541"/>
            <a:ext cx="5112568" cy="380102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2123728" y="5085184"/>
            <a:ext cx="475252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dirty="0" smtClean="0"/>
              <a:t>Технология </a:t>
            </a:r>
            <a:r>
              <a:rPr lang="ru-RU" dirty="0"/>
              <a:t>на основе </a:t>
            </a:r>
            <a:endParaRPr lang="ru-RU" dirty="0" smtClean="0"/>
          </a:p>
          <a:p>
            <a:pPr algn="l" eaLnBrk="0" hangingPunct="0"/>
            <a:r>
              <a:rPr lang="ru-RU" dirty="0" smtClean="0"/>
              <a:t>системы </a:t>
            </a:r>
            <a:r>
              <a:rPr lang="ru-RU" dirty="0"/>
              <a:t>эффективных </a:t>
            </a:r>
            <a:r>
              <a:rPr lang="ru-RU" dirty="0" smtClean="0"/>
              <a:t>уроков.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411760" y="4293096"/>
            <a:ext cx="496855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dirty="0" smtClean="0"/>
              <a:t>Технология личностно </a:t>
            </a:r>
          </a:p>
          <a:p>
            <a:pPr algn="l" eaLnBrk="0" hangingPunct="0"/>
            <a:r>
              <a:rPr lang="ru-RU" dirty="0" smtClean="0"/>
              <a:t>ориентированного обучения.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1835696" y="5877272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dirty="0" smtClean="0"/>
              <a:t>Технология  развития  критического </a:t>
            </a:r>
          </a:p>
          <a:p>
            <a:pPr algn="l" eaLnBrk="0" hangingPunct="0"/>
            <a:r>
              <a:rPr lang="ru-RU" dirty="0" smtClean="0"/>
              <a:t> мышления.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1691680" y="1196752"/>
            <a:ext cx="460851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dirty="0" smtClean="0"/>
              <a:t>Технологии  на основе  активных  форм </a:t>
            </a:r>
          </a:p>
          <a:p>
            <a:pPr algn="l" eaLnBrk="0" hangingPunct="0"/>
            <a:r>
              <a:rPr lang="ru-RU" dirty="0" smtClean="0"/>
              <a:t> и  методов  обучения.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2483768" y="2636912"/>
            <a:ext cx="4896544" cy="57606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dirty="0" smtClean="0"/>
              <a:t>Технологии  интеграции  содержания  </a:t>
            </a:r>
          </a:p>
          <a:p>
            <a:pPr algn="l" eaLnBrk="0" hangingPunct="0"/>
            <a:r>
              <a:rPr lang="ru-RU" dirty="0" smtClean="0"/>
              <a:t>в  учебных  дисциплинах.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691680" y="1916832"/>
            <a:ext cx="381000" cy="381000"/>
            <a:chOff x="2078" y="1680"/>
            <a:chExt cx="1615" cy="1615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707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2051720" y="4365104"/>
            <a:ext cx="381000" cy="381000"/>
            <a:chOff x="2078" y="1680"/>
            <a:chExt cx="1615" cy="1615"/>
          </a:xfrm>
        </p:grpSpPr>
        <p:sp>
          <p:nvSpPr>
            <p:cNvPr id="7073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835696" y="5157192"/>
            <a:ext cx="355600" cy="381000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187624" y="1268760"/>
            <a:ext cx="381000" cy="381000"/>
            <a:chOff x="2078" y="1680"/>
            <a:chExt cx="1615" cy="1615"/>
          </a:xfrm>
        </p:grpSpPr>
        <p:sp>
          <p:nvSpPr>
            <p:cNvPr id="4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66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5" name="AutoShape 52"/>
          <p:cNvSpPr>
            <a:spLocks noChangeArrowheads="1"/>
          </p:cNvSpPr>
          <p:nvPr/>
        </p:nvSpPr>
        <p:spPr bwMode="gray">
          <a:xfrm>
            <a:off x="2132112" y="1925216"/>
            <a:ext cx="488816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dirty="0" smtClean="0"/>
              <a:t>Технология  на основе  схемных </a:t>
            </a:r>
          </a:p>
          <a:p>
            <a:pPr algn="l" eaLnBrk="0" hangingPunct="0"/>
            <a:r>
              <a:rPr lang="ru-RU" dirty="0" smtClean="0"/>
              <a:t>и знаковых  моделей  учебного материала.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1475656" y="5805264"/>
            <a:ext cx="355600" cy="381000"/>
            <a:chOff x="2078" y="1680"/>
            <a:chExt cx="1615" cy="1615"/>
          </a:xfrm>
        </p:grpSpPr>
        <p:sp>
          <p:nvSpPr>
            <p:cNvPr id="57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C3AA6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3" name="AutoShape 48"/>
          <p:cNvSpPr>
            <a:spLocks noChangeArrowheads="1"/>
          </p:cNvSpPr>
          <p:nvPr/>
        </p:nvSpPr>
        <p:spPr bwMode="gray">
          <a:xfrm>
            <a:off x="2555776" y="3429000"/>
            <a:ext cx="532859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ИКТ.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4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Игримская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01" name="Picture 1" descr="C:\Users\Алена\Desktop\livre_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229200"/>
            <a:ext cx="1268979" cy="1078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 l="25931" t="17559" r="19025" b="78560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7"/>
            <a:ext cx="792088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Методы организации деятельности: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gray">
          <a:xfrm>
            <a:off x="3586913" y="4024352"/>
            <a:ext cx="1531827" cy="5790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gray">
          <a:xfrm>
            <a:off x="3586913" y="3517670"/>
            <a:ext cx="1531827" cy="5790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3300"/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gray">
          <a:xfrm>
            <a:off x="3586913" y="3010989"/>
            <a:ext cx="1531827" cy="5790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3300"/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gray">
          <a:xfrm>
            <a:off x="3698609" y="3229646"/>
            <a:ext cx="1338898" cy="3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Слушание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gray">
          <a:xfrm>
            <a:off x="3930704" y="3736327"/>
            <a:ext cx="871807" cy="3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Вокал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gray">
          <a:xfrm>
            <a:off x="3617376" y="4243009"/>
            <a:ext cx="1498464" cy="369455"/>
          </a:xfrm>
          <a:prstGeom prst="rect">
            <a:avLst/>
          </a:prstGeom>
          <a:gradFill>
            <a:gsLst>
              <a:gs pos="0">
                <a:srgbClr val="003300"/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Творчество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gray">
          <a:xfrm>
            <a:off x="2960257" y="2793840"/>
            <a:ext cx="487400" cy="1954342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214282" y="2287159"/>
            <a:ext cx="2376073" cy="296770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85361" y="2504308"/>
            <a:ext cx="223246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1D3A"/>
                </a:solidFill>
                <a:latin typeface="Verdana" pitchFamily="34" charset="0"/>
              </a:rPr>
              <a:t>Творческий</a:t>
            </a:r>
          </a:p>
          <a:p>
            <a:pPr algn="ctr" eaLnBrk="0" hangingPunct="0"/>
            <a:r>
              <a:rPr lang="ru-RU" b="1" dirty="0" smtClean="0">
                <a:solidFill>
                  <a:srgbClr val="001D3A"/>
                </a:solidFill>
                <a:latin typeface="Verdana" pitchFamily="34" charset="0"/>
              </a:rPr>
              <a:t>подход:</a:t>
            </a:r>
            <a:endParaRPr lang="en-US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b="1" dirty="0" smtClean="0"/>
              <a:t>метод </a:t>
            </a:r>
            <a:r>
              <a:rPr lang="ru-RU" sz="1400" b="1" dirty="0"/>
              <a:t>моделирования художественно-творческого </a:t>
            </a:r>
            <a:r>
              <a:rPr lang="ru-RU" sz="1400" b="1" dirty="0" smtClean="0"/>
              <a:t>процесса,</a:t>
            </a:r>
            <a:r>
              <a:rPr lang="ru-RU" sz="1400" dirty="0" smtClean="0"/>
              <a:t> </a:t>
            </a:r>
            <a:r>
              <a:rPr lang="ru-RU" sz="1400" b="1" dirty="0"/>
              <a:t>метод </a:t>
            </a:r>
            <a:r>
              <a:rPr lang="ru-RU" sz="1400" b="1" dirty="0" smtClean="0"/>
              <a:t>отождествления,</a:t>
            </a:r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b="1" dirty="0" smtClean="0"/>
              <a:t>метод </a:t>
            </a:r>
            <a:r>
              <a:rPr lang="ru-RU" sz="1400" b="1" dirty="0"/>
              <a:t>цвет </a:t>
            </a:r>
            <a:r>
              <a:rPr lang="ru-RU" sz="1400" b="1" dirty="0" smtClean="0"/>
              <a:t>– образ,</a:t>
            </a: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b="1" dirty="0" smtClean="0"/>
              <a:t>игровые формы обучения,</a:t>
            </a:r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5884654" y="2287159"/>
            <a:ext cx="3114426" cy="296770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954283" y="2504308"/>
            <a:ext cx="290118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1D3A"/>
                </a:solidFill>
                <a:latin typeface="Verdana" pitchFamily="34" charset="0"/>
              </a:rPr>
              <a:t>Применение ЦОР:</a:t>
            </a:r>
            <a:endParaRPr lang="en-US" dirty="0">
              <a:solidFill>
                <a:srgbClr val="001D3A"/>
              </a:solidFill>
              <a:latin typeface="Verdana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b="1" dirty="0" smtClean="0"/>
              <a:t>аудиовизуального восприятия информации, демонстрационных </a:t>
            </a:r>
            <a:r>
              <a:rPr lang="ru-RU" sz="1400" b="1" dirty="0"/>
              <a:t>примеров, </a:t>
            </a:r>
            <a:endParaRPr lang="ru-RU" sz="1400" b="1" dirty="0" smtClean="0"/>
          </a:p>
          <a:p>
            <a:pPr algn="ctr" eaLnBrk="0" hangingPunct="0">
              <a:buSzPct val="60000"/>
              <a:buFontTx/>
              <a:buChar char="•"/>
            </a:pPr>
            <a:r>
              <a:rPr lang="ru-RU" sz="1400" b="1" dirty="0" smtClean="0"/>
              <a:t>автоматизация </a:t>
            </a:r>
            <a:r>
              <a:rPr lang="ru-RU" sz="1400" b="1" dirty="0"/>
              <a:t>практических занятий по развитию музыкальных способностей, игровые формы обучения, </a:t>
            </a:r>
            <a:r>
              <a:rPr lang="ru-RU" sz="1400" b="1" dirty="0" smtClean="0"/>
              <a:t>компьютерного </a:t>
            </a:r>
            <a:r>
              <a:rPr lang="ru-RU" sz="1400" b="1" dirty="0"/>
              <a:t>контроля результатов учебной деятельности.</a:t>
            </a:r>
            <a:endParaRPr lang="en-US" sz="1400" b="1" dirty="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gray">
          <a:xfrm>
            <a:off x="5260899" y="2793840"/>
            <a:ext cx="484498" cy="1954342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8" name="AutoShape 16"/>
          <p:cNvSpPr>
            <a:spLocks noChangeArrowheads="1"/>
          </p:cNvSpPr>
          <p:nvPr/>
        </p:nvSpPr>
        <p:spPr bwMode="gray">
          <a:xfrm>
            <a:off x="2929794" y="1285860"/>
            <a:ext cx="2785141" cy="1011855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9" name="AutoShape 17"/>
          <p:cNvSpPr>
            <a:spLocks noChangeArrowheads="1"/>
          </p:cNvSpPr>
          <p:nvPr/>
        </p:nvSpPr>
        <p:spPr bwMode="gray">
          <a:xfrm>
            <a:off x="3556451" y="2431925"/>
            <a:ext cx="1601456" cy="506681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71" name="AutoShape 19"/>
          <p:cNvSpPr>
            <a:spLocks noChangeArrowheads="1"/>
          </p:cNvSpPr>
          <p:nvPr/>
        </p:nvSpPr>
        <p:spPr bwMode="gray">
          <a:xfrm>
            <a:off x="2960257" y="5254863"/>
            <a:ext cx="2785141" cy="928916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1416B"/>
              </a:gs>
              <a:gs pos="50000">
                <a:srgbClr val="8989FF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gray">
          <a:xfrm>
            <a:off x="3499878" y="5535348"/>
            <a:ext cx="1766824" cy="64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Внеурочная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деятельность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773" name="AutoShape 21"/>
          <p:cNvSpPr>
            <a:spLocks noChangeArrowheads="1"/>
          </p:cNvSpPr>
          <p:nvPr/>
        </p:nvSpPr>
        <p:spPr bwMode="gray">
          <a:xfrm>
            <a:off x="3536143" y="4675799"/>
            <a:ext cx="1604357" cy="499141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Нижний колонтитул 4"/>
          <p:cNvSpPr txBox="1">
            <a:spLocks/>
          </p:cNvSpPr>
          <p:nvPr/>
        </p:nvSpPr>
        <p:spPr bwMode="auto">
          <a:xfrm>
            <a:off x="179512" y="6569968"/>
            <a:ext cx="85689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Сердюк Алена Николаевна                                                           МБОУ Игримская СОШ № 1 Березовский район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37" descr="Z:\newtek\_backgrounds_1.02\Tim\powerpoint templates\61-80\sheet_music\treble_cl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497960"/>
            <a:ext cx="214412" cy="360040"/>
          </a:xfrm>
          <a:prstGeom prst="rect">
            <a:avLst/>
          </a:prstGeom>
          <a:noFill/>
        </p:spPr>
      </p:pic>
      <p:sp>
        <p:nvSpPr>
          <p:cNvPr id="25" name="Text Box 20"/>
          <p:cNvSpPr txBox="1">
            <a:spLocks noChangeArrowheads="1"/>
          </p:cNvSpPr>
          <p:nvPr/>
        </p:nvSpPr>
        <p:spPr bwMode="gray">
          <a:xfrm>
            <a:off x="3491880" y="1556792"/>
            <a:ext cx="1766824" cy="64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Внеурочная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деятельность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912</Words>
  <Application>Microsoft Office PowerPoint</Application>
  <PresentationFormat>Экран (4:3)</PresentationFormat>
  <Paragraphs>167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Unicode MS</vt:lpstr>
      <vt:lpstr>Calibri</vt:lpstr>
      <vt:lpstr>Constantia</vt:lpstr>
      <vt:lpstr>Droid Sans Fallback</vt:lpstr>
      <vt:lpstr>Times New Roman</vt:lpstr>
      <vt:lpstr>Verdana</vt:lpstr>
      <vt:lpstr>Wingdings 2</vt:lpstr>
      <vt:lpstr>Поток</vt:lpstr>
      <vt:lpstr>Тенденции развития дополнительного образования  предметной области «Искусство» (Музыка)</vt:lpstr>
      <vt:lpstr>Дополнительному образованию  нужны не стандарты, а гибкие рамки.</vt:lpstr>
      <vt:lpstr>Противоречие:   Как уместить в урок…?</vt:lpstr>
      <vt:lpstr>Цели дополнительного образования:</vt:lpstr>
      <vt:lpstr>Виды музыкальной деятельности:</vt:lpstr>
      <vt:lpstr>Презентация PowerPoint</vt:lpstr>
      <vt:lpstr>Что дает дополнительное образование?</vt:lpstr>
      <vt:lpstr>Технологий :</vt:lpstr>
      <vt:lpstr>Методы организации деятельности:</vt:lpstr>
      <vt:lpstr>Методы и приемы организации работы:</vt:lpstr>
      <vt:lpstr>Презентация PowerPoint</vt:lpstr>
      <vt:lpstr>Педагогический опыт:</vt:lpstr>
      <vt:lpstr>1. Проект «Социализация личности через вокально- исполнительскую деательность».</vt:lpstr>
      <vt:lpstr>1. ДОД  «Поющая Планета».</vt:lpstr>
      <vt:lpstr>Презентация PowerPoint</vt:lpstr>
      <vt:lpstr>1. Программа  «Авторская песня».</vt:lpstr>
      <vt:lpstr>2.  Проект  «Народная музыка в моей семье».</vt:lpstr>
      <vt:lpstr>2.  Проект ДДМУ  (Духовые деревянные  музыкальные инструменты)</vt:lpstr>
      <vt:lpstr>2. Проект  «4 День Войны».</vt:lpstr>
      <vt:lpstr>2.  Работа по программе  «Одаренные дети».</vt:lpstr>
      <vt:lpstr>3.  Программа  «Одаренные дети»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Тёща</dc:creator>
  <cp:lastModifiedBy>ЗамДирПоМетодРаб</cp:lastModifiedBy>
  <cp:revision>66</cp:revision>
  <dcterms:created xsi:type="dcterms:W3CDTF">2021-04-27T17:36:59Z</dcterms:created>
  <dcterms:modified xsi:type="dcterms:W3CDTF">2021-04-28T09:29:43Z</dcterms:modified>
</cp:coreProperties>
</file>