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charts/style24.xml" ContentType="application/vnd.ms-office.chartstyle+xml"/>
  <Override PartName="/ppt/charts/colors24.xml" ContentType="application/vnd.ms-office.chartcolorstyle+xml"/>
  <Override PartName="/ppt/charts/style25.xml" ContentType="application/vnd.ms-office.chartstyle+xml"/>
  <Override PartName="/ppt/charts/colors25.xml" ContentType="application/vnd.ms-office.chartcolorstyle+xml"/>
  <Override PartName="/ppt/charts/style26.xml" ContentType="application/vnd.ms-office.chartstyle+xml"/>
  <Override PartName="/ppt/charts/colors26.xml" ContentType="application/vnd.ms-office.chartcolorstyle+xml"/>
  <Override PartName="/ppt/charts/style27.xml" ContentType="application/vnd.ms-office.chartstyle+xml"/>
  <Override PartName="/ppt/charts/colors27.xml" ContentType="application/vnd.ms-office.chartcolorstyle+xml"/>
  <Override PartName="/ppt/charts/style28.xml" ContentType="application/vnd.ms-office.chartstyle+xml"/>
  <Override PartName="/ppt/charts/colors28.xml" ContentType="application/vnd.ms-office.chartcolorstyle+xml"/>
  <Override PartName="/ppt/charts/style29.xml" ContentType="application/vnd.ms-office.chartstyle+xml"/>
  <Override PartName="/ppt/charts/colors29.xml" ContentType="application/vnd.ms-office.chartcolorstyle+xml"/>
  <Override PartName="/ppt/charts/style30.xml" ContentType="application/vnd.ms-office.chartstyle+xml"/>
  <Override PartName="/ppt/charts/colors30.xml" ContentType="application/vnd.ms-office.chartcolorstyle+xml"/>
  <Override PartName="/ppt/charts/style31.xml" ContentType="application/vnd.ms-office.chartstyle+xml"/>
  <Override PartName="/ppt/charts/colors31.xml" ContentType="application/vnd.ms-office.chartcolorstyle+xml"/>
  <Override PartName="/ppt/charts/style32.xml" ContentType="application/vnd.ms-office.chartstyle+xml"/>
  <Override PartName="/ppt/charts/colors32.xml" ContentType="application/vnd.ms-office.chartcolorstyle+xml"/>
  <Override PartName="/ppt/charts/style33.xml" ContentType="application/vnd.ms-office.chartstyle+xml"/>
  <Override PartName="/ppt/charts/colors33.xml" ContentType="application/vnd.ms-office.chartcolorstyle+xml"/>
  <Override PartName="/ppt/charts/style34.xml" ContentType="application/vnd.ms-office.chartstyle+xml"/>
  <Override PartName="/ppt/charts/colors34.xml" ContentType="application/vnd.ms-office.chartcolorstyle+xml"/>
  <Override PartName="/ppt/charts/style35.xml" ContentType="application/vnd.ms-office.chartstyle+xml"/>
  <Override PartName="/ppt/charts/colors35.xml" ContentType="application/vnd.ms-office.chartcolorstyle+xml"/>
  <Override PartName="/ppt/charts/style36.xml" ContentType="application/vnd.ms-office.chartstyle+xml"/>
  <Override PartName="/ppt/charts/colors36.xml" ContentType="application/vnd.ms-office.chartcolorstyle+xml"/>
  <Override PartName="/ppt/charts/style37.xml" ContentType="application/vnd.ms-office.chartstyle+xml"/>
  <Override PartName="/ppt/charts/colors37.xml" ContentType="application/vnd.ms-office.chartcolorstyle+xml"/>
  <Override PartName="/ppt/charts/style38.xml" ContentType="application/vnd.ms-office.chartstyle+xml"/>
  <Override PartName="/ppt/charts/colors38.xml" ContentType="application/vnd.ms-office.chartcolorstyle+xml"/>
  <Override PartName="/ppt/charts/style39.xml" ContentType="application/vnd.ms-office.chartstyle+xml"/>
  <Override PartName="/ppt/charts/colors39.xml" ContentType="application/vnd.ms-office.chartcolorstyle+xml"/>
  <Override PartName="/ppt/charts/style40.xml" ContentType="application/vnd.ms-office.chartstyle+xml"/>
  <Override PartName="/ppt/charts/colors40.xml" ContentType="application/vnd.ms-office.chartcolorstyle+xml"/>
  <Override PartName="/ppt/charts/style41.xml" ContentType="application/vnd.ms-office.chartstyle+xml"/>
  <Override PartName="/ppt/charts/colors41.xml" ContentType="application/vnd.ms-office.chartcolorstyle+xml"/>
  <Override PartName="/ppt/charts/style42.xml" ContentType="application/vnd.ms-office.chartstyle+xml"/>
  <Override PartName="/ppt/charts/colors42.xml" ContentType="application/vnd.ms-office.chartcolorstyle+xml"/>
  <Override PartName="/ppt/charts/style43.xml" ContentType="application/vnd.ms-office.chartstyle+xml"/>
  <Override PartName="/ppt/charts/colors43.xml" ContentType="application/vnd.ms-office.chartcolorstyle+xml"/>
  <Override PartName="/ppt/charts/style44.xml" ContentType="application/vnd.ms-office.chartstyle+xml"/>
  <Override PartName="/ppt/charts/colors44.xml" ContentType="application/vnd.ms-office.chartcolorstyle+xml"/>
  <Override PartName="/ppt/charts/style45.xml" ContentType="application/vnd.ms-office.chartstyle+xml"/>
  <Override PartName="/ppt/charts/colors45.xml" ContentType="application/vnd.ms-office.chartcolorstyle+xml"/>
  <Override PartName="/ppt/charts/style46.xml" ContentType="application/vnd.ms-office.chartstyle+xml"/>
  <Override PartName="/ppt/charts/colors46.xml" ContentType="application/vnd.ms-office.chartcolorstyle+xml"/>
  <Override PartName="/ppt/charts/style47.xml" ContentType="application/vnd.ms-office.chartstyle+xml"/>
  <Override PartName="/ppt/charts/colors47.xml" ContentType="application/vnd.ms-office.chartcolorstyle+xml"/>
  <Override PartName="/ppt/charts/style48.xml" ContentType="application/vnd.ms-office.chartstyle+xml"/>
  <Override PartName="/ppt/charts/colors48.xml" ContentType="application/vnd.ms-office.chartcolorstyle+xml"/>
  <Override PartName="/ppt/charts/style49.xml" ContentType="application/vnd.ms-office.chartstyle+xml"/>
  <Override PartName="/ppt/charts/colors49.xml" ContentType="application/vnd.ms-office.chartcolorstyle+xml"/>
  <Override PartName="/ppt/charts/style50.xml" ContentType="application/vnd.ms-office.chartstyle+xml"/>
  <Override PartName="/ppt/charts/colors50.xml" ContentType="application/vnd.ms-office.chartcolorstyle+xml"/>
  <Override PartName="/ppt/charts/style51.xml" ContentType="application/vnd.ms-office.chartstyle+xml"/>
  <Override PartName="/ppt/charts/colors51.xml" ContentType="application/vnd.ms-office.chartcolorstyle+xml"/>
  <Override PartName="/ppt/charts/style52.xml" ContentType="application/vnd.ms-office.chartstyle+xml"/>
  <Override PartName="/ppt/charts/colors52.xml" ContentType="application/vnd.ms-office.chartcolorstyle+xml"/>
  <Override PartName="/ppt/charts/style53.xml" ContentType="application/vnd.ms-office.chartstyle+xml"/>
  <Override PartName="/ppt/charts/colors53.xml" ContentType="application/vnd.ms-office.chartcolorstyle+xml"/>
  <Override PartName="/ppt/charts/style54.xml" ContentType="application/vnd.ms-office.chartstyle+xml"/>
  <Override PartName="/ppt/charts/colors54.xml" ContentType="application/vnd.ms-office.chartcolorstyle+xml"/>
  <Override PartName="/ppt/charts/style55.xml" ContentType="application/vnd.ms-office.chartstyle+xml"/>
  <Override PartName="/ppt/charts/colors55.xml" ContentType="application/vnd.ms-office.chartcolorstyle+xml"/>
  <Override PartName="/ppt/charts/style56.xml" ContentType="application/vnd.ms-office.chartstyle+xml"/>
  <Override PartName="/ppt/charts/colors56.xml" ContentType="application/vnd.ms-office.chartcolorstyle+xml"/>
  <Override PartName="/ppt/charts/style57.xml" ContentType="application/vnd.ms-office.chartstyle+xml"/>
  <Override PartName="/ppt/charts/colors57.xml" ContentType="application/vnd.ms-office.chartcolorstyle+xml"/>
  <Override PartName="/ppt/charts/style58.xml" ContentType="application/vnd.ms-office.chartstyle+xml"/>
  <Override PartName="/ppt/charts/colors58.xml" ContentType="application/vnd.ms-office.chartcolorstyle+xml"/>
  <Override PartName="/ppt/charts/style59.xml" ContentType="application/vnd.ms-office.chartstyle+xml"/>
  <Override PartName="/ppt/charts/colors59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76" r:id="rId3"/>
    <p:sldId id="369" r:id="rId4"/>
    <p:sldId id="309" r:id="rId5"/>
    <p:sldId id="370" r:id="rId6"/>
    <p:sldId id="368" r:id="rId7"/>
    <p:sldId id="372" r:id="rId8"/>
    <p:sldId id="371" r:id="rId9"/>
    <p:sldId id="374" r:id="rId10"/>
    <p:sldId id="375" r:id="rId11"/>
    <p:sldId id="384" r:id="rId12"/>
    <p:sldId id="385" r:id="rId13"/>
    <p:sldId id="373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95" r:id="rId31"/>
    <p:sldId id="394" r:id="rId32"/>
    <p:sldId id="396" r:id="rId33"/>
    <p:sldId id="397" r:id="rId34"/>
    <p:sldId id="398" r:id="rId35"/>
    <p:sldId id="399" r:id="rId36"/>
    <p:sldId id="400" r:id="rId37"/>
    <p:sldId id="401" r:id="rId38"/>
    <p:sldId id="402" r:id="rId39"/>
    <p:sldId id="403" r:id="rId40"/>
    <p:sldId id="404" r:id="rId41"/>
    <p:sldId id="405" r:id="rId42"/>
    <p:sldId id="406" r:id="rId43"/>
    <p:sldId id="407" r:id="rId44"/>
    <p:sldId id="408" r:id="rId45"/>
    <p:sldId id="409" r:id="rId46"/>
    <p:sldId id="410" r:id="rId47"/>
    <p:sldId id="411" r:id="rId48"/>
    <p:sldId id="412" r:id="rId49"/>
    <p:sldId id="413" r:id="rId50"/>
    <p:sldId id="414" r:id="rId51"/>
    <p:sldId id="415" r:id="rId52"/>
    <p:sldId id="416" r:id="rId53"/>
    <p:sldId id="417" r:id="rId54"/>
    <p:sldId id="418" r:id="rId55"/>
    <p:sldId id="419" r:id="rId56"/>
    <p:sldId id="420" r:id="rId57"/>
    <p:sldId id="421" r:id="rId58"/>
    <p:sldId id="422" r:id="rId59"/>
    <p:sldId id="423" r:id="rId60"/>
    <p:sldId id="424" r:id="rId61"/>
    <p:sldId id="425" r:id="rId62"/>
    <p:sldId id="426" r:id="rId63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86377" autoAdjust="0"/>
  </p:normalViewPr>
  <p:slideViewPr>
    <p:cSldViewPr snapToGrid="0">
      <p:cViewPr>
        <p:scale>
          <a:sx n="96" d="100"/>
          <a:sy n="96" d="100"/>
        </p:scale>
        <p:origin x="-240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0" y="1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32.xml"/><Relationship Id="rId2" Type="http://schemas.microsoft.com/office/2011/relationships/chartColorStyle" Target="colors32.xml"/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package" Target="../embeddings/_____Microsoft_Excel33.xlsx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package" Target="../embeddings/_____Microsoft_Excel34.xlsx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package" Target="../embeddings/_____Microsoft_Excel35.xlsx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package" Target="../embeddings/_____Microsoft_Excel36.xlsx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37.xml"/><Relationship Id="rId2" Type="http://schemas.microsoft.com/office/2011/relationships/chartColorStyle" Target="colors37.xml"/><Relationship Id="rId1" Type="http://schemas.openxmlformats.org/officeDocument/2006/relationships/package" Target="../embeddings/_____Microsoft_Excel37.xlsx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38.xml"/><Relationship Id="rId2" Type="http://schemas.microsoft.com/office/2011/relationships/chartColorStyle" Target="colors38.xml"/><Relationship Id="rId1" Type="http://schemas.openxmlformats.org/officeDocument/2006/relationships/package" Target="../embeddings/_____Microsoft_Excel38.xlsx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39.xml"/><Relationship Id="rId2" Type="http://schemas.microsoft.com/office/2011/relationships/chartColorStyle" Target="colors39.xml"/><Relationship Id="rId1" Type="http://schemas.openxmlformats.org/officeDocument/2006/relationships/package" Target="../embeddings/_____Microsoft_Excel39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40.xml"/><Relationship Id="rId2" Type="http://schemas.microsoft.com/office/2011/relationships/chartColorStyle" Target="colors40.xml"/><Relationship Id="rId1" Type="http://schemas.openxmlformats.org/officeDocument/2006/relationships/package" Target="../embeddings/_____Microsoft_Excel40.xlsx"/></Relationships>
</file>

<file path=ppt/charts/_rels/chart41.xml.rels><?xml version="1.0" encoding="UTF-8" standalone="yes"?>
<Relationships xmlns="http://schemas.openxmlformats.org/package/2006/relationships"><Relationship Id="rId3" Type="http://schemas.microsoft.com/office/2011/relationships/chartStyle" Target="style41.xml"/><Relationship Id="rId2" Type="http://schemas.microsoft.com/office/2011/relationships/chartColorStyle" Target="colors41.xml"/><Relationship Id="rId1" Type="http://schemas.openxmlformats.org/officeDocument/2006/relationships/package" Target="../embeddings/_____Microsoft_Excel41.xlsx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Style" Target="style42.xml"/><Relationship Id="rId2" Type="http://schemas.microsoft.com/office/2011/relationships/chartColorStyle" Target="colors42.xml"/><Relationship Id="rId1" Type="http://schemas.openxmlformats.org/officeDocument/2006/relationships/package" Target="../embeddings/_____Microsoft_Excel42.xlsx"/></Relationships>
</file>

<file path=ppt/charts/_rels/chart43.xml.rels><?xml version="1.0" encoding="UTF-8" standalone="yes"?>
<Relationships xmlns="http://schemas.openxmlformats.org/package/2006/relationships"><Relationship Id="rId3" Type="http://schemas.microsoft.com/office/2011/relationships/chartStyle" Target="style43.xml"/><Relationship Id="rId2" Type="http://schemas.microsoft.com/office/2011/relationships/chartColorStyle" Target="colors43.xml"/><Relationship Id="rId1" Type="http://schemas.openxmlformats.org/officeDocument/2006/relationships/package" Target="../embeddings/_____Microsoft_Excel43.xlsx"/></Relationships>
</file>

<file path=ppt/charts/_rels/chart44.xml.rels><?xml version="1.0" encoding="UTF-8" standalone="yes"?>
<Relationships xmlns="http://schemas.openxmlformats.org/package/2006/relationships"><Relationship Id="rId3" Type="http://schemas.microsoft.com/office/2011/relationships/chartStyle" Target="style44.xml"/><Relationship Id="rId2" Type="http://schemas.microsoft.com/office/2011/relationships/chartColorStyle" Target="colors44.xml"/><Relationship Id="rId1" Type="http://schemas.openxmlformats.org/officeDocument/2006/relationships/package" Target="../embeddings/_____Microsoft_Excel44.xlsx"/></Relationships>
</file>

<file path=ppt/charts/_rels/chart45.xml.rels><?xml version="1.0" encoding="UTF-8" standalone="yes"?>
<Relationships xmlns="http://schemas.openxmlformats.org/package/2006/relationships"><Relationship Id="rId3" Type="http://schemas.microsoft.com/office/2011/relationships/chartStyle" Target="style45.xml"/><Relationship Id="rId2" Type="http://schemas.microsoft.com/office/2011/relationships/chartColorStyle" Target="colors45.xml"/><Relationship Id="rId1" Type="http://schemas.openxmlformats.org/officeDocument/2006/relationships/package" Target="../embeddings/_____Microsoft_Excel45.xlsx"/></Relationships>
</file>

<file path=ppt/charts/_rels/chart46.xml.rels><?xml version="1.0" encoding="UTF-8" standalone="yes"?>
<Relationships xmlns="http://schemas.openxmlformats.org/package/2006/relationships"><Relationship Id="rId3" Type="http://schemas.microsoft.com/office/2011/relationships/chartStyle" Target="style46.xml"/><Relationship Id="rId2" Type="http://schemas.microsoft.com/office/2011/relationships/chartColorStyle" Target="colors46.xml"/><Relationship Id="rId1" Type="http://schemas.openxmlformats.org/officeDocument/2006/relationships/package" Target="../embeddings/_____Microsoft_Excel46.xlsx"/></Relationships>
</file>

<file path=ppt/charts/_rels/chart47.xml.rels><?xml version="1.0" encoding="UTF-8" standalone="yes"?>
<Relationships xmlns="http://schemas.openxmlformats.org/package/2006/relationships"><Relationship Id="rId3" Type="http://schemas.microsoft.com/office/2011/relationships/chartStyle" Target="style47.xml"/><Relationship Id="rId2" Type="http://schemas.microsoft.com/office/2011/relationships/chartColorStyle" Target="colors47.xml"/><Relationship Id="rId1" Type="http://schemas.openxmlformats.org/officeDocument/2006/relationships/package" Target="../embeddings/_____Microsoft_Excel47.xlsx"/></Relationships>
</file>

<file path=ppt/charts/_rels/chart48.xml.rels><?xml version="1.0" encoding="UTF-8" standalone="yes"?>
<Relationships xmlns="http://schemas.openxmlformats.org/package/2006/relationships"><Relationship Id="rId3" Type="http://schemas.microsoft.com/office/2011/relationships/chartStyle" Target="style48.xml"/><Relationship Id="rId2" Type="http://schemas.microsoft.com/office/2011/relationships/chartColorStyle" Target="colors48.xml"/><Relationship Id="rId1" Type="http://schemas.openxmlformats.org/officeDocument/2006/relationships/package" Target="../embeddings/_____Microsoft_Excel48.xlsx"/></Relationships>
</file>

<file path=ppt/charts/_rels/chart49.xml.rels><?xml version="1.0" encoding="UTF-8" standalone="yes"?>
<Relationships xmlns="http://schemas.openxmlformats.org/package/2006/relationships"><Relationship Id="rId3" Type="http://schemas.microsoft.com/office/2011/relationships/chartStyle" Target="style49.xml"/><Relationship Id="rId2" Type="http://schemas.microsoft.com/office/2011/relationships/chartColorStyle" Target="colors49.xml"/><Relationship Id="rId1" Type="http://schemas.openxmlformats.org/officeDocument/2006/relationships/package" Target="../embeddings/_____Microsoft_Excel49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_rels/chart50.xml.rels><?xml version="1.0" encoding="UTF-8" standalone="yes"?>
<Relationships xmlns="http://schemas.openxmlformats.org/package/2006/relationships"><Relationship Id="rId3" Type="http://schemas.microsoft.com/office/2011/relationships/chartStyle" Target="style50.xml"/><Relationship Id="rId2" Type="http://schemas.microsoft.com/office/2011/relationships/chartColorStyle" Target="colors50.xml"/><Relationship Id="rId1" Type="http://schemas.openxmlformats.org/officeDocument/2006/relationships/package" Target="../embeddings/_____Microsoft_Excel50.xlsx"/></Relationships>
</file>

<file path=ppt/charts/_rels/chart51.xml.rels><?xml version="1.0" encoding="UTF-8" standalone="yes"?>
<Relationships xmlns="http://schemas.openxmlformats.org/package/2006/relationships"><Relationship Id="rId3" Type="http://schemas.microsoft.com/office/2011/relationships/chartStyle" Target="style51.xml"/><Relationship Id="rId2" Type="http://schemas.microsoft.com/office/2011/relationships/chartColorStyle" Target="colors51.xml"/><Relationship Id="rId1" Type="http://schemas.openxmlformats.org/officeDocument/2006/relationships/package" Target="../embeddings/_____Microsoft_Excel51.xlsx"/></Relationships>
</file>

<file path=ppt/charts/_rels/chart52.xml.rels><?xml version="1.0" encoding="UTF-8" standalone="yes"?>
<Relationships xmlns="http://schemas.openxmlformats.org/package/2006/relationships"><Relationship Id="rId3" Type="http://schemas.microsoft.com/office/2011/relationships/chartStyle" Target="style52.xml"/><Relationship Id="rId2" Type="http://schemas.microsoft.com/office/2011/relationships/chartColorStyle" Target="colors52.xml"/><Relationship Id="rId1" Type="http://schemas.openxmlformats.org/officeDocument/2006/relationships/package" Target="../embeddings/_____Microsoft_Excel52.xlsx"/></Relationships>
</file>

<file path=ppt/charts/_rels/chart53.xml.rels><?xml version="1.0" encoding="UTF-8" standalone="yes"?>
<Relationships xmlns="http://schemas.openxmlformats.org/package/2006/relationships"><Relationship Id="rId3" Type="http://schemas.microsoft.com/office/2011/relationships/chartStyle" Target="style53.xml"/><Relationship Id="rId2" Type="http://schemas.microsoft.com/office/2011/relationships/chartColorStyle" Target="colors53.xml"/><Relationship Id="rId1" Type="http://schemas.openxmlformats.org/officeDocument/2006/relationships/package" Target="../embeddings/_____Microsoft_Excel53.xlsx"/></Relationships>
</file>

<file path=ppt/charts/_rels/chart54.xml.rels><?xml version="1.0" encoding="UTF-8" standalone="yes"?>
<Relationships xmlns="http://schemas.openxmlformats.org/package/2006/relationships"><Relationship Id="rId3" Type="http://schemas.microsoft.com/office/2011/relationships/chartStyle" Target="style54.xml"/><Relationship Id="rId2" Type="http://schemas.microsoft.com/office/2011/relationships/chartColorStyle" Target="colors54.xml"/><Relationship Id="rId1" Type="http://schemas.openxmlformats.org/officeDocument/2006/relationships/package" Target="../embeddings/_____Microsoft_Excel54.xlsx"/></Relationships>
</file>

<file path=ppt/charts/_rels/chart55.xml.rels><?xml version="1.0" encoding="UTF-8" standalone="yes"?>
<Relationships xmlns="http://schemas.openxmlformats.org/package/2006/relationships"><Relationship Id="rId3" Type="http://schemas.microsoft.com/office/2011/relationships/chartStyle" Target="style55.xml"/><Relationship Id="rId2" Type="http://schemas.microsoft.com/office/2011/relationships/chartColorStyle" Target="colors55.xml"/><Relationship Id="rId1" Type="http://schemas.openxmlformats.org/officeDocument/2006/relationships/package" Target="../embeddings/_____Microsoft_Excel55.xlsx"/></Relationships>
</file>

<file path=ppt/charts/_rels/chart56.xml.rels><?xml version="1.0" encoding="UTF-8" standalone="yes"?>
<Relationships xmlns="http://schemas.openxmlformats.org/package/2006/relationships"><Relationship Id="rId3" Type="http://schemas.microsoft.com/office/2011/relationships/chartStyle" Target="style56.xml"/><Relationship Id="rId2" Type="http://schemas.microsoft.com/office/2011/relationships/chartColorStyle" Target="colors56.xml"/><Relationship Id="rId1" Type="http://schemas.openxmlformats.org/officeDocument/2006/relationships/package" Target="../embeddings/_____Microsoft_Excel56.xlsx"/></Relationships>
</file>

<file path=ppt/charts/_rels/chart57.xml.rels><?xml version="1.0" encoding="UTF-8" standalone="yes"?>
<Relationships xmlns="http://schemas.openxmlformats.org/package/2006/relationships"><Relationship Id="rId3" Type="http://schemas.microsoft.com/office/2011/relationships/chartStyle" Target="style57.xml"/><Relationship Id="rId2" Type="http://schemas.microsoft.com/office/2011/relationships/chartColorStyle" Target="colors57.xml"/><Relationship Id="rId1" Type="http://schemas.openxmlformats.org/officeDocument/2006/relationships/package" Target="../embeddings/_____Microsoft_Excel57.xlsx"/></Relationships>
</file>

<file path=ppt/charts/_rels/chart58.xml.rels><?xml version="1.0" encoding="UTF-8" standalone="yes"?>
<Relationships xmlns="http://schemas.openxmlformats.org/package/2006/relationships"><Relationship Id="rId3" Type="http://schemas.microsoft.com/office/2011/relationships/chartStyle" Target="style58.xml"/><Relationship Id="rId2" Type="http://schemas.microsoft.com/office/2011/relationships/chartColorStyle" Target="colors58.xml"/><Relationship Id="rId1" Type="http://schemas.openxmlformats.org/officeDocument/2006/relationships/package" Target="../embeddings/_____Microsoft_Excel58.xlsx"/></Relationships>
</file>

<file path=ppt/charts/_rels/chart59.xml.rels><?xml version="1.0" encoding="UTF-8" standalone="yes"?>
<Relationships xmlns="http://schemas.openxmlformats.org/package/2006/relationships"><Relationship Id="rId3" Type="http://schemas.microsoft.com/office/2011/relationships/chartStyle" Target="style59.xml"/><Relationship Id="rId2" Type="http://schemas.microsoft.com/office/2011/relationships/chartColorStyle" Target="colors59.xml"/><Relationship Id="rId1" Type="http://schemas.openxmlformats.org/officeDocument/2006/relationships/package" Target="../embeddings/_____Microsoft_Excel59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"2"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9.42</c:v>
                </c:pt>
                <c:pt idx="1">
                  <c:v>6.68</c:v>
                </c:pt>
                <c:pt idx="2">
                  <c:v>1.65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A6-46A3-B971-3EC386222E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34.78</c:v>
                </c:pt>
                <c:pt idx="1">
                  <c:v>37.25</c:v>
                </c:pt>
                <c:pt idx="2">
                  <c:v>44.86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A6-46A3-B971-3EC386222E1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43.21</c:v>
                </c:pt>
                <c:pt idx="1">
                  <c:v>44.83</c:v>
                </c:pt>
                <c:pt idx="2">
                  <c:v>43.62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A6-46A3-B971-3EC386222E1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"5"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12.59</c:v>
                </c:pt>
                <c:pt idx="1">
                  <c:v>11.24</c:v>
                </c:pt>
                <c:pt idx="2">
                  <c:v>9.8800000000000008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A6-46A3-B971-3EC386222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10592"/>
        <c:axId val="7712128"/>
      </c:barChart>
      <c:catAx>
        <c:axId val="771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7712128"/>
        <c:crosses val="autoZero"/>
        <c:auto val="1"/>
        <c:lblAlgn val="ctr"/>
        <c:lblOffset val="100"/>
        <c:noMultiLvlLbl val="0"/>
      </c:catAx>
      <c:valAx>
        <c:axId val="771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77105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"2"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4.91</c:v>
                </c:pt>
                <c:pt idx="1">
                  <c:v>3.59</c:v>
                </c:pt>
                <c:pt idx="2">
                  <c:v>4.91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A6-46A3-B971-3EC386222E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25.85</c:v>
                </c:pt>
                <c:pt idx="1">
                  <c:v>28.4</c:v>
                </c:pt>
                <c:pt idx="2">
                  <c:v>25.85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A6-46A3-B971-3EC386222E1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45.5</c:v>
                </c:pt>
                <c:pt idx="1">
                  <c:v>47.06</c:v>
                </c:pt>
                <c:pt idx="2">
                  <c:v>45.5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A6-46A3-B971-3EC386222E1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"5"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23.74</c:v>
                </c:pt>
                <c:pt idx="1">
                  <c:v>20.95</c:v>
                </c:pt>
                <c:pt idx="2">
                  <c:v>23.74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A6-46A3-B971-3EC386222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509632"/>
        <c:axId val="85511168"/>
      </c:barChart>
      <c:catAx>
        <c:axId val="8550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85511168"/>
        <c:crosses val="autoZero"/>
        <c:auto val="1"/>
        <c:lblAlgn val="ctr"/>
        <c:lblOffset val="100"/>
        <c:noMultiLvlLbl val="0"/>
      </c:catAx>
      <c:valAx>
        <c:axId val="8551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855096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МБОУ «Ванзетурская СОШ»</c:v>
                </c:pt>
                <c:pt idx="2">
                  <c:v>МБОУ Игримская СОШ № 1</c:v>
                </c:pt>
                <c:pt idx="3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4">
                  <c:v>МАОУ «Няксимвольская СОШ»</c:v>
                </c:pt>
                <c:pt idx="5">
                  <c:v>МБОУ «Приполярная СОШ»</c:v>
                </c:pt>
                <c:pt idx="6">
                  <c:v>МБОУ «Саранпаульская СОШ»</c:v>
                </c:pt>
                <c:pt idx="7">
                  <c:v>МБОУ «Светловская СОШ имени Солёнова Б.А.»</c:v>
                </c:pt>
                <c:pt idx="8">
                  <c:v>МБОУ «Сосьвинская СОШ»</c:v>
                </c:pt>
                <c:pt idx="9">
                  <c:v>МАОУ «Тегинская СОШ»</c:v>
                </c:pt>
                <c:pt idx="10">
                  <c:v>МБОУ «Хулимсунтская СОШ с кадетскими и мариинскими классами»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3.64</c:v>
                </c:pt>
                <c:pt idx="1">
                  <c:v>12.5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8.33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54-48EF-B0D5-0B18A1789A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МБОУ «Ванзетурская СОШ»</c:v>
                </c:pt>
                <c:pt idx="2">
                  <c:v>МБОУ Игримская СОШ № 1</c:v>
                </c:pt>
                <c:pt idx="3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4">
                  <c:v>МАОУ «Няксимвольская СОШ»</c:v>
                </c:pt>
                <c:pt idx="5">
                  <c:v>МБОУ «Приполярная СОШ»</c:v>
                </c:pt>
                <c:pt idx="6">
                  <c:v>МБОУ «Саранпаульская СОШ»</c:v>
                </c:pt>
                <c:pt idx="7">
                  <c:v>МБОУ «Светловская СОШ имени Солёнова Б.А.»</c:v>
                </c:pt>
                <c:pt idx="8">
                  <c:v>МБОУ «Сосьвинская СОШ»</c:v>
                </c:pt>
                <c:pt idx="9">
                  <c:v>МАОУ «Тегинская СОШ»</c:v>
                </c:pt>
                <c:pt idx="10">
                  <c:v>МБОУ «Хулимсунтская СОШ с кадетскими и мариинскими классами»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27.27</c:v>
                </c:pt>
                <c:pt idx="1">
                  <c:v>62.5</c:v>
                </c:pt>
                <c:pt idx="2">
                  <c:v>44.12</c:v>
                </c:pt>
                <c:pt idx="3">
                  <c:v>18.18</c:v>
                </c:pt>
                <c:pt idx="4">
                  <c:v>0</c:v>
                </c:pt>
                <c:pt idx="5">
                  <c:v>11.11</c:v>
                </c:pt>
                <c:pt idx="6">
                  <c:v>44.44</c:v>
                </c:pt>
                <c:pt idx="7">
                  <c:v>26.67</c:v>
                </c:pt>
                <c:pt idx="8">
                  <c:v>37.5</c:v>
                </c:pt>
                <c:pt idx="9">
                  <c:v>44.44</c:v>
                </c:pt>
                <c:pt idx="1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54-48EF-B0D5-0B18A1789A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МБОУ «Ванзетурская СОШ»</c:v>
                </c:pt>
                <c:pt idx="2">
                  <c:v>МБОУ Игримская СОШ № 1</c:v>
                </c:pt>
                <c:pt idx="3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4">
                  <c:v>МАОУ «Няксимвольская СОШ»</c:v>
                </c:pt>
                <c:pt idx="5">
                  <c:v>МБОУ «Приполярная СОШ»</c:v>
                </c:pt>
                <c:pt idx="6">
                  <c:v>МБОУ «Саранпаульская СОШ»</c:v>
                </c:pt>
                <c:pt idx="7">
                  <c:v>МБОУ «Светловская СОШ имени Солёнова Б.А.»</c:v>
                </c:pt>
                <c:pt idx="8">
                  <c:v>МБОУ «Сосьвинская СОШ»</c:v>
                </c:pt>
                <c:pt idx="9">
                  <c:v>МАОУ «Тегинская СОШ»</c:v>
                </c:pt>
                <c:pt idx="10">
                  <c:v>МБОУ «Хулимсунтская СОШ с кадетскими и мариинскими классами»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54.55</c:v>
                </c:pt>
                <c:pt idx="1">
                  <c:v>25</c:v>
                </c:pt>
                <c:pt idx="2">
                  <c:v>52.94</c:v>
                </c:pt>
                <c:pt idx="3">
                  <c:v>65.91</c:v>
                </c:pt>
                <c:pt idx="4">
                  <c:v>28.57</c:v>
                </c:pt>
                <c:pt idx="5">
                  <c:v>27.78</c:v>
                </c:pt>
                <c:pt idx="6">
                  <c:v>38.89</c:v>
                </c:pt>
                <c:pt idx="7">
                  <c:v>53.33</c:v>
                </c:pt>
                <c:pt idx="8">
                  <c:v>37.5</c:v>
                </c:pt>
                <c:pt idx="9">
                  <c:v>55.56</c:v>
                </c:pt>
                <c:pt idx="1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54-48EF-B0D5-0B18A1789AB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МБОУ «Ванзетурская СОШ»</c:v>
                </c:pt>
                <c:pt idx="2">
                  <c:v>МБОУ Игримская СОШ № 1</c:v>
                </c:pt>
                <c:pt idx="3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4">
                  <c:v>МАОУ «Няксимвольская СОШ»</c:v>
                </c:pt>
                <c:pt idx="5">
                  <c:v>МБОУ «Приполярная СОШ»</c:v>
                </c:pt>
                <c:pt idx="6">
                  <c:v>МБОУ «Саранпаульская СОШ»</c:v>
                </c:pt>
                <c:pt idx="7">
                  <c:v>МБОУ «Светловская СОШ имени Солёнова Б.А.»</c:v>
                </c:pt>
                <c:pt idx="8">
                  <c:v>МБОУ «Сосьвинская СОШ»</c:v>
                </c:pt>
                <c:pt idx="9">
                  <c:v>МАОУ «Тегинская СОШ»</c:v>
                </c:pt>
                <c:pt idx="10">
                  <c:v>МБОУ «Хулимсунтская СОШ с кадетскими и мариинскими классами»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14.55</c:v>
                </c:pt>
                <c:pt idx="1">
                  <c:v>0</c:v>
                </c:pt>
                <c:pt idx="2">
                  <c:v>2.94</c:v>
                </c:pt>
                <c:pt idx="3">
                  <c:v>15.91</c:v>
                </c:pt>
                <c:pt idx="4">
                  <c:v>71.430000000000007</c:v>
                </c:pt>
                <c:pt idx="5">
                  <c:v>61.11</c:v>
                </c:pt>
                <c:pt idx="6">
                  <c:v>8.33</c:v>
                </c:pt>
                <c:pt idx="7">
                  <c:v>20</c:v>
                </c:pt>
                <c:pt idx="8">
                  <c:v>25</c:v>
                </c:pt>
                <c:pt idx="9">
                  <c:v>0</c:v>
                </c:pt>
                <c:pt idx="1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54-48EF-B0D5-0B18A1789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866688"/>
        <c:axId val="96868224"/>
      </c:barChart>
      <c:catAx>
        <c:axId val="9686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96868224"/>
        <c:crosses val="autoZero"/>
        <c:auto val="1"/>
        <c:lblAlgn val="ctr"/>
        <c:lblOffset val="100"/>
        <c:noMultiLvlLbl val="0"/>
      </c:catAx>
      <c:valAx>
        <c:axId val="9686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968666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упеваемость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МБОУ «Ванзетурская СОШ»</c:v>
                </c:pt>
                <c:pt idx="2">
                  <c:v>МБОУ Игримская СОШ № 1</c:v>
                </c:pt>
                <c:pt idx="3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4">
                  <c:v>МАОУ «Няксимвольская СОШ»</c:v>
                </c:pt>
                <c:pt idx="5">
                  <c:v>МБОУ «Приполярная СОШ»</c:v>
                </c:pt>
                <c:pt idx="6">
                  <c:v>МБОУ «Саранпаульская СОШ»</c:v>
                </c:pt>
                <c:pt idx="7">
                  <c:v>МБОУ «Светловская СОШ имени Солёнова Б.А.»</c:v>
                </c:pt>
                <c:pt idx="8">
                  <c:v>МБОУ «Сосьвинская СОШ»</c:v>
                </c:pt>
                <c:pt idx="9">
                  <c:v>МАОУ «Тегинская СОШ»</c:v>
                </c:pt>
                <c:pt idx="10">
                  <c:v>МБОУ «Хулимсунтская СОШ с кадетскими и мариинскими классами»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96.37</c:v>
                </c:pt>
                <c:pt idx="1">
                  <c:v>87.5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91.66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54-48EF-B0D5-0B18A1789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989568"/>
        <c:axId val="96991104"/>
      </c:barChart>
      <c:catAx>
        <c:axId val="9698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96991104"/>
        <c:crosses val="autoZero"/>
        <c:auto val="1"/>
        <c:lblAlgn val="ctr"/>
        <c:lblOffset val="100"/>
        <c:noMultiLvlLbl val="0"/>
      </c:catAx>
      <c:valAx>
        <c:axId val="9699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969895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Общая успеваемость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95.09</c:v>
                </c:pt>
                <c:pt idx="1">
                  <c:v>96.41</c:v>
                </c:pt>
                <c:pt idx="2">
                  <c:v>97.25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70-47CA-8B67-8AB66D56A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190528"/>
        <c:axId val="45192320"/>
      </c:barChart>
      <c:catAx>
        <c:axId val="4519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45192320"/>
        <c:crosses val="autoZero"/>
        <c:auto val="1"/>
        <c:lblAlgn val="ctr"/>
        <c:lblOffset val="100"/>
        <c:noMultiLvlLbl val="0"/>
      </c:catAx>
      <c:valAx>
        <c:axId val="4519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451905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Качественная упеваемость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МБОУ «Ванзетурская СОШ»</c:v>
                </c:pt>
                <c:pt idx="2">
                  <c:v>МБОУ Игримская СОШ № 1</c:v>
                </c:pt>
                <c:pt idx="3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4">
                  <c:v>МАОУ «Няксимвольская СОШ»</c:v>
                </c:pt>
                <c:pt idx="5">
                  <c:v>МБОУ «Приполярная СОШ»</c:v>
                </c:pt>
                <c:pt idx="6">
                  <c:v>МБОУ «Саранпаульская СОШ»</c:v>
                </c:pt>
                <c:pt idx="7">
                  <c:v>МБОУ «Светловская СОШ имени Солёнова Б.А.»</c:v>
                </c:pt>
                <c:pt idx="8">
                  <c:v>МБОУ «Сосьвинская СОШ»</c:v>
                </c:pt>
                <c:pt idx="9">
                  <c:v>МАОУ «Тегинская СОШ»</c:v>
                </c:pt>
                <c:pt idx="10">
                  <c:v>МБОУ «Хулимсунтская СОШ с кадетскими и мариинскими классами»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69.099999999999994</c:v>
                </c:pt>
                <c:pt idx="1">
                  <c:v>25</c:v>
                </c:pt>
                <c:pt idx="2">
                  <c:v>55.88</c:v>
                </c:pt>
                <c:pt idx="3">
                  <c:v>81.819999999999993</c:v>
                </c:pt>
                <c:pt idx="4">
                  <c:v>71.430000000000007</c:v>
                </c:pt>
                <c:pt idx="5">
                  <c:v>44.44</c:v>
                </c:pt>
                <c:pt idx="6">
                  <c:v>47.22</c:v>
                </c:pt>
                <c:pt idx="7">
                  <c:v>73.33</c:v>
                </c:pt>
                <c:pt idx="8">
                  <c:v>62.5</c:v>
                </c:pt>
                <c:pt idx="9">
                  <c:v>55.56</c:v>
                </c:pt>
                <c:pt idx="1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54-48EF-B0D5-0B18A1789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34944"/>
        <c:axId val="32479872"/>
      </c:barChart>
      <c:catAx>
        <c:axId val="3363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32479872"/>
        <c:crosses val="autoZero"/>
        <c:auto val="1"/>
        <c:lblAlgn val="ctr"/>
        <c:lblOffset val="100"/>
        <c:noMultiLvlLbl val="0"/>
      </c:catAx>
      <c:valAx>
        <c:axId val="3247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33634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Качественная успеваемость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69.239999999999995</c:v>
                </c:pt>
                <c:pt idx="1">
                  <c:v>68.010000000000005</c:v>
                </c:pt>
                <c:pt idx="2">
                  <c:v>65.489999999999995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42-4517-96FC-0FD8B5557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36832"/>
        <c:axId val="32527872"/>
      </c:barChart>
      <c:catAx>
        <c:axId val="3253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32527872"/>
        <c:crosses val="autoZero"/>
        <c:auto val="1"/>
        <c:lblAlgn val="ctr"/>
        <c:lblOffset val="100"/>
        <c:noMultiLvlLbl val="0"/>
      </c:catAx>
      <c:valAx>
        <c:axId val="3252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325368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Понизили (Отметка &lt; Отметка по журналу)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«Тегинская СОШ»</c:v>
                </c:pt>
                <c:pt idx="1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2">
                  <c:v>МБОУ «Ванзетурская СОШ»</c:v>
                </c:pt>
                <c:pt idx="3">
                  <c:v>МБОУ «Хулимсунтская СОШ с кадетскими и мариинскими классами»</c:v>
                </c:pt>
                <c:pt idx="4">
                  <c:v>МАОУ «Няксимвольская СОШ»</c:v>
                </c:pt>
                <c:pt idx="5">
                  <c:v>МБОУ «Сосьвинская СОШ»</c:v>
                </c:pt>
                <c:pt idx="6">
                  <c:v>МБОУ Игримская СОШ № 1</c:v>
                </c:pt>
                <c:pt idx="7">
                  <c:v>МБОУ «Саранпаульская СОШ»</c:v>
                </c:pt>
                <c:pt idx="8">
                  <c:v>МБОУ «Светловская СОШ имени Солёнова Б.А.»</c:v>
                </c:pt>
                <c:pt idx="9">
                  <c:v>МБОУ «Приполярная СОШ»</c:v>
                </c:pt>
                <c:pt idx="10">
                  <c:v>МАОУ «Березовская СОШ»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6.82</c:v>
                </c:pt>
                <c:pt idx="2">
                  <c:v>50</c:v>
                </c:pt>
                <c:pt idx="3">
                  <c:v>30</c:v>
                </c:pt>
                <c:pt idx="4">
                  <c:v>0</c:v>
                </c:pt>
                <c:pt idx="5">
                  <c:v>6.25</c:v>
                </c:pt>
                <c:pt idx="6">
                  <c:v>2.94</c:v>
                </c:pt>
                <c:pt idx="7">
                  <c:v>25</c:v>
                </c:pt>
                <c:pt idx="8">
                  <c:v>0</c:v>
                </c:pt>
                <c:pt idx="9">
                  <c:v>11.11</c:v>
                </c:pt>
                <c:pt idx="10">
                  <c:v>45.45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54-48EF-B0D5-0B18A1789A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Подтвердили (Отметка = Отметке по журналу)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«Тегинская СОШ»</c:v>
                </c:pt>
                <c:pt idx="1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2">
                  <c:v>МБОУ «Ванзетурская СОШ»</c:v>
                </c:pt>
                <c:pt idx="3">
                  <c:v>МБОУ «Хулимсунтская СОШ с кадетскими и мариинскими классами»</c:v>
                </c:pt>
                <c:pt idx="4">
                  <c:v>МАОУ «Няксимвольская СОШ»</c:v>
                </c:pt>
                <c:pt idx="5">
                  <c:v>МБОУ «Сосьвинская СОШ»</c:v>
                </c:pt>
                <c:pt idx="6">
                  <c:v>МБОУ Игримская СОШ № 1</c:v>
                </c:pt>
                <c:pt idx="7">
                  <c:v>МБОУ «Саранпаульская СОШ»</c:v>
                </c:pt>
                <c:pt idx="8">
                  <c:v>МБОУ «Светловская СОШ имени Солёнова Б.А.»</c:v>
                </c:pt>
                <c:pt idx="9">
                  <c:v>МБОУ «Приполярная СОШ»</c:v>
                </c:pt>
                <c:pt idx="10">
                  <c:v>МАОУ «Березовская СОШ»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100</c:v>
                </c:pt>
                <c:pt idx="1">
                  <c:v>79.55</c:v>
                </c:pt>
                <c:pt idx="2">
                  <c:v>50</c:v>
                </c:pt>
                <c:pt idx="3">
                  <c:v>70</c:v>
                </c:pt>
                <c:pt idx="4">
                  <c:v>85.71</c:v>
                </c:pt>
                <c:pt idx="5">
                  <c:v>75</c:v>
                </c:pt>
                <c:pt idx="6">
                  <c:v>85.29</c:v>
                </c:pt>
                <c:pt idx="7">
                  <c:v>66.67</c:v>
                </c:pt>
                <c:pt idx="8">
                  <c:v>86.67</c:v>
                </c:pt>
                <c:pt idx="9">
                  <c:v>55.56</c:v>
                </c:pt>
                <c:pt idx="10">
                  <c:v>49.09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D5-4147-8D02-8390F8B4D6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 Повысили (Отметка &gt; Отметка по журналу) 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«Тегинская СОШ»</c:v>
                </c:pt>
                <c:pt idx="1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2">
                  <c:v>МБОУ «Ванзетурская СОШ»</c:v>
                </c:pt>
                <c:pt idx="3">
                  <c:v>МБОУ «Хулимсунтская СОШ с кадетскими и мариинскими классами»</c:v>
                </c:pt>
                <c:pt idx="4">
                  <c:v>МАОУ «Няксимвольская СОШ»</c:v>
                </c:pt>
                <c:pt idx="5">
                  <c:v>МБОУ «Сосьвинская СОШ»</c:v>
                </c:pt>
                <c:pt idx="6">
                  <c:v>МБОУ Игримская СОШ № 1</c:v>
                </c:pt>
                <c:pt idx="7">
                  <c:v>МБОУ «Саранпаульская СОШ»</c:v>
                </c:pt>
                <c:pt idx="8">
                  <c:v>МБОУ «Светловская СОШ имени Солёнова Б.А.»</c:v>
                </c:pt>
                <c:pt idx="9">
                  <c:v>МБОУ «Приполярная СОШ»</c:v>
                </c:pt>
                <c:pt idx="10">
                  <c:v>МАОУ «Березовская СОШ»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0</c:v>
                </c:pt>
                <c:pt idx="1">
                  <c:v>13.64</c:v>
                </c:pt>
                <c:pt idx="2">
                  <c:v>0</c:v>
                </c:pt>
                <c:pt idx="3">
                  <c:v>0</c:v>
                </c:pt>
                <c:pt idx="4">
                  <c:v>14.29</c:v>
                </c:pt>
                <c:pt idx="5">
                  <c:v>18.75</c:v>
                </c:pt>
                <c:pt idx="6">
                  <c:v>11.76</c:v>
                </c:pt>
                <c:pt idx="7">
                  <c:v>8.33</c:v>
                </c:pt>
                <c:pt idx="8">
                  <c:v>13.33</c:v>
                </c:pt>
                <c:pt idx="9">
                  <c:v>33.33</c:v>
                </c:pt>
                <c:pt idx="10">
                  <c:v>5.45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D5-4147-8D02-8390F8B4D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38912"/>
        <c:axId val="45202816"/>
      </c:barChart>
      <c:catAx>
        <c:axId val="4323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45202816"/>
        <c:crosses val="autoZero"/>
        <c:auto val="1"/>
        <c:lblAlgn val="ctr"/>
        <c:lblOffset val="100"/>
        <c:noMultiLvlLbl val="0"/>
      </c:catAx>
      <c:valAx>
        <c:axId val="4520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43238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Понизили (Отметка &lt; Отметка по журналу)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ХМАО-Югра</c:v>
                </c:pt>
                <c:pt idx="1">
                  <c:v>Березовский район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20.03</c:v>
                </c:pt>
                <c:pt idx="1">
                  <c:v>25.88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F2-4BA9-88D5-4DA4121257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Подтвердили (Отметка = Отметке по журналу)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ХМАО-Югра</c:v>
                </c:pt>
                <c:pt idx="1">
                  <c:v>Березовский район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65.790000000000006</c:v>
                </c:pt>
                <c:pt idx="1">
                  <c:v>64.31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F2-4BA9-88D5-4DA4121257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Повысили (Отметка &gt; Отметка по журналу) 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ХМАО-Югра</c:v>
                </c:pt>
                <c:pt idx="1">
                  <c:v>Березовский район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14.18</c:v>
                </c:pt>
                <c:pt idx="1">
                  <c:v>9.8000000000000007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F2-4BA9-88D5-4DA412125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52256"/>
        <c:axId val="42758144"/>
      </c:barChart>
      <c:catAx>
        <c:axId val="4275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42758144"/>
        <c:crosses val="autoZero"/>
        <c:auto val="1"/>
        <c:lblAlgn val="ctr"/>
        <c:lblOffset val="100"/>
        <c:noMultiLvlLbl val="0"/>
      </c:catAx>
      <c:valAx>
        <c:axId val="4275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427522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процент выполнения за работу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«Тегинская СОШ»</c:v>
                </c:pt>
                <c:pt idx="1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2">
                  <c:v>МБОУ «Ванзетурская СОШ»</c:v>
                </c:pt>
                <c:pt idx="3">
                  <c:v>МБОУ «Хулимсунтская СОШ с кадетскими и мариинскими классами»</c:v>
                </c:pt>
                <c:pt idx="4">
                  <c:v>МАОУ «Няксимвольская СОШ»</c:v>
                </c:pt>
                <c:pt idx="5">
                  <c:v>МБОУ «Сосьвинская СОШ»</c:v>
                </c:pt>
                <c:pt idx="6">
                  <c:v>МБОУ Игримская СОШ № 1</c:v>
                </c:pt>
                <c:pt idx="7">
                  <c:v>МБОУ «Саранпаульская СОШ»</c:v>
                </c:pt>
                <c:pt idx="8">
                  <c:v>МБОУ «Светловская СОШ имени Солёнова Б.А.»</c:v>
                </c:pt>
                <c:pt idx="9">
                  <c:v>МБОУ «Приполярная СОШ»</c:v>
                </c:pt>
                <c:pt idx="10">
                  <c:v>МАОУ «Березовская СОШ»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48.88</c:v>
                </c:pt>
                <c:pt idx="1">
                  <c:v>62.8</c:v>
                </c:pt>
                <c:pt idx="2">
                  <c:v>40.4</c:v>
                </c:pt>
                <c:pt idx="3">
                  <c:v>54.33</c:v>
                </c:pt>
                <c:pt idx="4">
                  <c:v>77.14</c:v>
                </c:pt>
                <c:pt idx="5">
                  <c:v>56.25</c:v>
                </c:pt>
                <c:pt idx="6">
                  <c:v>54.6</c:v>
                </c:pt>
                <c:pt idx="7">
                  <c:v>50.36</c:v>
                </c:pt>
                <c:pt idx="8">
                  <c:v>64.52</c:v>
                </c:pt>
                <c:pt idx="9">
                  <c:v>74.44</c:v>
                </c:pt>
                <c:pt idx="10">
                  <c:v>56.3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55-47AC-A6D6-E3B14CBD7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38656"/>
        <c:axId val="42856832"/>
      </c:barChart>
      <c:catAx>
        <c:axId val="428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42856832"/>
        <c:crosses val="autoZero"/>
        <c:auto val="1"/>
        <c:lblAlgn val="ctr"/>
        <c:lblOffset val="100"/>
        <c:noMultiLvlLbl val="0"/>
      </c:catAx>
      <c:valAx>
        <c:axId val="4285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428386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Средний процент выполнения за работу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60.02</c:v>
                </c:pt>
                <c:pt idx="1">
                  <c:v>59.37</c:v>
                </c:pt>
                <c:pt idx="2">
                  <c:v>57.03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3A-4493-8C1D-F0F388A63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66272"/>
        <c:axId val="43372544"/>
      </c:barChart>
      <c:catAx>
        <c:axId val="4336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43372544"/>
        <c:crosses val="autoZero"/>
        <c:auto val="1"/>
        <c:lblAlgn val="ctr"/>
        <c:lblOffset val="100"/>
        <c:noMultiLvlLbl val="0"/>
      </c:catAx>
      <c:valAx>
        <c:axId val="4337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433662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МБОУ «Ванзетурская СОШ»</c:v>
                </c:pt>
                <c:pt idx="2">
                  <c:v>МБОУ Игримская СОШ № 1</c:v>
                </c:pt>
                <c:pt idx="3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4">
                  <c:v>МАОУ «Няксимвольская СОШ»</c:v>
                </c:pt>
                <c:pt idx="5">
                  <c:v>МБОУ «Приполярная СОШ»</c:v>
                </c:pt>
                <c:pt idx="6">
                  <c:v>МБОУ «Саранпаульская СОШ»</c:v>
                </c:pt>
                <c:pt idx="7">
                  <c:v>МБОУ «Светловская СОШ имени Солёнова Б.А.»</c:v>
                </c:pt>
                <c:pt idx="8">
                  <c:v>МБОУ «Сосьвинская СОШ»</c:v>
                </c:pt>
                <c:pt idx="9">
                  <c:v>МАОУ «Тегинская СОШ»</c:v>
                </c:pt>
                <c:pt idx="10">
                  <c:v>МБОУ «Хулимсунтская СОШ с кадетскими и мариинскими классами»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1.05</c:v>
                </c:pt>
                <c:pt idx="1">
                  <c:v>12.5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7.14</c:v>
                </c:pt>
                <c:pt idx="8">
                  <c:v>6.67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54-48EF-B0D5-0B18A1789A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МБОУ «Ванзетурская СОШ»</c:v>
                </c:pt>
                <c:pt idx="2">
                  <c:v>МБОУ Игримская СОШ № 1</c:v>
                </c:pt>
                <c:pt idx="3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4">
                  <c:v>МАОУ «Няксимвольская СОШ»</c:v>
                </c:pt>
                <c:pt idx="5">
                  <c:v>МБОУ «Приполярная СОШ»</c:v>
                </c:pt>
                <c:pt idx="6">
                  <c:v>МБОУ «Саранпаульская СОШ»</c:v>
                </c:pt>
                <c:pt idx="7">
                  <c:v>МБОУ «Светловская СОШ имени Солёнова Б.А.»</c:v>
                </c:pt>
                <c:pt idx="8">
                  <c:v>МБОУ «Сосьвинская СОШ»</c:v>
                </c:pt>
                <c:pt idx="9">
                  <c:v>МАОУ «Тегинская СОШ»</c:v>
                </c:pt>
                <c:pt idx="10">
                  <c:v>МБОУ «Хулимсунтская СОШ с кадетскими и мариинскими классами»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41.05</c:v>
                </c:pt>
                <c:pt idx="1">
                  <c:v>75</c:v>
                </c:pt>
                <c:pt idx="2">
                  <c:v>60</c:v>
                </c:pt>
                <c:pt idx="3">
                  <c:v>40.54</c:v>
                </c:pt>
                <c:pt idx="4">
                  <c:v>57.14</c:v>
                </c:pt>
                <c:pt idx="5">
                  <c:v>0</c:v>
                </c:pt>
                <c:pt idx="6">
                  <c:v>33.33</c:v>
                </c:pt>
                <c:pt idx="7">
                  <c:v>50</c:v>
                </c:pt>
                <c:pt idx="8">
                  <c:v>60</c:v>
                </c:pt>
                <c:pt idx="9">
                  <c:v>55.56</c:v>
                </c:pt>
                <c:pt idx="10">
                  <c:v>28.57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54-48EF-B0D5-0B18A1789A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МБОУ «Ванзетурская СОШ»</c:v>
                </c:pt>
                <c:pt idx="2">
                  <c:v>МБОУ Игримская СОШ № 1</c:v>
                </c:pt>
                <c:pt idx="3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4">
                  <c:v>МАОУ «Няксимвольская СОШ»</c:v>
                </c:pt>
                <c:pt idx="5">
                  <c:v>МБОУ «Приполярная СОШ»</c:v>
                </c:pt>
                <c:pt idx="6">
                  <c:v>МБОУ «Саранпаульская СОШ»</c:v>
                </c:pt>
                <c:pt idx="7">
                  <c:v>МБОУ «Светловская СОШ имени Солёнова Б.А.»</c:v>
                </c:pt>
                <c:pt idx="8">
                  <c:v>МБОУ «Сосьвинская СОШ»</c:v>
                </c:pt>
                <c:pt idx="9">
                  <c:v>МАОУ «Тегинская СОШ»</c:v>
                </c:pt>
                <c:pt idx="10">
                  <c:v>МБОУ «Хулимсунтская СОШ с кадетскими и мариинскими классами»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47.37</c:v>
                </c:pt>
                <c:pt idx="1">
                  <c:v>12.5</c:v>
                </c:pt>
                <c:pt idx="2">
                  <c:v>37.14</c:v>
                </c:pt>
                <c:pt idx="3">
                  <c:v>51.35</c:v>
                </c:pt>
                <c:pt idx="4">
                  <c:v>42.86</c:v>
                </c:pt>
                <c:pt idx="5">
                  <c:v>46.15</c:v>
                </c:pt>
                <c:pt idx="6">
                  <c:v>66.67</c:v>
                </c:pt>
                <c:pt idx="7">
                  <c:v>35.71</c:v>
                </c:pt>
                <c:pt idx="8">
                  <c:v>20</c:v>
                </c:pt>
                <c:pt idx="9">
                  <c:v>44.44</c:v>
                </c:pt>
                <c:pt idx="10">
                  <c:v>71.430000000000007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54-48EF-B0D5-0B18A1789AB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МБОУ «Ванзетурская СОШ»</c:v>
                </c:pt>
                <c:pt idx="2">
                  <c:v>МБОУ Игримская СОШ № 1</c:v>
                </c:pt>
                <c:pt idx="3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4">
                  <c:v>МАОУ «Няксимвольская СОШ»</c:v>
                </c:pt>
                <c:pt idx="5">
                  <c:v>МБОУ «Приполярная СОШ»</c:v>
                </c:pt>
                <c:pt idx="6">
                  <c:v>МБОУ «Саранпаульская СОШ»</c:v>
                </c:pt>
                <c:pt idx="7">
                  <c:v>МБОУ «Светловская СОШ имени Солёнова Б.А.»</c:v>
                </c:pt>
                <c:pt idx="8">
                  <c:v>МБОУ «Сосьвинская СОШ»</c:v>
                </c:pt>
                <c:pt idx="9">
                  <c:v>МАОУ «Тегинская СОШ»</c:v>
                </c:pt>
                <c:pt idx="10">
                  <c:v>МБОУ «Хулимсунтская СОШ с кадетскими и мариинскими классами»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10.53</c:v>
                </c:pt>
                <c:pt idx="1">
                  <c:v>0</c:v>
                </c:pt>
                <c:pt idx="2">
                  <c:v>2.86</c:v>
                </c:pt>
                <c:pt idx="3">
                  <c:v>8.11</c:v>
                </c:pt>
                <c:pt idx="4">
                  <c:v>0</c:v>
                </c:pt>
                <c:pt idx="5">
                  <c:v>53.85</c:v>
                </c:pt>
                <c:pt idx="6">
                  <c:v>0</c:v>
                </c:pt>
                <c:pt idx="7">
                  <c:v>7.14</c:v>
                </c:pt>
                <c:pt idx="8">
                  <c:v>13.33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54-48EF-B0D5-0B18A1789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68416"/>
        <c:axId val="31869952"/>
      </c:barChart>
      <c:catAx>
        <c:axId val="3186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31869952"/>
        <c:crosses val="autoZero"/>
        <c:auto val="1"/>
        <c:lblAlgn val="ctr"/>
        <c:lblOffset val="100"/>
        <c:noMultiLvlLbl val="0"/>
      </c:catAx>
      <c:valAx>
        <c:axId val="3186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31868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"2"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13.7</c:v>
                </c:pt>
                <c:pt idx="1">
                  <c:v>7.25</c:v>
                </c:pt>
                <c:pt idx="2">
                  <c:v>4.29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A6-46A3-B971-3EC386222E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40.1</c:v>
                </c:pt>
                <c:pt idx="1">
                  <c:v>43.59</c:v>
                </c:pt>
                <c:pt idx="2">
                  <c:v>48.57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A6-46A3-B971-3EC386222E1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34.08</c:v>
                </c:pt>
                <c:pt idx="1">
                  <c:v>37.78</c:v>
                </c:pt>
                <c:pt idx="2">
                  <c:v>36.19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A6-46A3-B971-3EC386222E1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"5"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12.12</c:v>
                </c:pt>
                <c:pt idx="1">
                  <c:v>11.38</c:v>
                </c:pt>
                <c:pt idx="2">
                  <c:v>10.95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A6-46A3-B971-3EC386222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038592"/>
        <c:axId val="45073152"/>
      </c:barChart>
      <c:catAx>
        <c:axId val="4503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73152"/>
        <c:crosses val="autoZero"/>
        <c:auto val="1"/>
        <c:lblAlgn val="ctr"/>
        <c:lblOffset val="100"/>
        <c:noMultiLvlLbl val="0"/>
      </c:catAx>
      <c:valAx>
        <c:axId val="4507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0385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2.33</c:v>
                </c:pt>
                <c:pt idx="3">
                  <c:v>50</c:v>
                </c:pt>
                <c:pt idx="4">
                  <c:v>0</c:v>
                </c:pt>
                <c:pt idx="5">
                  <c:v>0</c:v>
                </c:pt>
                <c:pt idx="6">
                  <c:v>5</c:v>
                </c:pt>
                <c:pt idx="7">
                  <c:v>0</c:v>
                </c:pt>
                <c:pt idx="8">
                  <c:v>46.15</c:v>
                </c:pt>
                <c:pt idx="9">
                  <c:v>0</c:v>
                </c:pt>
                <c:pt idx="10">
                  <c:v>11.11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54-48EF-B0D5-0B18A1789A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53.61</c:v>
                </c:pt>
                <c:pt idx="1">
                  <c:v>100</c:v>
                </c:pt>
                <c:pt idx="2">
                  <c:v>51.16</c:v>
                </c:pt>
                <c:pt idx="3">
                  <c:v>50</c:v>
                </c:pt>
                <c:pt idx="4">
                  <c:v>37.5</c:v>
                </c:pt>
                <c:pt idx="5">
                  <c:v>37.5</c:v>
                </c:pt>
                <c:pt idx="6">
                  <c:v>40</c:v>
                </c:pt>
                <c:pt idx="7">
                  <c:v>67.739999999999995</c:v>
                </c:pt>
                <c:pt idx="8">
                  <c:v>30.77</c:v>
                </c:pt>
                <c:pt idx="9">
                  <c:v>28.57</c:v>
                </c:pt>
                <c:pt idx="10">
                  <c:v>33.33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54-48EF-B0D5-0B18A1789A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34.020000000000003</c:v>
                </c:pt>
                <c:pt idx="1">
                  <c:v>0</c:v>
                </c:pt>
                <c:pt idx="2">
                  <c:v>39.53</c:v>
                </c:pt>
                <c:pt idx="3">
                  <c:v>0</c:v>
                </c:pt>
                <c:pt idx="4">
                  <c:v>31.25</c:v>
                </c:pt>
                <c:pt idx="5">
                  <c:v>50</c:v>
                </c:pt>
                <c:pt idx="6">
                  <c:v>55</c:v>
                </c:pt>
                <c:pt idx="7">
                  <c:v>32.26</c:v>
                </c:pt>
                <c:pt idx="8">
                  <c:v>23.08</c:v>
                </c:pt>
                <c:pt idx="9">
                  <c:v>50</c:v>
                </c:pt>
                <c:pt idx="10">
                  <c:v>38.89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54-48EF-B0D5-0B18A1789AB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12.37</c:v>
                </c:pt>
                <c:pt idx="1">
                  <c:v>0</c:v>
                </c:pt>
                <c:pt idx="2">
                  <c:v>6.98</c:v>
                </c:pt>
                <c:pt idx="3">
                  <c:v>0</c:v>
                </c:pt>
                <c:pt idx="4">
                  <c:v>31.25</c:v>
                </c:pt>
                <c:pt idx="5">
                  <c:v>12.5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21.43</c:v>
                </c:pt>
                <c:pt idx="10">
                  <c:v>16.670000000000002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54-48EF-B0D5-0B18A1789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573120"/>
        <c:axId val="97591296"/>
      </c:barChart>
      <c:catAx>
        <c:axId val="9757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591296"/>
        <c:crosses val="autoZero"/>
        <c:auto val="1"/>
        <c:lblAlgn val="ctr"/>
        <c:lblOffset val="100"/>
        <c:noMultiLvlLbl val="0"/>
      </c:catAx>
      <c:valAx>
        <c:axId val="9759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573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Общая успеваемость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86.3</c:v>
                </c:pt>
                <c:pt idx="1">
                  <c:v>92.75</c:v>
                </c:pt>
                <c:pt idx="2">
                  <c:v>95.71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70-47CA-8B67-8AB66D56A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694912"/>
        <c:axId val="108706432"/>
      </c:barChart>
      <c:catAx>
        <c:axId val="10869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706432"/>
        <c:crosses val="autoZero"/>
        <c:auto val="1"/>
        <c:lblAlgn val="ctr"/>
        <c:lblOffset val="100"/>
        <c:noMultiLvlLbl val="0"/>
      </c:catAx>
      <c:valAx>
        <c:axId val="10870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694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успеваемость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97.67</c:v>
                </c:pt>
                <c:pt idx="3">
                  <c:v>50</c:v>
                </c:pt>
                <c:pt idx="4">
                  <c:v>100</c:v>
                </c:pt>
                <c:pt idx="5">
                  <c:v>100</c:v>
                </c:pt>
                <c:pt idx="6">
                  <c:v>95</c:v>
                </c:pt>
                <c:pt idx="7">
                  <c:v>100</c:v>
                </c:pt>
                <c:pt idx="8">
                  <c:v>53.85</c:v>
                </c:pt>
                <c:pt idx="9">
                  <c:v>100</c:v>
                </c:pt>
                <c:pt idx="10">
                  <c:v>88.89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3A-4C91-B84B-070462CD9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937792"/>
        <c:axId val="109939328"/>
      </c:barChart>
      <c:catAx>
        <c:axId val="10993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09939328"/>
        <c:crosses val="autoZero"/>
        <c:auto val="1"/>
        <c:lblAlgn val="ctr"/>
        <c:lblOffset val="100"/>
        <c:noMultiLvlLbl val="0"/>
      </c:catAx>
      <c:valAx>
        <c:axId val="10993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09937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Качественная успеваемость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46.2</c:v>
                </c:pt>
                <c:pt idx="1">
                  <c:v>49.16</c:v>
                </c:pt>
                <c:pt idx="2">
                  <c:v>47.14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E3-4AB1-92A3-88BA3BD91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822336"/>
        <c:axId val="109823872"/>
      </c:barChart>
      <c:catAx>
        <c:axId val="10982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09823872"/>
        <c:crosses val="autoZero"/>
        <c:auto val="1"/>
        <c:lblAlgn val="ctr"/>
        <c:lblOffset val="100"/>
        <c:noMultiLvlLbl val="0"/>
      </c:catAx>
      <c:valAx>
        <c:axId val="10982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09822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Качественнаяуспеваемость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46.39</c:v>
                </c:pt>
                <c:pt idx="1">
                  <c:v>0</c:v>
                </c:pt>
                <c:pt idx="2">
                  <c:v>46.51</c:v>
                </c:pt>
                <c:pt idx="3">
                  <c:v>0</c:v>
                </c:pt>
                <c:pt idx="4">
                  <c:v>62.5</c:v>
                </c:pt>
                <c:pt idx="5">
                  <c:v>62.5</c:v>
                </c:pt>
                <c:pt idx="6">
                  <c:v>55</c:v>
                </c:pt>
                <c:pt idx="7">
                  <c:v>32.26</c:v>
                </c:pt>
                <c:pt idx="8">
                  <c:v>23.08</c:v>
                </c:pt>
                <c:pt idx="9">
                  <c:v>71.430000000000007</c:v>
                </c:pt>
                <c:pt idx="10">
                  <c:v>55.56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E3-4585-9597-4508C7CB2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598464"/>
        <c:axId val="115600000"/>
      </c:barChart>
      <c:catAx>
        <c:axId val="11559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15600000"/>
        <c:crosses val="autoZero"/>
        <c:auto val="1"/>
        <c:lblAlgn val="ctr"/>
        <c:lblOffset val="100"/>
        <c:noMultiLvlLbl val="0"/>
      </c:catAx>
      <c:valAx>
        <c:axId val="11560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15598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Понизили (Отметка &lt; Отметка по журналу)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 с кадетскими и мариинскими классами»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8.25</c:v>
                </c:pt>
                <c:pt idx="1">
                  <c:v>0</c:v>
                </c:pt>
                <c:pt idx="2">
                  <c:v>6.98</c:v>
                </c:pt>
                <c:pt idx="3">
                  <c:v>100</c:v>
                </c:pt>
                <c:pt idx="4">
                  <c:v>31.25</c:v>
                </c:pt>
                <c:pt idx="5">
                  <c:v>50</c:v>
                </c:pt>
                <c:pt idx="6">
                  <c:v>20</c:v>
                </c:pt>
                <c:pt idx="7">
                  <c:v>6.45</c:v>
                </c:pt>
                <c:pt idx="8">
                  <c:v>92.31</c:v>
                </c:pt>
                <c:pt idx="9">
                  <c:v>7.14</c:v>
                </c:pt>
                <c:pt idx="10">
                  <c:v>16.670000000000002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54-48EF-B0D5-0B18A1789A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Подтвердили (Отметка = Отметке по журналу)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 с кадетскими и мариинскими классами»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86.6</c:v>
                </c:pt>
                <c:pt idx="1">
                  <c:v>100</c:v>
                </c:pt>
                <c:pt idx="2">
                  <c:v>93.02</c:v>
                </c:pt>
                <c:pt idx="3">
                  <c:v>0</c:v>
                </c:pt>
                <c:pt idx="4">
                  <c:v>62.5</c:v>
                </c:pt>
                <c:pt idx="5">
                  <c:v>37.5</c:v>
                </c:pt>
                <c:pt idx="6">
                  <c:v>80</c:v>
                </c:pt>
                <c:pt idx="7">
                  <c:v>93.55</c:v>
                </c:pt>
                <c:pt idx="8">
                  <c:v>7.69</c:v>
                </c:pt>
                <c:pt idx="9">
                  <c:v>85.71</c:v>
                </c:pt>
                <c:pt idx="10">
                  <c:v>83.33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D5-4147-8D02-8390F8B4D6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 Повысили (Отметка &gt; Отметка по журналу) 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 с кадетскими и мариинскими классами»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5.15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6.25</c:v>
                </c:pt>
                <c:pt idx="5">
                  <c:v>12.5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7.14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D5-4147-8D02-8390F8B4D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458048"/>
        <c:axId val="115459584"/>
      </c:barChart>
      <c:catAx>
        <c:axId val="11545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15459584"/>
        <c:crosses val="autoZero"/>
        <c:auto val="1"/>
        <c:lblAlgn val="ctr"/>
        <c:lblOffset val="100"/>
        <c:noMultiLvlLbl val="0"/>
      </c:catAx>
      <c:valAx>
        <c:axId val="11545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154580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Понизили (Отметка &lt; Отметка по журналу)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ХМАО-Югра</c:v>
                </c:pt>
                <c:pt idx="1">
                  <c:v>Березовский район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24.1</c:v>
                </c:pt>
                <c:pt idx="1">
                  <c:v>16.670000000000002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F2-4BA9-88D5-4DA4121257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Подтвердили (Отметка = Отметке по журналу)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ХМАО-Югра</c:v>
                </c:pt>
                <c:pt idx="1">
                  <c:v>Березовский район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70.709999999999994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F2-4BA9-88D5-4DA4121257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Повысили (Отметка &gt; Отметка по журналу) 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ХМАО-Югра</c:v>
                </c:pt>
                <c:pt idx="1">
                  <c:v>Березовский район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5.19</c:v>
                </c:pt>
                <c:pt idx="1">
                  <c:v>3.33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F2-4BA9-88D5-4DA412125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496448"/>
        <c:axId val="115497984"/>
      </c:barChart>
      <c:catAx>
        <c:axId val="11549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15497984"/>
        <c:crosses val="autoZero"/>
        <c:auto val="1"/>
        <c:lblAlgn val="ctr"/>
        <c:lblOffset val="100"/>
        <c:noMultiLvlLbl val="0"/>
      </c:catAx>
      <c:valAx>
        <c:axId val="11549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154964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процент выполнения за работу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«Тегинская СОШ»</c:v>
                </c:pt>
                <c:pt idx="1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2">
                  <c:v>МБОУ «Ванзетурская СОШ»</c:v>
                </c:pt>
                <c:pt idx="3">
                  <c:v>МБОУ «Хулимсунтская СОШ с кадетскими и мариинскими классами»</c:v>
                </c:pt>
                <c:pt idx="4">
                  <c:v>МАОУ «Няксимвольская СОШ»</c:v>
                </c:pt>
                <c:pt idx="5">
                  <c:v>МБОУ «Сосьвинская СОШ»</c:v>
                </c:pt>
                <c:pt idx="6">
                  <c:v>МБОУ Игримская СОШ № 1</c:v>
                </c:pt>
                <c:pt idx="7">
                  <c:v>МБОУ «Саранпаульская СОШ»</c:v>
                </c:pt>
                <c:pt idx="8">
                  <c:v>МБОУ «Светловская СОШ имени Солёнова Б.А.»</c:v>
                </c:pt>
                <c:pt idx="9">
                  <c:v>МБОУ «Приполярная СОШ»</c:v>
                </c:pt>
                <c:pt idx="10">
                  <c:v>МАОУ «Березовская СОШ»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67.459999999999994</c:v>
                </c:pt>
                <c:pt idx="1">
                  <c:v>53.74</c:v>
                </c:pt>
                <c:pt idx="2">
                  <c:v>30.55</c:v>
                </c:pt>
                <c:pt idx="3">
                  <c:v>68.900000000000006</c:v>
                </c:pt>
                <c:pt idx="4">
                  <c:v>60.71</c:v>
                </c:pt>
                <c:pt idx="5">
                  <c:v>58.35</c:v>
                </c:pt>
                <c:pt idx="6">
                  <c:v>55.49</c:v>
                </c:pt>
                <c:pt idx="7">
                  <c:v>40.200000000000003</c:v>
                </c:pt>
                <c:pt idx="8">
                  <c:v>74.66</c:v>
                </c:pt>
                <c:pt idx="9">
                  <c:v>61.81</c:v>
                </c:pt>
                <c:pt idx="10">
                  <c:v>60.28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55-47AC-A6D6-E3B14CBD7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76608"/>
        <c:axId val="117878144"/>
      </c:barChart>
      <c:catAx>
        <c:axId val="11787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17878144"/>
        <c:crosses val="autoZero"/>
        <c:auto val="1"/>
        <c:lblAlgn val="ctr"/>
        <c:lblOffset val="100"/>
        <c:noMultiLvlLbl val="0"/>
      </c:catAx>
      <c:valAx>
        <c:axId val="11787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178766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Средний процент выполнения за работу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58.88</c:v>
                </c:pt>
                <c:pt idx="1">
                  <c:v>60.69</c:v>
                </c:pt>
                <c:pt idx="2">
                  <c:v>59.92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3A-4493-8C1D-F0F388A63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929088"/>
        <c:axId val="117930624"/>
      </c:barChart>
      <c:catAx>
        <c:axId val="11792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17930624"/>
        <c:crosses val="autoZero"/>
        <c:auto val="1"/>
        <c:lblAlgn val="ctr"/>
        <c:lblOffset val="100"/>
        <c:noMultiLvlLbl val="0"/>
      </c:catAx>
      <c:valAx>
        <c:axId val="11793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179290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упеваемость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МБОУ «Ванзетурская СОШ»</c:v>
                </c:pt>
                <c:pt idx="2">
                  <c:v>МБОУ Игримская СОШ № 1</c:v>
                </c:pt>
                <c:pt idx="3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4">
                  <c:v>МАОУ «Няксимвольская СОШ»</c:v>
                </c:pt>
                <c:pt idx="5">
                  <c:v>МБОУ «Приполярная СОШ»</c:v>
                </c:pt>
                <c:pt idx="6">
                  <c:v>МБОУ «Саранпаульская СОШ»</c:v>
                </c:pt>
                <c:pt idx="7">
                  <c:v>МБОУ «Светловская СОШ имени Солёнова Б.А.»</c:v>
                </c:pt>
                <c:pt idx="8">
                  <c:v>МБОУ «Сосьвинская СОШ»</c:v>
                </c:pt>
                <c:pt idx="9">
                  <c:v>МАОУ «Тегинская СОШ»</c:v>
                </c:pt>
                <c:pt idx="10">
                  <c:v>МБОУ «Хулимсунтская СОШ с кадетскими и мариинскими классами»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98.95</c:v>
                </c:pt>
                <c:pt idx="1">
                  <c:v>87.5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92.85</c:v>
                </c:pt>
                <c:pt idx="8">
                  <c:v>93.33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54-48EF-B0D5-0B18A1789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723712"/>
        <c:axId val="32725248"/>
      </c:barChart>
      <c:catAx>
        <c:axId val="3272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32725248"/>
        <c:crosses val="autoZero"/>
        <c:auto val="1"/>
        <c:lblAlgn val="ctr"/>
        <c:lblOffset val="100"/>
        <c:noMultiLvlLbl val="0"/>
      </c:catAx>
      <c:valAx>
        <c:axId val="3272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327237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010705045925"/>
          <c:y val="5.8442235238408961E-2"/>
          <c:w val="0.82712933234349795"/>
          <c:h val="0.5669183763279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"2"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12.1</c:v>
                </c:pt>
                <c:pt idx="1">
                  <c:v>7.3</c:v>
                </c:pt>
                <c:pt idx="2">
                  <c:v>7.41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A6-46A3-B971-3EC386222E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38.26</c:v>
                </c:pt>
                <c:pt idx="1">
                  <c:v>42.91</c:v>
                </c:pt>
                <c:pt idx="2">
                  <c:v>58.33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A6-46A3-B971-3EC386222E1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33.64</c:v>
                </c:pt>
                <c:pt idx="1">
                  <c:v>36.56</c:v>
                </c:pt>
                <c:pt idx="2">
                  <c:v>23.15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A6-46A3-B971-3EC386222E1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"5"</c:v>
                </c:pt>
              </c:strCache>
            </c:strRef>
          </c:tx>
          <c:spPr>
            <a:solidFill>
              <a:schemeClr val="accent1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15.99</c:v>
                </c:pt>
                <c:pt idx="1">
                  <c:v>13.23</c:v>
                </c:pt>
                <c:pt idx="2">
                  <c:v>11.11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A6-46A3-B971-3EC386222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98130176"/>
        <c:axId val="100731136"/>
      </c:barChart>
      <c:catAx>
        <c:axId val="9813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731136"/>
        <c:crosses val="autoZero"/>
        <c:auto val="1"/>
        <c:lblAlgn val="ctr"/>
        <c:lblOffset val="100"/>
        <c:noMultiLvlLbl val="0"/>
      </c:catAx>
      <c:valAx>
        <c:axId val="10073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130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7.69</c:v>
                </c:pt>
                <c:pt idx="1">
                  <c:v>0</c:v>
                </c:pt>
                <c:pt idx="2">
                  <c:v>5.13</c:v>
                </c:pt>
                <c:pt idx="3">
                  <c:v>0</c:v>
                </c:pt>
                <c:pt idx="4">
                  <c:v>0</c:v>
                </c:pt>
                <c:pt idx="5">
                  <c:v>12.5</c:v>
                </c:pt>
                <c:pt idx="6">
                  <c:v>20</c:v>
                </c:pt>
                <c:pt idx="7">
                  <c:v>0</c:v>
                </c:pt>
                <c:pt idx="8">
                  <c:v>37.5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54-48EF-B0D5-0B18A1789A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73.08</c:v>
                </c:pt>
                <c:pt idx="1">
                  <c:v>0</c:v>
                </c:pt>
                <c:pt idx="2">
                  <c:v>46.15</c:v>
                </c:pt>
                <c:pt idx="3">
                  <c:v>100</c:v>
                </c:pt>
                <c:pt idx="4">
                  <c:v>53.85</c:v>
                </c:pt>
                <c:pt idx="5">
                  <c:v>50</c:v>
                </c:pt>
                <c:pt idx="6">
                  <c:v>32</c:v>
                </c:pt>
                <c:pt idx="7">
                  <c:v>64.52</c:v>
                </c:pt>
                <c:pt idx="8">
                  <c:v>25</c:v>
                </c:pt>
                <c:pt idx="9">
                  <c:v>30.77</c:v>
                </c:pt>
                <c:pt idx="10">
                  <c:v>42.86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54-48EF-B0D5-0B18A1789A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14.42</c:v>
                </c:pt>
                <c:pt idx="1">
                  <c:v>100</c:v>
                </c:pt>
                <c:pt idx="2">
                  <c:v>23.08</c:v>
                </c:pt>
                <c:pt idx="3">
                  <c:v>0</c:v>
                </c:pt>
                <c:pt idx="4">
                  <c:v>23.08</c:v>
                </c:pt>
                <c:pt idx="5">
                  <c:v>0</c:v>
                </c:pt>
                <c:pt idx="6">
                  <c:v>36</c:v>
                </c:pt>
                <c:pt idx="7">
                  <c:v>22.58</c:v>
                </c:pt>
                <c:pt idx="8">
                  <c:v>25</c:v>
                </c:pt>
                <c:pt idx="9">
                  <c:v>38.46</c:v>
                </c:pt>
                <c:pt idx="10">
                  <c:v>38.1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54-48EF-B0D5-0B18A1789AB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chemeClr val="accent1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4.8099999999999996</c:v>
                </c:pt>
                <c:pt idx="1">
                  <c:v>0</c:v>
                </c:pt>
                <c:pt idx="2">
                  <c:v>25.64</c:v>
                </c:pt>
                <c:pt idx="3">
                  <c:v>0</c:v>
                </c:pt>
                <c:pt idx="4">
                  <c:v>23.08</c:v>
                </c:pt>
                <c:pt idx="5">
                  <c:v>37.5</c:v>
                </c:pt>
                <c:pt idx="6">
                  <c:v>12</c:v>
                </c:pt>
                <c:pt idx="7">
                  <c:v>12.9</c:v>
                </c:pt>
                <c:pt idx="8">
                  <c:v>12.5</c:v>
                </c:pt>
                <c:pt idx="9">
                  <c:v>30.77</c:v>
                </c:pt>
                <c:pt idx="10">
                  <c:v>19.05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54-48EF-B0D5-0B18A1789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08659072"/>
        <c:axId val="108660992"/>
      </c:barChart>
      <c:catAx>
        <c:axId val="10865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660992"/>
        <c:crosses val="autoZero"/>
        <c:auto val="1"/>
        <c:lblAlgn val="ctr"/>
        <c:lblOffset val="100"/>
        <c:noMultiLvlLbl val="0"/>
      </c:catAx>
      <c:valAx>
        <c:axId val="10866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6590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Общая успеваемость %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87.89</c:v>
                </c:pt>
                <c:pt idx="1">
                  <c:v>92.7</c:v>
                </c:pt>
                <c:pt idx="2">
                  <c:v>92.59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70-47CA-8B67-8AB66D56A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09901696"/>
        <c:axId val="109924352"/>
      </c:barChart>
      <c:catAx>
        <c:axId val="10990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924352"/>
        <c:crosses val="autoZero"/>
        <c:auto val="1"/>
        <c:lblAlgn val="ctr"/>
        <c:lblOffset val="100"/>
        <c:noMultiLvlLbl val="0"/>
      </c:catAx>
      <c:valAx>
        <c:axId val="10992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9016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успеваемость %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92.31</c:v>
                </c:pt>
                <c:pt idx="1">
                  <c:v>100</c:v>
                </c:pt>
                <c:pt idx="2">
                  <c:v>94.87</c:v>
                </c:pt>
                <c:pt idx="3">
                  <c:v>100</c:v>
                </c:pt>
                <c:pt idx="4">
                  <c:v>100</c:v>
                </c:pt>
                <c:pt idx="5">
                  <c:v>87.5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3A-4C91-B84B-070462CD9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10549632"/>
        <c:axId val="115098368"/>
      </c:barChart>
      <c:catAx>
        <c:axId val="11054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098368"/>
        <c:crosses val="autoZero"/>
        <c:auto val="1"/>
        <c:lblAlgn val="ctr"/>
        <c:lblOffset val="100"/>
        <c:noMultiLvlLbl val="0"/>
      </c:catAx>
      <c:valAx>
        <c:axId val="11509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5496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Качественная успеваемость %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49.63</c:v>
                </c:pt>
                <c:pt idx="1">
                  <c:v>49.79</c:v>
                </c:pt>
                <c:pt idx="2">
                  <c:v>34.26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E3-4AB1-92A3-88BA3BD91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15382912"/>
        <c:axId val="117809152"/>
      </c:barChart>
      <c:catAx>
        <c:axId val="11538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809152"/>
        <c:crosses val="autoZero"/>
        <c:auto val="1"/>
        <c:lblAlgn val="ctr"/>
        <c:lblOffset val="100"/>
        <c:noMultiLvlLbl val="0"/>
      </c:catAx>
      <c:valAx>
        <c:axId val="11780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382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Качественная успеваемость %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19.23</c:v>
                </c:pt>
                <c:pt idx="1">
                  <c:v>100</c:v>
                </c:pt>
                <c:pt idx="2">
                  <c:v>48.72</c:v>
                </c:pt>
                <c:pt idx="3">
                  <c:v>0</c:v>
                </c:pt>
                <c:pt idx="4">
                  <c:v>46.16</c:v>
                </c:pt>
                <c:pt idx="5">
                  <c:v>37.5</c:v>
                </c:pt>
                <c:pt idx="6">
                  <c:v>48</c:v>
                </c:pt>
                <c:pt idx="7">
                  <c:v>35.479999999999997</c:v>
                </c:pt>
                <c:pt idx="8">
                  <c:v>37.5</c:v>
                </c:pt>
                <c:pt idx="9">
                  <c:v>69.23</c:v>
                </c:pt>
                <c:pt idx="10">
                  <c:v>57.15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E3-4585-9597-4508C7CB2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08283008"/>
        <c:axId val="108284544"/>
      </c:barChart>
      <c:catAx>
        <c:axId val="10828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284544"/>
        <c:crosses val="autoZero"/>
        <c:auto val="1"/>
        <c:lblAlgn val="ctr"/>
        <c:lblOffset val="100"/>
        <c:noMultiLvlLbl val="0"/>
      </c:catAx>
      <c:valAx>
        <c:axId val="10828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283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Понизили (Отметка &lt; Отметка по журналу) %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 с кадетскими и мариинскими классами»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58.65</c:v>
                </c:pt>
                <c:pt idx="1">
                  <c:v>0</c:v>
                </c:pt>
                <c:pt idx="2">
                  <c:v>5.13</c:v>
                </c:pt>
                <c:pt idx="3">
                  <c:v>50</c:v>
                </c:pt>
                <c:pt idx="4">
                  <c:v>15.38</c:v>
                </c:pt>
                <c:pt idx="5">
                  <c:v>62.5</c:v>
                </c:pt>
                <c:pt idx="6">
                  <c:v>32</c:v>
                </c:pt>
                <c:pt idx="7">
                  <c:v>3.23</c:v>
                </c:pt>
                <c:pt idx="8">
                  <c:v>62.5</c:v>
                </c:pt>
                <c:pt idx="9">
                  <c:v>7.69</c:v>
                </c:pt>
                <c:pt idx="10">
                  <c:v>9.52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54-48EF-B0D5-0B18A1789A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Подтвердили (Отметка = Отметке по журналу) %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 с кадетскими и мариинскими классами»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40.380000000000003</c:v>
                </c:pt>
                <c:pt idx="1">
                  <c:v>0</c:v>
                </c:pt>
                <c:pt idx="2">
                  <c:v>69.23</c:v>
                </c:pt>
                <c:pt idx="3">
                  <c:v>50</c:v>
                </c:pt>
                <c:pt idx="4">
                  <c:v>76.92</c:v>
                </c:pt>
                <c:pt idx="5">
                  <c:v>12.5</c:v>
                </c:pt>
                <c:pt idx="6">
                  <c:v>64</c:v>
                </c:pt>
                <c:pt idx="7">
                  <c:v>93.55</c:v>
                </c:pt>
                <c:pt idx="8">
                  <c:v>37.5</c:v>
                </c:pt>
                <c:pt idx="9">
                  <c:v>92.31</c:v>
                </c:pt>
                <c:pt idx="10">
                  <c:v>85.71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D5-4147-8D02-8390F8B4D6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 Повысили (Отметка &gt; Отметка по журналу) %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 с кадетскими и мариинскими классами»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0.96</c:v>
                </c:pt>
                <c:pt idx="1">
                  <c:v>100</c:v>
                </c:pt>
                <c:pt idx="2">
                  <c:v>25.64</c:v>
                </c:pt>
                <c:pt idx="3">
                  <c:v>0</c:v>
                </c:pt>
                <c:pt idx="4">
                  <c:v>7.69</c:v>
                </c:pt>
                <c:pt idx="5">
                  <c:v>25</c:v>
                </c:pt>
                <c:pt idx="6">
                  <c:v>4</c:v>
                </c:pt>
                <c:pt idx="7">
                  <c:v>3.23</c:v>
                </c:pt>
                <c:pt idx="8">
                  <c:v>0</c:v>
                </c:pt>
                <c:pt idx="9">
                  <c:v>0</c:v>
                </c:pt>
                <c:pt idx="10">
                  <c:v>4.76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D5-4147-8D02-8390F8B4D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09868160"/>
        <c:axId val="109869696"/>
      </c:barChart>
      <c:catAx>
        <c:axId val="10986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69696"/>
        <c:crosses val="autoZero"/>
        <c:auto val="1"/>
        <c:lblAlgn val="ctr"/>
        <c:lblOffset val="100"/>
        <c:noMultiLvlLbl val="0"/>
      </c:catAx>
      <c:valAx>
        <c:axId val="10986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681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Понизили (Отметка &lt; Отметка по журналу) %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ХМАО-Югра</c:v>
                </c:pt>
                <c:pt idx="1">
                  <c:v>Березовский район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25.81</c:v>
                </c:pt>
                <c:pt idx="1">
                  <c:v>37.04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F2-4BA9-88D5-4DA4121257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Подтвердили (Отметка = Отметке по журналу) %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ХМАО-Югра</c:v>
                </c:pt>
                <c:pt idx="1">
                  <c:v>Березовский район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66.77</c:v>
                </c:pt>
                <c:pt idx="1">
                  <c:v>60.19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F2-4BA9-88D5-4DA4121257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Повысили (Отметка &gt; Отметка по журналу) %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ХМАО-Югра</c:v>
                </c:pt>
                <c:pt idx="1">
                  <c:v>Березовский район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7.42</c:v>
                </c:pt>
                <c:pt idx="1">
                  <c:v>2.78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F2-4BA9-88D5-4DA412125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15116672"/>
        <c:axId val="115278208"/>
      </c:barChart>
      <c:catAx>
        <c:axId val="11511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278208"/>
        <c:crosses val="autoZero"/>
        <c:auto val="1"/>
        <c:lblAlgn val="ctr"/>
        <c:lblOffset val="100"/>
        <c:noMultiLvlLbl val="0"/>
      </c:catAx>
      <c:valAx>
        <c:axId val="11527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1166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процент выполнения за работу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«Тегинская СОШ»</c:v>
                </c:pt>
                <c:pt idx="1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2">
                  <c:v>МБОУ «Ванзетурская СОШ»</c:v>
                </c:pt>
                <c:pt idx="3">
                  <c:v>МБОУ «Хулимсунтская СОШ с кадетскими и мариинскими классами»</c:v>
                </c:pt>
                <c:pt idx="4">
                  <c:v>МАОУ «Няксимвольская СОШ»</c:v>
                </c:pt>
                <c:pt idx="5">
                  <c:v>МБОУ «Сосьвинская СОШ»</c:v>
                </c:pt>
                <c:pt idx="6">
                  <c:v>МБОУ Игримская СОШ № 1</c:v>
                </c:pt>
                <c:pt idx="7">
                  <c:v>МБОУ «Саранпаульская СОШ»</c:v>
                </c:pt>
                <c:pt idx="8">
                  <c:v>МБОУ «Светловская СОШ имени Солёнова Б.А.»</c:v>
                </c:pt>
                <c:pt idx="9">
                  <c:v>МБОУ «Приполярная СОШ»</c:v>
                </c:pt>
                <c:pt idx="10">
                  <c:v>МАОУ «Березовская СОШ»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71.87</c:v>
                </c:pt>
                <c:pt idx="1">
                  <c:v>56.33</c:v>
                </c:pt>
                <c:pt idx="2">
                  <c:v>35.33</c:v>
                </c:pt>
                <c:pt idx="3">
                  <c:v>54.32</c:v>
                </c:pt>
                <c:pt idx="4">
                  <c:v>62.1</c:v>
                </c:pt>
                <c:pt idx="5">
                  <c:v>52.87</c:v>
                </c:pt>
                <c:pt idx="6">
                  <c:v>52.01</c:v>
                </c:pt>
                <c:pt idx="7">
                  <c:v>44.14</c:v>
                </c:pt>
                <c:pt idx="8">
                  <c:v>61.29</c:v>
                </c:pt>
                <c:pt idx="9">
                  <c:v>54.31</c:v>
                </c:pt>
                <c:pt idx="10">
                  <c:v>45.64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55-47AC-A6D6-E3B14CBD7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17832704"/>
        <c:axId val="117859072"/>
      </c:barChart>
      <c:catAx>
        <c:axId val="11783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859072"/>
        <c:crosses val="autoZero"/>
        <c:auto val="1"/>
        <c:lblAlgn val="ctr"/>
        <c:lblOffset val="100"/>
        <c:noMultiLvlLbl val="0"/>
      </c:catAx>
      <c:valAx>
        <c:axId val="11785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832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Средний процент выполнения за работу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54.7</c:v>
                </c:pt>
                <c:pt idx="1">
                  <c:v>55.33</c:v>
                </c:pt>
                <c:pt idx="2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3A-4493-8C1D-F0F388A63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18589696"/>
        <c:axId val="118591488"/>
      </c:barChart>
      <c:catAx>
        <c:axId val="11858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591488"/>
        <c:crosses val="autoZero"/>
        <c:auto val="1"/>
        <c:lblAlgn val="ctr"/>
        <c:lblOffset val="100"/>
        <c:noMultiLvlLbl val="0"/>
      </c:catAx>
      <c:valAx>
        <c:axId val="11859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5896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Общая успеваемость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90.58</c:v>
                </c:pt>
                <c:pt idx="1">
                  <c:v>93.32</c:v>
                </c:pt>
                <c:pt idx="2">
                  <c:v>98.36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70-47CA-8B67-8AB66D56A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21120"/>
        <c:axId val="33622656"/>
      </c:barChart>
      <c:catAx>
        <c:axId val="3362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33622656"/>
        <c:crosses val="autoZero"/>
        <c:auto val="1"/>
        <c:lblAlgn val="ctr"/>
        <c:lblOffset val="100"/>
        <c:noMultiLvlLbl val="0"/>
      </c:catAx>
      <c:valAx>
        <c:axId val="3362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33621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010705045925"/>
          <c:y val="5.8442235238408961E-2"/>
          <c:w val="0.82712933234349795"/>
          <c:h val="0.5669183763279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"2"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16.41</c:v>
                </c:pt>
                <c:pt idx="1">
                  <c:v>10.16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A6-46A3-B971-3EC386222E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41.78</c:v>
                </c:pt>
                <c:pt idx="1">
                  <c:v>45.86</c:v>
                </c:pt>
                <c:pt idx="2">
                  <c:v>49.23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A6-46A3-B971-3EC386222E1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33.380000000000003</c:v>
                </c:pt>
                <c:pt idx="1">
                  <c:v>35.94</c:v>
                </c:pt>
                <c:pt idx="2">
                  <c:v>36.54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A6-46A3-B971-3EC386222E1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"5"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8.43</c:v>
                </c:pt>
                <c:pt idx="1">
                  <c:v>8.0399999999999991</c:v>
                </c:pt>
                <c:pt idx="2">
                  <c:v>9.23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A6-46A3-B971-3EC386222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072064"/>
        <c:axId val="118073600"/>
      </c:barChart>
      <c:catAx>
        <c:axId val="11807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073600"/>
        <c:crosses val="autoZero"/>
        <c:auto val="1"/>
        <c:lblAlgn val="ctr"/>
        <c:lblOffset val="100"/>
        <c:noMultiLvlLbl val="0"/>
      </c:catAx>
      <c:valAx>
        <c:axId val="11807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0720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5.26</c:v>
                </c:pt>
                <c:pt idx="1">
                  <c:v>0</c:v>
                </c:pt>
                <c:pt idx="2">
                  <c:v>0</c:v>
                </c:pt>
                <c:pt idx="3">
                  <c:v>50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7.14</c:v>
                </c:pt>
                <c:pt idx="9">
                  <c:v>17.39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54-48EF-B0D5-0B18A1789A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53.68</c:v>
                </c:pt>
                <c:pt idx="1">
                  <c:v>33.33</c:v>
                </c:pt>
                <c:pt idx="2">
                  <c:v>29.03</c:v>
                </c:pt>
                <c:pt idx="3">
                  <c:v>50</c:v>
                </c:pt>
                <c:pt idx="4">
                  <c:v>100</c:v>
                </c:pt>
                <c:pt idx="5">
                  <c:v>57.14</c:v>
                </c:pt>
                <c:pt idx="6">
                  <c:v>45.45</c:v>
                </c:pt>
                <c:pt idx="7">
                  <c:v>41.67</c:v>
                </c:pt>
                <c:pt idx="8">
                  <c:v>42.86</c:v>
                </c:pt>
                <c:pt idx="9">
                  <c:v>52.17</c:v>
                </c:pt>
                <c:pt idx="10">
                  <c:v>61.54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54-48EF-B0D5-0B18A1789A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29.47</c:v>
                </c:pt>
                <c:pt idx="1">
                  <c:v>66.67</c:v>
                </c:pt>
                <c:pt idx="2">
                  <c:v>61.29</c:v>
                </c:pt>
                <c:pt idx="3">
                  <c:v>0</c:v>
                </c:pt>
                <c:pt idx="4">
                  <c:v>0</c:v>
                </c:pt>
                <c:pt idx="5">
                  <c:v>42.86</c:v>
                </c:pt>
                <c:pt idx="6">
                  <c:v>45.45</c:v>
                </c:pt>
                <c:pt idx="7">
                  <c:v>47.22</c:v>
                </c:pt>
                <c:pt idx="8">
                  <c:v>39.29</c:v>
                </c:pt>
                <c:pt idx="9">
                  <c:v>30.43</c:v>
                </c:pt>
                <c:pt idx="10">
                  <c:v>23.08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54-48EF-B0D5-0B18A1789AB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11.58</c:v>
                </c:pt>
                <c:pt idx="1">
                  <c:v>0</c:v>
                </c:pt>
                <c:pt idx="2">
                  <c:v>9.68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9.09</c:v>
                </c:pt>
                <c:pt idx="7">
                  <c:v>11.11</c:v>
                </c:pt>
                <c:pt idx="8">
                  <c:v>10.71</c:v>
                </c:pt>
                <c:pt idx="9">
                  <c:v>0</c:v>
                </c:pt>
                <c:pt idx="10">
                  <c:v>15.38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54-48EF-B0D5-0B18A1789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164288"/>
        <c:axId val="119166080"/>
      </c:barChart>
      <c:catAx>
        <c:axId val="1191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166080"/>
        <c:crosses val="autoZero"/>
        <c:auto val="1"/>
        <c:lblAlgn val="ctr"/>
        <c:lblOffset val="100"/>
        <c:noMultiLvlLbl val="0"/>
      </c:catAx>
      <c:valAx>
        <c:axId val="11916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164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Общая успеваемость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83.59</c:v>
                </c:pt>
                <c:pt idx="1">
                  <c:v>89.84</c:v>
                </c:pt>
                <c:pt idx="2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70-47CA-8B67-8AB66D56A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217536"/>
        <c:axId val="119239808"/>
      </c:barChart>
      <c:catAx>
        <c:axId val="11921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239808"/>
        <c:crosses val="autoZero"/>
        <c:auto val="1"/>
        <c:lblAlgn val="ctr"/>
        <c:lblOffset val="100"/>
        <c:noMultiLvlLbl val="0"/>
      </c:catAx>
      <c:valAx>
        <c:axId val="11923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2175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успеваемость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94.73</c:v>
                </c:pt>
                <c:pt idx="1">
                  <c:v>100</c:v>
                </c:pt>
                <c:pt idx="2">
                  <c:v>100</c:v>
                </c:pt>
                <c:pt idx="3">
                  <c:v>50</c:v>
                </c:pt>
                <c:pt idx="4">
                  <c:v>100</c:v>
                </c:pt>
                <c:pt idx="5">
                  <c:v>100</c:v>
                </c:pt>
                <c:pt idx="6">
                  <c:v>99.99</c:v>
                </c:pt>
                <c:pt idx="7">
                  <c:v>100</c:v>
                </c:pt>
                <c:pt idx="8">
                  <c:v>92.86</c:v>
                </c:pt>
                <c:pt idx="9">
                  <c:v>82.6</c:v>
                </c:pt>
                <c:pt idx="1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3A-4C91-B84B-070462CD9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270016"/>
        <c:axId val="119275904"/>
      </c:barChart>
      <c:catAx>
        <c:axId val="11927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275904"/>
        <c:crosses val="autoZero"/>
        <c:auto val="1"/>
        <c:lblAlgn val="ctr"/>
        <c:lblOffset val="100"/>
        <c:noMultiLvlLbl val="0"/>
      </c:catAx>
      <c:valAx>
        <c:axId val="11927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2700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Качественная успеваемость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41.81</c:v>
                </c:pt>
                <c:pt idx="1">
                  <c:v>43.98</c:v>
                </c:pt>
                <c:pt idx="2">
                  <c:v>45.77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E3-4AB1-92A3-88BA3BD91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894976"/>
        <c:axId val="118896512"/>
      </c:barChart>
      <c:catAx>
        <c:axId val="11889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896512"/>
        <c:crosses val="autoZero"/>
        <c:auto val="1"/>
        <c:lblAlgn val="ctr"/>
        <c:lblOffset val="100"/>
        <c:noMultiLvlLbl val="0"/>
      </c:catAx>
      <c:valAx>
        <c:axId val="11889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8949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Качественная успеваемость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41.05</c:v>
                </c:pt>
                <c:pt idx="1">
                  <c:v>66.67</c:v>
                </c:pt>
                <c:pt idx="2">
                  <c:v>70.97</c:v>
                </c:pt>
                <c:pt idx="3">
                  <c:v>0</c:v>
                </c:pt>
                <c:pt idx="4">
                  <c:v>0</c:v>
                </c:pt>
                <c:pt idx="5">
                  <c:v>42.86</c:v>
                </c:pt>
                <c:pt idx="6">
                  <c:v>54.54</c:v>
                </c:pt>
                <c:pt idx="7">
                  <c:v>58.33</c:v>
                </c:pt>
                <c:pt idx="8">
                  <c:v>50</c:v>
                </c:pt>
                <c:pt idx="9">
                  <c:v>30.43</c:v>
                </c:pt>
                <c:pt idx="10">
                  <c:v>38.46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E3-4585-9597-4508C7CB2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939008"/>
        <c:axId val="118940800"/>
      </c:barChart>
      <c:catAx>
        <c:axId val="11893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940800"/>
        <c:crosses val="autoZero"/>
        <c:auto val="1"/>
        <c:lblAlgn val="ctr"/>
        <c:lblOffset val="100"/>
        <c:noMultiLvlLbl val="0"/>
      </c:catAx>
      <c:valAx>
        <c:axId val="11894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939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Понизили (Отметка &lt; Отметка по журналу)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 с кадетскими и мариинскими классами»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24.21</c:v>
                </c:pt>
                <c:pt idx="1">
                  <c:v>0</c:v>
                </c:pt>
                <c:pt idx="2">
                  <c:v>0</c:v>
                </c:pt>
                <c:pt idx="3">
                  <c:v>50</c:v>
                </c:pt>
                <c:pt idx="4">
                  <c:v>44.44</c:v>
                </c:pt>
                <c:pt idx="5">
                  <c:v>28.57</c:v>
                </c:pt>
                <c:pt idx="6">
                  <c:v>18.18</c:v>
                </c:pt>
                <c:pt idx="7">
                  <c:v>5.56</c:v>
                </c:pt>
                <c:pt idx="8">
                  <c:v>14.29</c:v>
                </c:pt>
                <c:pt idx="9">
                  <c:v>47.83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54-48EF-B0D5-0B18A1789A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Подтвердили (Отметка = Отметке по журналу)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 с кадетскими и мариинскими классами»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72.63</c:v>
                </c:pt>
                <c:pt idx="1">
                  <c:v>100</c:v>
                </c:pt>
                <c:pt idx="2">
                  <c:v>100</c:v>
                </c:pt>
                <c:pt idx="3">
                  <c:v>50</c:v>
                </c:pt>
                <c:pt idx="4">
                  <c:v>55.56</c:v>
                </c:pt>
                <c:pt idx="5">
                  <c:v>71.430000000000007</c:v>
                </c:pt>
                <c:pt idx="6">
                  <c:v>72.73</c:v>
                </c:pt>
                <c:pt idx="7">
                  <c:v>77.78</c:v>
                </c:pt>
                <c:pt idx="8">
                  <c:v>82.14</c:v>
                </c:pt>
                <c:pt idx="9">
                  <c:v>52.17</c:v>
                </c:pt>
                <c:pt idx="1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D5-4147-8D02-8390F8B4D6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 Повысили (Отметка &gt; Отметка по журналу) 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 с кадетскими и мариинскими классами»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3.16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9.09</c:v>
                </c:pt>
                <c:pt idx="7">
                  <c:v>16.670000000000002</c:v>
                </c:pt>
                <c:pt idx="8">
                  <c:v>3.57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D5-4147-8D02-8390F8B4D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020928"/>
        <c:axId val="119026816"/>
      </c:barChart>
      <c:catAx>
        <c:axId val="11902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026816"/>
        <c:crosses val="autoZero"/>
        <c:auto val="1"/>
        <c:lblAlgn val="ctr"/>
        <c:lblOffset val="100"/>
        <c:noMultiLvlLbl val="0"/>
      </c:catAx>
      <c:valAx>
        <c:axId val="11902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0209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Понизили (Отметка &lt; Отметка по журналу)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ХМАО-Югра</c:v>
                </c:pt>
                <c:pt idx="1">
                  <c:v>Березовский район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28.38</c:v>
                </c:pt>
                <c:pt idx="1">
                  <c:v>19.23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F2-4BA9-88D5-4DA4121257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Подтвердили (Отметка = Отметке по журналу)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ХМАО-Югра</c:v>
                </c:pt>
                <c:pt idx="1">
                  <c:v>Березовский район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67.61</c:v>
                </c:pt>
                <c:pt idx="1">
                  <c:v>76.540000000000006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F2-4BA9-88D5-4DA4121257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Повысили (Отметка &gt; Отметка по журналу) 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ХМАО-Югра</c:v>
                </c:pt>
                <c:pt idx="1">
                  <c:v>Березовский район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4.01</c:v>
                </c:pt>
                <c:pt idx="1">
                  <c:v>4.2300000000000004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F2-4BA9-88D5-4DA412125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092352"/>
        <c:axId val="119093888"/>
      </c:barChart>
      <c:catAx>
        <c:axId val="11909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093888"/>
        <c:crosses val="autoZero"/>
        <c:auto val="1"/>
        <c:lblAlgn val="ctr"/>
        <c:lblOffset val="100"/>
        <c:noMultiLvlLbl val="0"/>
      </c:catAx>
      <c:valAx>
        <c:axId val="11909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0923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процент выполнения за работу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«Тегинская СОШ»</c:v>
                </c:pt>
                <c:pt idx="1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2">
                  <c:v>МБОУ «Ванзетурская СОШ»</c:v>
                </c:pt>
                <c:pt idx="3">
                  <c:v>МБОУ «Хулимсунтская СОШ с кадетскими и мариинскими классами»</c:v>
                </c:pt>
                <c:pt idx="4">
                  <c:v>МАОУ «Няксимвольская СОШ»</c:v>
                </c:pt>
                <c:pt idx="5">
                  <c:v>МБОУ «Сосьвинская СОШ»</c:v>
                </c:pt>
                <c:pt idx="6">
                  <c:v>МБОУ Игримская СОШ № 1</c:v>
                </c:pt>
                <c:pt idx="7">
                  <c:v>МБОУ «Саранпаульская СОШ»</c:v>
                </c:pt>
                <c:pt idx="8">
                  <c:v>МБОУ «Светловская СОШ имени Солёнова Б.А.»</c:v>
                </c:pt>
                <c:pt idx="9">
                  <c:v>МБОУ «Приполярная СОШ»</c:v>
                </c:pt>
                <c:pt idx="10">
                  <c:v>МАОУ «Березовская СОШ»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69.44</c:v>
                </c:pt>
                <c:pt idx="1">
                  <c:v>69.69</c:v>
                </c:pt>
                <c:pt idx="2">
                  <c:v>49.66</c:v>
                </c:pt>
                <c:pt idx="3">
                  <c:v>53.11</c:v>
                </c:pt>
                <c:pt idx="4">
                  <c:v>54.9</c:v>
                </c:pt>
                <c:pt idx="5">
                  <c:v>70.45</c:v>
                </c:pt>
                <c:pt idx="6">
                  <c:v>69.98</c:v>
                </c:pt>
                <c:pt idx="7">
                  <c:v>65.069999999999993</c:v>
                </c:pt>
                <c:pt idx="8">
                  <c:v>54.18</c:v>
                </c:pt>
                <c:pt idx="9">
                  <c:v>63.43</c:v>
                </c:pt>
                <c:pt idx="10">
                  <c:v>60.97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55-47AC-A6D6-E3B14CBD7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617024"/>
        <c:axId val="119618560"/>
      </c:barChart>
      <c:catAx>
        <c:axId val="11961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19618560"/>
        <c:crosses val="autoZero"/>
        <c:auto val="1"/>
        <c:lblAlgn val="ctr"/>
        <c:lblOffset val="100"/>
        <c:noMultiLvlLbl val="0"/>
      </c:catAx>
      <c:valAx>
        <c:axId val="11961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19617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Средний процент выполнения за работу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60.97</c:v>
                </c:pt>
                <c:pt idx="1">
                  <c:v>62.45</c:v>
                </c:pt>
                <c:pt idx="2">
                  <c:v>63.2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3A-4493-8C1D-F0F388A63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661312"/>
        <c:axId val="119662848"/>
      </c:barChart>
      <c:catAx>
        <c:axId val="11966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19662848"/>
        <c:crosses val="autoZero"/>
        <c:auto val="1"/>
        <c:lblAlgn val="ctr"/>
        <c:lblOffset val="100"/>
        <c:noMultiLvlLbl val="0"/>
      </c:catAx>
      <c:valAx>
        <c:axId val="11966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196613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Качественная упеваемость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МБОУ «Ванзетурская СОШ»</c:v>
                </c:pt>
                <c:pt idx="2">
                  <c:v>МБОУ Игримская СОШ № 1</c:v>
                </c:pt>
                <c:pt idx="3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4">
                  <c:v>МАОУ «Няксимвольская СОШ»</c:v>
                </c:pt>
                <c:pt idx="5">
                  <c:v>МБОУ «Приполярная СОШ»</c:v>
                </c:pt>
                <c:pt idx="6">
                  <c:v>МБОУ «Саранпаульская СОШ»</c:v>
                </c:pt>
                <c:pt idx="7">
                  <c:v>МБОУ «Светловская СОШ имени Солёнова Б.А.»</c:v>
                </c:pt>
                <c:pt idx="8">
                  <c:v>МБОУ «Сосьвинская СОШ»</c:v>
                </c:pt>
                <c:pt idx="9">
                  <c:v>МАОУ «Тегинская СОШ»</c:v>
                </c:pt>
                <c:pt idx="10">
                  <c:v>МБОУ «Хулимсунтская СОШ с кадетскими и мариинскими классами»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57.9</c:v>
                </c:pt>
                <c:pt idx="1">
                  <c:v>12.5</c:v>
                </c:pt>
                <c:pt idx="2">
                  <c:v>40</c:v>
                </c:pt>
                <c:pt idx="3">
                  <c:v>59.46</c:v>
                </c:pt>
                <c:pt idx="4">
                  <c:v>42.86</c:v>
                </c:pt>
                <c:pt idx="5">
                  <c:v>100</c:v>
                </c:pt>
                <c:pt idx="6">
                  <c:v>66.67</c:v>
                </c:pt>
                <c:pt idx="7">
                  <c:v>42.85</c:v>
                </c:pt>
                <c:pt idx="8">
                  <c:v>33.33</c:v>
                </c:pt>
                <c:pt idx="9">
                  <c:v>44.44</c:v>
                </c:pt>
                <c:pt idx="10">
                  <c:v>71.430000000000007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54-48EF-B0D5-0B18A1789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32352"/>
        <c:axId val="34133888"/>
      </c:barChart>
      <c:catAx>
        <c:axId val="3413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34133888"/>
        <c:crosses val="autoZero"/>
        <c:auto val="1"/>
        <c:lblAlgn val="ctr"/>
        <c:lblOffset val="100"/>
        <c:noMultiLvlLbl val="0"/>
      </c:catAx>
      <c:valAx>
        <c:axId val="3413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341323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010705045925"/>
          <c:y val="5.8442235238408961E-2"/>
          <c:w val="0.82712933234349795"/>
          <c:h val="0.56691837632792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"2"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13.35</c:v>
                </c:pt>
                <c:pt idx="1">
                  <c:v>7.77</c:v>
                </c:pt>
                <c:pt idx="2">
                  <c:v>5.56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A6-46A3-B971-3EC386222E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49.73</c:v>
                </c:pt>
                <c:pt idx="1">
                  <c:v>54.65</c:v>
                </c:pt>
                <c:pt idx="2">
                  <c:v>57.69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A6-46A3-B971-3EC386222E1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31.25</c:v>
                </c:pt>
                <c:pt idx="1">
                  <c:v>32.85</c:v>
                </c:pt>
                <c:pt idx="2">
                  <c:v>31.62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A6-46A3-B971-3EC386222E1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"5"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5.66</c:v>
                </c:pt>
                <c:pt idx="1">
                  <c:v>4.7300000000000004</c:v>
                </c:pt>
                <c:pt idx="2">
                  <c:v>5.13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A6-46A3-B971-3EC386222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011392"/>
        <c:axId val="120025472"/>
      </c:barChart>
      <c:catAx>
        <c:axId val="12001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025472"/>
        <c:crosses val="autoZero"/>
        <c:auto val="1"/>
        <c:lblAlgn val="ctr"/>
        <c:lblOffset val="100"/>
        <c:noMultiLvlLbl val="0"/>
      </c:catAx>
      <c:valAx>
        <c:axId val="12002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0113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9.3800000000000008</c:v>
                </c:pt>
                <c:pt idx="1">
                  <c:v>0</c:v>
                </c:pt>
                <c:pt idx="2">
                  <c:v>0</c:v>
                </c:pt>
                <c:pt idx="3">
                  <c:v>25</c:v>
                </c:pt>
                <c:pt idx="4">
                  <c:v>0</c:v>
                </c:pt>
                <c:pt idx="5">
                  <c:v>14.29</c:v>
                </c:pt>
                <c:pt idx="6">
                  <c:v>10</c:v>
                </c:pt>
                <c:pt idx="7">
                  <c:v>0</c:v>
                </c:pt>
                <c:pt idx="8">
                  <c:v>50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54-48EF-B0D5-0B18A1789A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72.92</c:v>
                </c:pt>
                <c:pt idx="1">
                  <c:v>75</c:v>
                </c:pt>
                <c:pt idx="2">
                  <c:v>60</c:v>
                </c:pt>
                <c:pt idx="3">
                  <c:v>25</c:v>
                </c:pt>
                <c:pt idx="4">
                  <c:v>90</c:v>
                </c:pt>
                <c:pt idx="5">
                  <c:v>71.430000000000007</c:v>
                </c:pt>
                <c:pt idx="6">
                  <c:v>40</c:v>
                </c:pt>
                <c:pt idx="7">
                  <c:v>40.54</c:v>
                </c:pt>
                <c:pt idx="8">
                  <c:v>0</c:v>
                </c:pt>
                <c:pt idx="9">
                  <c:v>22.73</c:v>
                </c:pt>
                <c:pt idx="10">
                  <c:v>41.67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54-48EF-B0D5-0B18A1789A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15.63</c:v>
                </c:pt>
                <c:pt idx="1">
                  <c:v>25</c:v>
                </c:pt>
                <c:pt idx="2">
                  <c:v>33.33</c:v>
                </c:pt>
                <c:pt idx="3">
                  <c:v>50</c:v>
                </c:pt>
                <c:pt idx="4">
                  <c:v>10</c:v>
                </c:pt>
                <c:pt idx="5">
                  <c:v>14.29</c:v>
                </c:pt>
                <c:pt idx="6">
                  <c:v>50</c:v>
                </c:pt>
                <c:pt idx="7">
                  <c:v>51.35</c:v>
                </c:pt>
                <c:pt idx="8">
                  <c:v>50</c:v>
                </c:pt>
                <c:pt idx="9">
                  <c:v>63.64</c:v>
                </c:pt>
                <c:pt idx="10">
                  <c:v>41.67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54-48EF-B0D5-0B18A1789AB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2.08</c:v>
                </c:pt>
                <c:pt idx="1">
                  <c:v>0</c:v>
                </c:pt>
                <c:pt idx="2">
                  <c:v>6.67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8.11</c:v>
                </c:pt>
                <c:pt idx="8">
                  <c:v>0</c:v>
                </c:pt>
                <c:pt idx="9">
                  <c:v>13.64</c:v>
                </c:pt>
                <c:pt idx="10">
                  <c:v>16.670000000000002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F54-48EF-B0D5-0B18A1789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059392"/>
        <c:axId val="120060928"/>
      </c:barChart>
      <c:catAx>
        <c:axId val="12005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060928"/>
        <c:crosses val="autoZero"/>
        <c:auto val="1"/>
        <c:lblAlgn val="ctr"/>
        <c:lblOffset val="100"/>
        <c:noMultiLvlLbl val="0"/>
      </c:catAx>
      <c:valAx>
        <c:axId val="12006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0593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Общая успеваемость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86.64</c:v>
                </c:pt>
                <c:pt idx="1">
                  <c:v>92.23</c:v>
                </c:pt>
                <c:pt idx="2">
                  <c:v>94.44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70-47CA-8B67-8AB66D56A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698944"/>
        <c:axId val="119700480"/>
      </c:barChart>
      <c:catAx>
        <c:axId val="11969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700480"/>
        <c:crosses val="autoZero"/>
        <c:auto val="1"/>
        <c:lblAlgn val="ctr"/>
        <c:lblOffset val="100"/>
        <c:noMultiLvlLbl val="0"/>
      </c:catAx>
      <c:valAx>
        <c:axId val="11970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698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успеваемость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90.63</c:v>
                </c:pt>
                <c:pt idx="1">
                  <c:v>100</c:v>
                </c:pt>
                <c:pt idx="2">
                  <c:v>100</c:v>
                </c:pt>
                <c:pt idx="3">
                  <c:v>75</c:v>
                </c:pt>
                <c:pt idx="4">
                  <c:v>100</c:v>
                </c:pt>
                <c:pt idx="5">
                  <c:v>85.72</c:v>
                </c:pt>
                <c:pt idx="6">
                  <c:v>90</c:v>
                </c:pt>
                <c:pt idx="7">
                  <c:v>100</c:v>
                </c:pt>
                <c:pt idx="8">
                  <c:v>50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3A-4C91-B84B-070462CD9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735040"/>
        <c:axId val="119736576"/>
      </c:barChart>
      <c:catAx>
        <c:axId val="11973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736576"/>
        <c:crosses val="autoZero"/>
        <c:auto val="1"/>
        <c:lblAlgn val="ctr"/>
        <c:lblOffset val="100"/>
        <c:noMultiLvlLbl val="0"/>
      </c:catAx>
      <c:valAx>
        <c:axId val="11973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7350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Качественная успеваемость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36.909999999999997</c:v>
                </c:pt>
                <c:pt idx="1">
                  <c:v>37.58</c:v>
                </c:pt>
                <c:pt idx="2">
                  <c:v>36.75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E3-4AB1-92A3-88BA3BD91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793920"/>
        <c:axId val="119828480"/>
      </c:barChart>
      <c:catAx>
        <c:axId val="11979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828480"/>
        <c:crosses val="autoZero"/>
        <c:auto val="1"/>
        <c:lblAlgn val="ctr"/>
        <c:lblOffset val="100"/>
        <c:noMultiLvlLbl val="0"/>
      </c:catAx>
      <c:valAx>
        <c:axId val="11982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7939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Каечственная успеваемость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17.71</c:v>
                </c:pt>
                <c:pt idx="1">
                  <c:v>25</c:v>
                </c:pt>
                <c:pt idx="2">
                  <c:v>40</c:v>
                </c:pt>
                <c:pt idx="3">
                  <c:v>50</c:v>
                </c:pt>
                <c:pt idx="4">
                  <c:v>10</c:v>
                </c:pt>
                <c:pt idx="5">
                  <c:v>14.29</c:v>
                </c:pt>
                <c:pt idx="6">
                  <c:v>50</c:v>
                </c:pt>
                <c:pt idx="7">
                  <c:v>59.46</c:v>
                </c:pt>
                <c:pt idx="8">
                  <c:v>50</c:v>
                </c:pt>
                <c:pt idx="9">
                  <c:v>77.28</c:v>
                </c:pt>
                <c:pt idx="10">
                  <c:v>58.34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E3-4585-9597-4508C7CB2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854592"/>
        <c:axId val="119856128"/>
      </c:barChart>
      <c:catAx>
        <c:axId val="11985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856128"/>
        <c:crosses val="autoZero"/>
        <c:auto val="1"/>
        <c:lblAlgn val="ctr"/>
        <c:lblOffset val="100"/>
        <c:noMultiLvlLbl val="0"/>
      </c:catAx>
      <c:valAx>
        <c:axId val="11985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8545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Понизили (Отметка &lt; Отметка по журналу)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 с кадетскими и мариинскими классами»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61.46</c:v>
                </c:pt>
                <c:pt idx="1">
                  <c:v>0</c:v>
                </c:pt>
                <c:pt idx="2">
                  <c:v>3.33</c:v>
                </c:pt>
                <c:pt idx="3">
                  <c:v>50</c:v>
                </c:pt>
                <c:pt idx="4">
                  <c:v>30</c:v>
                </c:pt>
                <c:pt idx="5">
                  <c:v>57.14</c:v>
                </c:pt>
                <c:pt idx="6">
                  <c:v>10</c:v>
                </c:pt>
                <c:pt idx="7">
                  <c:v>2.7</c:v>
                </c:pt>
                <c:pt idx="8">
                  <c:v>50</c:v>
                </c:pt>
                <c:pt idx="9">
                  <c:v>4.55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54-48EF-B0D5-0B18A1789A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Подтвердили (Отметка = Отметке по журналу)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 с кадетскими и мариинскими классами»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38.54</c:v>
                </c:pt>
                <c:pt idx="1">
                  <c:v>100</c:v>
                </c:pt>
                <c:pt idx="2">
                  <c:v>96.67</c:v>
                </c:pt>
                <c:pt idx="3">
                  <c:v>50</c:v>
                </c:pt>
                <c:pt idx="4">
                  <c:v>70</c:v>
                </c:pt>
                <c:pt idx="5">
                  <c:v>42.86</c:v>
                </c:pt>
                <c:pt idx="6">
                  <c:v>90</c:v>
                </c:pt>
                <c:pt idx="7">
                  <c:v>86.49</c:v>
                </c:pt>
                <c:pt idx="8">
                  <c:v>50</c:v>
                </c:pt>
                <c:pt idx="9">
                  <c:v>86.36</c:v>
                </c:pt>
                <c:pt idx="1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D5-4147-8D02-8390F8B4D6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 Повысили (Отметка &gt; Отметка по журналу) 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«Березовская СОШ»</c:v>
                </c:pt>
                <c:pt idx="1">
                  <c:v>МАОУ «Тегинская СОШ»</c:v>
                </c:pt>
                <c:pt idx="2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3">
                  <c:v>МБОУ «Ванзетурская СОШ»</c:v>
                </c:pt>
                <c:pt idx="4">
                  <c:v>МБОУ «Хулимсунтская СОШ с кадетскими и мариинскими классами»</c:v>
                </c:pt>
                <c:pt idx="5">
                  <c:v>МАОУ «Няксимвольская СОШ»</c:v>
                </c:pt>
                <c:pt idx="6">
                  <c:v>МБОУ «Сосьвинская СОШ»</c:v>
                </c:pt>
                <c:pt idx="7">
                  <c:v>МБОУ Игримская СОШ № 1</c:v>
                </c:pt>
                <c:pt idx="8">
                  <c:v>МБОУ «Саранпаульская СОШ»</c:v>
                </c:pt>
                <c:pt idx="9">
                  <c:v>МБОУ «Светловская СОШ имени Солёнова Б.А.»</c:v>
                </c:pt>
                <c:pt idx="10">
                  <c:v>МБОУ «Приполярная СОШ»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10.81</c:v>
                </c:pt>
                <c:pt idx="8">
                  <c:v>0</c:v>
                </c:pt>
                <c:pt idx="9">
                  <c:v>9.09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D5-4147-8D02-8390F8B4D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428032"/>
        <c:axId val="120429568"/>
      </c:barChart>
      <c:catAx>
        <c:axId val="12042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429568"/>
        <c:crosses val="autoZero"/>
        <c:auto val="1"/>
        <c:lblAlgn val="ctr"/>
        <c:lblOffset val="100"/>
        <c:noMultiLvlLbl val="0"/>
      </c:catAx>
      <c:valAx>
        <c:axId val="12042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4280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Понизили (Отметка &lt; Отметка по журналу)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ХМАО-Югра</c:v>
                </c:pt>
                <c:pt idx="1">
                  <c:v>Березовский район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30.28</c:v>
                </c:pt>
                <c:pt idx="1">
                  <c:v>31.2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F2-4BA9-88D5-4DA4121257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Подтвердили (Отметка = Отметке по журналу)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ХМАО-Югра</c:v>
                </c:pt>
                <c:pt idx="1">
                  <c:v>Березовский район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66.05</c:v>
                </c:pt>
                <c:pt idx="1">
                  <c:v>66.239999999999995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F2-4BA9-88D5-4DA4121257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Повысили (Отметка &gt; Отметка по журналу) 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ХМАО-Югра</c:v>
                </c:pt>
                <c:pt idx="1">
                  <c:v>Березовский район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3.67</c:v>
                </c:pt>
                <c:pt idx="1">
                  <c:v>2.56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F2-4BA9-88D5-4DA412125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466432"/>
        <c:axId val="120472320"/>
      </c:barChart>
      <c:catAx>
        <c:axId val="12046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472320"/>
        <c:crosses val="autoZero"/>
        <c:auto val="1"/>
        <c:lblAlgn val="ctr"/>
        <c:lblOffset val="100"/>
        <c:noMultiLvlLbl val="0"/>
      </c:catAx>
      <c:valAx>
        <c:axId val="12047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4664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процент выполнения за работу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«Тегинская СОШ»</c:v>
                </c:pt>
                <c:pt idx="1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2">
                  <c:v>МБОУ «Ванзетурская СОШ»</c:v>
                </c:pt>
                <c:pt idx="3">
                  <c:v>МБОУ «Хулимсунтская СОШ с кадетскими и мариинскими классами»</c:v>
                </c:pt>
                <c:pt idx="4">
                  <c:v>МАОУ «Няксимвольская СОШ»</c:v>
                </c:pt>
                <c:pt idx="5">
                  <c:v>МБОУ «Сосьвинская СОШ»</c:v>
                </c:pt>
                <c:pt idx="6">
                  <c:v>МБОУ Игримская СОШ № 1</c:v>
                </c:pt>
                <c:pt idx="7">
                  <c:v>МБОУ «Саранпаульская СОШ»</c:v>
                </c:pt>
                <c:pt idx="8">
                  <c:v>МБОУ «Светловская СОШ имени Солёнова Б.А.»</c:v>
                </c:pt>
                <c:pt idx="9">
                  <c:v>МБОУ «Приполярная СОШ»</c:v>
                </c:pt>
                <c:pt idx="10">
                  <c:v>МАОУ «Березовская СОШ»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53.84</c:v>
                </c:pt>
                <c:pt idx="1">
                  <c:v>61.02</c:v>
                </c:pt>
                <c:pt idx="2">
                  <c:v>55.76</c:v>
                </c:pt>
                <c:pt idx="3">
                  <c:v>48.07</c:v>
                </c:pt>
                <c:pt idx="4">
                  <c:v>47.8</c:v>
                </c:pt>
                <c:pt idx="5">
                  <c:v>58.46</c:v>
                </c:pt>
                <c:pt idx="6">
                  <c:v>64.959999999999994</c:v>
                </c:pt>
                <c:pt idx="7">
                  <c:v>51.92</c:v>
                </c:pt>
                <c:pt idx="8">
                  <c:v>73.599999999999994</c:v>
                </c:pt>
                <c:pt idx="9">
                  <c:v>61.53</c:v>
                </c:pt>
                <c:pt idx="10">
                  <c:v>50.76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55-47AC-A6D6-E3B14CBD7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552832"/>
        <c:axId val="120558720"/>
      </c:barChart>
      <c:catAx>
        <c:axId val="12055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20558720"/>
        <c:crosses val="autoZero"/>
        <c:auto val="1"/>
        <c:lblAlgn val="ctr"/>
        <c:lblOffset val="100"/>
        <c:noMultiLvlLbl val="0"/>
      </c:catAx>
      <c:valAx>
        <c:axId val="12055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205528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Средний процент выполнения за работу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56.97</c:v>
                </c:pt>
                <c:pt idx="1">
                  <c:v>58.93</c:v>
                </c:pt>
                <c:pt idx="2">
                  <c:v>57.29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3A-4493-8C1D-F0F388A63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568448"/>
        <c:axId val="120578432"/>
      </c:barChart>
      <c:catAx>
        <c:axId val="12056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20578432"/>
        <c:crosses val="autoZero"/>
        <c:auto val="1"/>
        <c:lblAlgn val="ctr"/>
        <c:lblOffset val="100"/>
        <c:noMultiLvlLbl val="0"/>
      </c:catAx>
      <c:valAx>
        <c:axId val="12057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1205684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Понизили (Отметка &lt; Отметка по журналу)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«Тегинская СОШ»</c:v>
                </c:pt>
                <c:pt idx="1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2">
                  <c:v>МБОУ «Ванзетурская СОШ»</c:v>
                </c:pt>
                <c:pt idx="3">
                  <c:v>МБОУ «Хулимсунтская СОШ с кадетскими и мариинскими классами»</c:v>
                </c:pt>
                <c:pt idx="4">
                  <c:v>МАОУ «Няксимвольская СОШ»</c:v>
                </c:pt>
                <c:pt idx="5">
                  <c:v>МБОУ «Сосьвинская СОШ»</c:v>
                </c:pt>
                <c:pt idx="6">
                  <c:v>МБОУ Игримская СОШ № 1</c:v>
                </c:pt>
                <c:pt idx="7">
                  <c:v>МБОУ «Саранпаульская СОШ»</c:v>
                </c:pt>
                <c:pt idx="8">
                  <c:v>МБОУ «Светловская СОШ имени Солёнова Б.А.»</c:v>
                </c:pt>
                <c:pt idx="9">
                  <c:v>МБОУ «Приполярная СОШ»</c:v>
                </c:pt>
                <c:pt idx="10">
                  <c:v>МАОУ «Березовская СОШ»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5.41</c:v>
                </c:pt>
                <c:pt idx="2">
                  <c:v>62.5</c:v>
                </c:pt>
                <c:pt idx="3">
                  <c:v>71.430000000000007</c:v>
                </c:pt>
                <c:pt idx="4">
                  <c:v>100</c:v>
                </c:pt>
                <c:pt idx="5">
                  <c:v>26.67</c:v>
                </c:pt>
                <c:pt idx="6">
                  <c:v>0</c:v>
                </c:pt>
                <c:pt idx="7">
                  <c:v>0</c:v>
                </c:pt>
                <c:pt idx="8">
                  <c:v>35.71</c:v>
                </c:pt>
                <c:pt idx="9">
                  <c:v>61.54</c:v>
                </c:pt>
                <c:pt idx="10">
                  <c:v>9.4700000000000006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54-48EF-B0D5-0B18A1789A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Подтвердили (Отметка = Отметке по журналу)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«Тегинская СОШ»</c:v>
                </c:pt>
                <c:pt idx="1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2">
                  <c:v>МБОУ «Ванзетурская СОШ»</c:v>
                </c:pt>
                <c:pt idx="3">
                  <c:v>МБОУ «Хулимсунтская СОШ с кадетскими и мариинскими классами»</c:v>
                </c:pt>
                <c:pt idx="4">
                  <c:v>МАОУ «Няксимвольская СОШ»</c:v>
                </c:pt>
                <c:pt idx="5">
                  <c:v>МБОУ «Сосьвинская СОШ»</c:v>
                </c:pt>
                <c:pt idx="6">
                  <c:v>МБОУ Игримская СОШ № 1</c:v>
                </c:pt>
                <c:pt idx="7">
                  <c:v>МБОУ «Саранпаульская СОШ»</c:v>
                </c:pt>
                <c:pt idx="8">
                  <c:v>МБОУ «Светловская СОШ имени Солёнова Б.А.»</c:v>
                </c:pt>
                <c:pt idx="9">
                  <c:v>МБОУ «Приполярная СОШ»</c:v>
                </c:pt>
                <c:pt idx="10">
                  <c:v>МАОУ «Березовская СОШ»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100</c:v>
                </c:pt>
                <c:pt idx="1">
                  <c:v>91.89</c:v>
                </c:pt>
                <c:pt idx="2">
                  <c:v>37.5</c:v>
                </c:pt>
                <c:pt idx="3">
                  <c:v>28.57</c:v>
                </c:pt>
                <c:pt idx="4">
                  <c:v>0</c:v>
                </c:pt>
                <c:pt idx="5">
                  <c:v>73.33</c:v>
                </c:pt>
                <c:pt idx="6">
                  <c:v>100</c:v>
                </c:pt>
                <c:pt idx="7">
                  <c:v>100</c:v>
                </c:pt>
                <c:pt idx="8">
                  <c:v>64.290000000000006</c:v>
                </c:pt>
                <c:pt idx="9">
                  <c:v>38.46</c:v>
                </c:pt>
                <c:pt idx="10">
                  <c:v>88.42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D5-4147-8D02-8390F8B4D6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 Повысили (Отметка &gt; Отметка по журналу) 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«Тегинская СОШ»</c:v>
                </c:pt>
                <c:pt idx="1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2">
                  <c:v>МБОУ «Ванзетурская СОШ»</c:v>
                </c:pt>
                <c:pt idx="3">
                  <c:v>МБОУ «Хулимсунтская СОШ с кадетскими и мариинскими классами»</c:v>
                </c:pt>
                <c:pt idx="4">
                  <c:v>МАОУ «Няксимвольская СОШ»</c:v>
                </c:pt>
                <c:pt idx="5">
                  <c:v>МБОУ «Сосьвинская СОШ»</c:v>
                </c:pt>
                <c:pt idx="6">
                  <c:v>МБОУ Игримская СОШ № 1</c:v>
                </c:pt>
                <c:pt idx="7">
                  <c:v>МБОУ «Саранпаульская СОШ»</c:v>
                </c:pt>
                <c:pt idx="8">
                  <c:v>МБОУ «Светловская СОШ имени Солёнова Б.А.»</c:v>
                </c:pt>
                <c:pt idx="9">
                  <c:v>МБОУ «Приполярная СОШ»</c:v>
                </c:pt>
                <c:pt idx="10">
                  <c:v>МАОУ «Березовская СОШ»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0</c:v>
                </c:pt>
                <c:pt idx="1">
                  <c:v>2.7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61.54</c:v>
                </c:pt>
                <c:pt idx="10">
                  <c:v>2.11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D5-4147-8D02-8390F8B4D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231040"/>
        <c:axId val="34232576"/>
      </c:barChart>
      <c:catAx>
        <c:axId val="3423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34232576"/>
        <c:crosses val="autoZero"/>
        <c:auto val="1"/>
        <c:lblAlgn val="ctr"/>
        <c:lblOffset val="100"/>
        <c:noMultiLvlLbl val="0"/>
      </c:catAx>
      <c:valAx>
        <c:axId val="3423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342310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Понизили (Отметка &lt; Отметка по журналу)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ХМАО-Югра</c:v>
                </c:pt>
                <c:pt idx="1">
                  <c:v>Березовский район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25.89</c:v>
                </c:pt>
                <c:pt idx="1">
                  <c:v>15.23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F2-4BA9-88D5-4DA4121257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Подтвердили (Отметка = Отметке по журналу)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ХМАО-Югра</c:v>
                </c:pt>
                <c:pt idx="1">
                  <c:v>Березовский район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67.91</c:v>
                </c:pt>
                <c:pt idx="1">
                  <c:v>81.48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F2-4BA9-88D5-4DA4121257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Повысили (Отметка &gt; Отметка по журналу) 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ХМАО-Югра</c:v>
                </c:pt>
                <c:pt idx="1">
                  <c:v>Березовский район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6.2</c:v>
                </c:pt>
                <c:pt idx="1">
                  <c:v>3.29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F2-4BA9-88D5-4DA412125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01824"/>
        <c:axId val="34303360"/>
      </c:barChart>
      <c:catAx>
        <c:axId val="3430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34303360"/>
        <c:crosses val="autoZero"/>
        <c:auto val="1"/>
        <c:lblAlgn val="ctr"/>
        <c:lblOffset val="100"/>
        <c:noMultiLvlLbl val="0"/>
      </c:catAx>
      <c:valAx>
        <c:axId val="3430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343018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процент выполнения за работу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Лист1!$A$2:$A$12</c:f>
              <c:strCache>
                <c:ptCount val="11"/>
                <c:pt idx="0">
                  <c:v>МАОУ «Тегинская СОШ»</c:v>
                </c:pt>
                <c:pt idx="1">
                  <c:v>МБОУ Игримская средняя общеобразовательная школа имени Героя Советского Союза Собянина Гавриила Епифановича</c:v>
                </c:pt>
                <c:pt idx="2">
                  <c:v>МБОУ «Ванзетурская СОШ»</c:v>
                </c:pt>
                <c:pt idx="3">
                  <c:v>МБОУ «Хулимсунтская СОШ с кадетскими и мариинскими классами»</c:v>
                </c:pt>
                <c:pt idx="4">
                  <c:v>МАОУ «Няксимвольская СОШ»</c:v>
                </c:pt>
                <c:pt idx="5">
                  <c:v>МБОУ «Сосьвинская СОШ»</c:v>
                </c:pt>
                <c:pt idx="6">
                  <c:v>МБОУ Игримская СОШ № 1</c:v>
                </c:pt>
                <c:pt idx="7">
                  <c:v>МБОУ «Саранпаульская СОШ»</c:v>
                </c:pt>
                <c:pt idx="8">
                  <c:v>МБОУ «Светловская СОШ имени Солёнова Б.А.»</c:v>
                </c:pt>
                <c:pt idx="9">
                  <c:v>МБОУ «Приполярная СОШ»</c:v>
                </c:pt>
                <c:pt idx="10">
                  <c:v>МАОУ «Березовская СОШ»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58.4</c:v>
                </c:pt>
                <c:pt idx="1">
                  <c:v>61.5</c:v>
                </c:pt>
                <c:pt idx="2">
                  <c:v>48.6</c:v>
                </c:pt>
                <c:pt idx="3">
                  <c:v>62.3</c:v>
                </c:pt>
                <c:pt idx="4">
                  <c:v>62.8</c:v>
                </c:pt>
                <c:pt idx="5">
                  <c:v>51.1</c:v>
                </c:pt>
                <c:pt idx="6">
                  <c:v>59.7</c:v>
                </c:pt>
                <c:pt idx="7">
                  <c:v>70.900000000000006</c:v>
                </c:pt>
                <c:pt idx="8">
                  <c:v>52.6</c:v>
                </c:pt>
                <c:pt idx="9">
                  <c:v>83.4</c:v>
                </c:pt>
                <c:pt idx="10">
                  <c:v>65.900000000000006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55-47AC-A6D6-E3B14CBD7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9152"/>
        <c:axId val="42971904"/>
      </c:barChart>
      <c:catAx>
        <c:axId val="4292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42971904"/>
        <c:crosses val="autoZero"/>
        <c:auto val="1"/>
        <c:lblAlgn val="ctr"/>
        <c:lblOffset val="100"/>
        <c:noMultiLvlLbl val="0"/>
      </c:catAx>
      <c:valAx>
        <c:axId val="4297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429291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Средний процент выполнения за работу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ХМАО-Югра</c:v>
                </c:pt>
                <c:pt idx="2">
                  <c:v>Березовский район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62.6</c:v>
                </c:pt>
                <c:pt idx="1">
                  <c:v>62.4</c:v>
                </c:pt>
                <c:pt idx="2">
                  <c:v>62.6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3A-4493-8C1D-F0F388A63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26688"/>
        <c:axId val="43032576"/>
      </c:barChart>
      <c:catAx>
        <c:axId val="4302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43032576"/>
        <c:crosses val="autoZero"/>
        <c:auto val="1"/>
        <c:lblAlgn val="ctr"/>
        <c:lblOffset val="100"/>
        <c:noMultiLvlLbl val="0"/>
      </c:catAx>
      <c:valAx>
        <c:axId val="4303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430266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hnschrift Condensed" panose="020B0502040204020203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0DC043-DA90-1AB1-F0B8-70BCAD2C5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3971078-2E29-E698-D6E7-24536B518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EA22C80-0992-7783-E788-1A9E20D1E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9150-064C-4E11-B6C7-5753CA82193E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C409027-D1F1-D913-A8DE-FB8301016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EB2D08-4FA0-AD1B-845D-718E1DDF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DB6A-2E39-4CEE-9EDC-47B256067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2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5B3E18-62AC-B6D9-C58E-C2CF13D3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A4B6580-DA60-53F5-951F-4C30FA33B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F10962A-27D3-3302-78A4-91F80175A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9150-064C-4E11-B6C7-5753CA82193E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F195FC3-040B-FCA1-A30C-BD3B9B4F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C74D103-2874-9CA2-0D7D-FBCE8F03F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DB6A-2E39-4CEE-9EDC-47B256067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3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F58B43F-0386-D3B8-FC6A-D45FDFDD9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BBC4FEA-EB15-40A4-9113-537EA435A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9B94F0-6CAA-34DD-2C7F-3843F168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9150-064C-4E11-B6C7-5753CA82193E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350984E-EF3B-6FB4-EE39-51B6C2D8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FD41049-AB94-B9C3-7DB2-B6FE7A67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DB6A-2E39-4CEE-9EDC-47B256067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7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B3B2CC-041E-FF24-301A-489888A1B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F6534F-D21A-9EB4-C162-95F3DDD42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47ABF26-DF82-88F0-92FB-D3A414AA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9150-064C-4E11-B6C7-5753CA82193E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76299D5-62CA-1E6A-10A3-994672F0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3B5BF40-0EF6-E8EE-09F0-FB8A5C8E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DB6A-2E39-4CEE-9EDC-47B256067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1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0548A9-3903-D7AD-83F6-30456E48B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DE5B19-3B67-18E4-E0E5-FF2317AC7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1194A8-0BBA-BEB1-B9DD-C0232942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9150-064C-4E11-B6C7-5753CA82193E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E05B59-9531-38E2-0A77-678CEF27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1F5988C-08A2-576A-41F4-3F181688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DB6A-2E39-4CEE-9EDC-47B256067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32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E5FAC9-E976-E05C-AB0A-EAF8D7126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92F0AC-A3E9-5A76-37FB-EAC158F91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491C9D6-AEDD-B426-D57B-756DB197A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504E170-CE5D-13A4-1E89-E2D369142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9150-064C-4E11-B6C7-5753CA82193E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43A03B1-A309-9513-C6F6-E895F780D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461A5EC-D722-208D-6AC8-C3673079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DB6A-2E39-4CEE-9EDC-47B256067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18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A0A123-AB8D-E741-F8A2-3E111F48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A9DFAB4-93B6-085C-7EAC-4D1A307CD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9FAD975-BE4A-D9E6-E3A6-DF15AA09B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B4E9258-1C6C-7934-F5B7-32F5B72D2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B565C65-7931-E574-B95C-0A427FF9E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CC3A467-9147-9AE8-08B9-E3475A15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9150-064C-4E11-B6C7-5753CA82193E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F547F10-7624-40A4-FACE-2FDFE8CD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AE63E07-38D9-D17B-76C9-54425C98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DB6A-2E39-4CEE-9EDC-47B256067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8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CBCA88-2B6A-3094-FEE3-9B6274D45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5F2FBF6-474B-7F8A-446E-22C4A054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9150-064C-4E11-B6C7-5753CA82193E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3A6778E-3E71-1FAE-F3D1-F7059A77B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CC835A0-AD89-CB00-BA2B-84FC900A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DB6A-2E39-4CEE-9EDC-47B256067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7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8B6B1DC-C561-7F6A-7711-6C4525C50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9150-064C-4E11-B6C7-5753CA82193E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94DB85D-74FB-C9C4-C9B7-BF82A130F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544A072-76F1-264F-5CFD-49DB6AF43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DB6A-2E39-4CEE-9EDC-47B256067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93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83C91E-3631-4835-F7B6-E498ACC42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688A4ED-56B4-A002-CEF3-085D73A3A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130F2B6-F242-E55A-316A-EA3BBEDF6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A871726-E393-C306-4AB7-B9FFC513F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9150-064C-4E11-B6C7-5753CA82193E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0068BD4-E0E4-DA4A-9E2B-B6CBB866E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59F765D-0CEE-AB2D-ECC9-C8CB4A97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DB6A-2E39-4CEE-9EDC-47B256067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65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81E187-7483-654F-8E69-46BB420FD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D119F5F-B4E8-4DD3-3A63-D01F052B4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4347BD2-D759-6B68-E5C0-7AE3FB05F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F45D6B5-22DA-E35A-2BA9-31C49FE1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9150-064C-4E11-B6C7-5753CA82193E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3C702B7-DAA5-DF10-C152-A7AEE9B5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DCACA9-8BFF-8681-3FAC-5C0D671A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DB6A-2E39-4CEE-9EDC-47B256067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56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D2C050-1DF1-EFA8-BEE5-3E8C96B8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C525978-A95B-750B-1D20-866ECA7F1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73E212C-3A70-5CE8-FD53-B8810A9AA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F9150-064C-4E11-B6C7-5753CA82193E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6DD920-D6E5-9A23-30FE-77DACED34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50DEAC8-8C33-CFE8-E315-D49D53882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5DB6A-2E39-4CEE-9EDC-47B256067E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2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F7B011D-0B04-C577-1BEF-3E7483B0E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036" y="258185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Bahnschrift Condensed" panose="020B0502040204020203" pitchFamily="34" charset="0"/>
              </a:rPr>
              <a:t>Всероссийские проверочные работы – 2022г.</a:t>
            </a:r>
            <a:br>
              <a:rPr lang="ru-RU" dirty="0">
                <a:latin typeface="Bahnschrift Condensed" panose="020B0502040204020203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96A340-EDD1-45DE-B434-32C8BFBFFFFF}"/>
              </a:ext>
            </a:extLst>
          </p:cNvPr>
          <p:cNvSpPr txBox="1"/>
          <p:nvPr/>
        </p:nvSpPr>
        <p:spPr>
          <a:xfrm>
            <a:off x="6485137" y="5885894"/>
            <a:ext cx="543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Bahnschrift Condensed" panose="020B0502040204020203" pitchFamily="34" charset="0"/>
                <a:cs typeface="Times New Roman" pitchFamily="18" charset="0"/>
              </a:rPr>
              <a:t>Поленова Оксана Валерьевна</a:t>
            </a:r>
            <a:br>
              <a:rPr lang="ru-RU" sz="1400" dirty="0">
                <a:latin typeface="Bahnschrift Condensed" panose="020B0502040204020203" pitchFamily="34" charset="0"/>
                <a:cs typeface="Times New Roman" pitchFamily="18" charset="0"/>
              </a:rPr>
            </a:br>
            <a:r>
              <a:rPr lang="ru-RU" sz="1400" dirty="0">
                <a:latin typeface="Bahnschrift Condensed" panose="020B0502040204020203" pitchFamily="34" charset="0"/>
                <a:cs typeface="Times New Roman" pitchFamily="18" charset="0"/>
              </a:rPr>
              <a:t>главный специалист отдела общего образования</a:t>
            </a:r>
            <a:endParaRPr lang="ru-RU" sz="1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63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4CDDD39-EB9E-42C0-B39D-4DE05C9CB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3" y="46665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45A941-24D2-963D-4E59-DE6823FA62E6}"/>
              </a:ext>
            </a:extLst>
          </p:cNvPr>
          <p:cNvSpPr txBox="1"/>
          <p:nvPr/>
        </p:nvSpPr>
        <p:spPr>
          <a:xfrm>
            <a:off x="6383045" y="332912"/>
            <a:ext cx="5405024" cy="1771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Средний процент выполнения заданий ВПР по русскому языку составил: </a:t>
            </a:r>
            <a:r>
              <a:rPr lang="ru-RU" sz="1600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62,6 % (в 2021- 66,4%).</a:t>
            </a:r>
            <a:endParaRPr lang="ru-RU" sz="1600" dirty="0">
              <a:effectLst/>
              <a:latin typeface="Bahnschrift Condensed" panose="020B0502040204020203" pitchFamily="34" charset="0"/>
              <a:ea typeface="Microsoft Sans Serif" panose="020B0604020202020204" pitchFamily="34" charset="0"/>
            </a:endParaRPr>
          </a:p>
          <a:p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Низкий процент выполнения показали обучающиеся: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МБОУ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Ванзетурская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СОШ» - 48,6% (в 2021 -54,1%)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МБОУ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Сосьвинская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СОШ» - 51,1 % (в 2021- 56,2%)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МБОУ «Светловская СОШ имени Солёнова Б.А .- 52,6% (в 2021 - 57,8%).</a:t>
            </a:r>
            <a:endParaRPr lang="ru-RU" sz="1600" dirty="0">
              <a:solidFill>
                <a:srgbClr val="000000"/>
              </a:solidFill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96DB4C0A-8923-3F14-FCE7-77BED2018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326448"/>
              </p:ext>
            </p:extLst>
          </p:nvPr>
        </p:nvGraphicFramePr>
        <p:xfrm>
          <a:off x="3728622" y="2683812"/>
          <a:ext cx="8130468" cy="372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8CF972AE-D380-F438-968E-63E4F06FA5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6726282"/>
              </p:ext>
            </p:extLst>
          </p:nvPr>
        </p:nvGraphicFramePr>
        <p:xfrm>
          <a:off x="491452" y="1218795"/>
          <a:ext cx="4540719" cy="3363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0264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73903B6-1F8E-7743-A5CE-6B3EB52D2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92AC43-D182-740D-B013-6FFB7538C13F}"/>
              </a:ext>
            </a:extLst>
          </p:cNvPr>
          <p:cNvSpPr txBox="1"/>
          <p:nvPr/>
        </p:nvSpPr>
        <p:spPr>
          <a:xfrm>
            <a:off x="881106" y="304463"/>
            <a:ext cx="10766396" cy="524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spcBef>
                <a:spcPts val="5"/>
              </a:spcBef>
              <a:spcAft>
                <a:spcPts val="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Следует отметить, что по результатам ВПР наиболее сформированными оказались умения:</a:t>
            </a:r>
          </a:p>
          <a:p>
            <a:pPr indent="540385" algn="ctr">
              <a:spcBef>
                <a:spcPts val="5"/>
              </a:spcBef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5"/>
              </a:spcBef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№ 1К1, 1К2, Умение писать текст под диктовку, соблюдая в практике письма изученные орфографические и пунктуационные нормы. Писать под диктовку тексты в соответствии с изученными правилами правописания; проверять предложенный текст, находить и исправлять орфографические и пунктуационные ошибки. Осознавать место возможного возникновения орфографической ошибки; при работе над ошибками осознавать причины появления ошибки и определять способы действий, помогающие предотвратить ее в последующих письменных работах№  2, распознавать однородные члены предложения. Выделять предложения с однородными членами ( 1К1-68,21%, 1К2- 84,64), в 2021 году данное задание  вызвало затруднения у обучающихся (52,79%);</a:t>
            </a:r>
            <a:endParaRPr lang="ru-RU" sz="1600" dirty="0"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3.1. Умение распознавать главные члены предложения. Находить главные и второстепенные (без деления на виды) члены предложения (80,66%), в 2021 году с данным заданием справились (92, 4%) ;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9  Умение распознавать значение слова;  адекватно формулировать значение слова в письменной форме, соблюдая нормы построения предложения и словоупотребления. Определять значение слова по тексту  (85,19%)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10.  Умение подбирать к слову близкие по значению слова. Подбирать синонимы для устранения повторов в тексте (72,84%), в 2021 году у обучающихся возникли затруднения с данным заданием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14.  Умение распознавать глаголы в предложении. Распознавать грамматические признаки слов, с учетом совокупности выявленных признаков относить слова к определенной группе основных частей речи (76,54%),  в 2021 году с данным заданием справились  80,89%.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53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73903B6-1F8E-7743-A5CE-6B3EB52D2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92AC43-D182-740D-B013-6FFB7538C13F}"/>
              </a:ext>
            </a:extLst>
          </p:cNvPr>
          <p:cNvSpPr txBox="1"/>
          <p:nvPr/>
        </p:nvSpPr>
        <p:spPr>
          <a:xfrm>
            <a:off x="881106" y="304463"/>
            <a:ext cx="10766396" cy="5726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spcBef>
                <a:spcPts val="5"/>
              </a:spcBef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Наибольшие затруднения у обучающихся 5 классов, выполнявших ВПР по русскому языку, вызвали задания, проверяющие следующие предметные умения:</a:t>
            </a:r>
          </a:p>
          <a:p>
            <a:pPr indent="449580" algn="ctr">
              <a:spcBef>
                <a:spcPts val="5"/>
              </a:spcBef>
            </a:pPr>
            <a:endParaRPr lang="ru-RU" sz="1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2.  Умение распознавать однородные члены предложения. Выделять предложения с однородными членами (45,4%);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13.2.  Умение распознавать имена прилагательные в предложении, распознавать грамматические признаки имени прилагательного. Распознавать грамматические признаки слов, с учетом совокупности выявленных признаков относить слова к определенной группе основных частей речи / Проводить морфологический разбор имен прилагательных по предложенному в учебнике алгоритму, оценивать правильность проведения морфологического разбора (41,56%), в 2021 году  данное  задание  вызвало  также затруднения  (56,2%)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15.1. № 15.2. Умение на основе данной информации  и собственного жизненного опыта обучающихся определять конкретную жизненную ситуацию для адекватной интерпретации данной информации, соблюдая при письме изученные орфографические и пунктуационные нормы. Интерпретация содержащейся в тексте информации ( № 15.1-45,27%, № 15.2.-34,16%), в 2021 году справились с  заданием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(38,54%, 33,44%).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5"/>
              </a:spcBef>
              <a:buFont typeface="Courier New" panose="02070309020205020404" pitchFamily="49" charset="0"/>
              <a:buChar char="o"/>
            </a:pPr>
            <a:endParaRPr lang="ru-RU" dirty="0">
              <a:effectLst/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5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D3832A2-B11B-CA08-927F-F3884E7CD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1785889" y="2284243"/>
            <a:ext cx="8620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 </a:t>
            </a:r>
            <a:r>
              <a:rPr lang="ru-RU" sz="5400" dirty="0">
                <a:latin typeface="Bahnschrift Condensed" panose="020B0502040204020203" pitchFamily="34" charset="0"/>
              </a:rPr>
              <a:t>Математика 4 класс</a:t>
            </a:r>
          </a:p>
        </p:txBody>
      </p:sp>
    </p:spTree>
    <p:extLst>
      <p:ext uri="{BB962C8B-B14F-4D97-AF65-F5344CB8AC3E}">
        <p14:creationId xmlns:p14="http://schemas.microsoft.com/office/powerpoint/2010/main" val="2222663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AE8153-6948-FECA-E1DF-33695C9B8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047C4E24-92C0-4BB7-A07E-0D24AF6C46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075134"/>
              </p:ext>
            </p:extLst>
          </p:nvPr>
        </p:nvGraphicFramePr>
        <p:xfrm>
          <a:off x="377510" y="320392"/>
          <a:ext cx="4249865" cy="310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A54324DD-BEEE-4DE1-BC35-B46B37F87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8049923"/>
              </p:ext>
            </p:extLst>
          </p:nvPr>
        </p:nvGraphicFramePr>
        <p:xfrm>
          <a:off x="4627375" y="2029497"/>
          <a:ext cx="7127081" cy="426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4873841" y="863815"/>
            <a:ext cx="749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Общая успеваемость  </a:t>
            </a:r>
          </a:p>
        </p:txBody>
      </p:sp>
    </p:spTree>
    <p:extLst>
      <p:ext uri="{BB962C8B-B14F-4D97-AF65-F5344CB8AC3E}">
        <p14:creationId xmlns:p14="http://schemas.microsoft.com/office/powerpoint/2010/main" val="2765253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210DF9F-7967-FB78-C7DC-7A3A4820C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A54324DD-BEEE-4DE1-BC35-B46B37F87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772386"/>
              </p:ext>
            </p:extLst>
          </p:nvPr>
        </p:nvGraphicFramePr>
        <p:xfrm>
          <a:off x="4219852" y="2403636"/>
          <a:ext cx="7472039" cy="3872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5637165" y="1018641"/>
            <a:ext cx="5942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Общая успеваемость</a:t>
            </a:r>
          </a:p>
          <a:p>
            <a:pPr algn="ctr"/>
            <a:r>
              <a:rPr lang="ru-RU" sz="6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400" dirty="0">
                <a:latin typeface="Bahnschrift Condensed" panose="020B0502040204020203" pitchFamily="34" charset="0"/>
              </a:rPr>
              <a:t> 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ED230D9F-FD2C-7B11-BCE7-BB8FA1507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9489389"/>
              </p:ext>
            </p:extLst>
          </p:nvPr>
        </p:nvGraphicFramePr>
        <p:xfrm>
          <a:off x="500109" y="488273"/>
          <a:ext cx="4249865" cy="310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7256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FEEAE48-7488-FE83-7456-D0661BABD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8603311" y="516835"/>
            <a:ext cx="3085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Bahnschrift Condensed" panose="020B0502040204020203" pitchFamily="34" charset="0"/>
              </a:rPr>
              <a:t>Общая </a:t>
            </a:r>
          </a:p>
          <a:p>
            <a:pPr algn="ctr"/>
            <a:r>
              <a:rPr lang="ru-RU" sz="3200" dirty="0">
                <a:latin typeface="Bahnschrift Condensed" panose="020B0502040204020203" pitchFamily="34" charset="0"/>
              </a:rPr>
              <a:t>успеваемость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45A941-24D2-963D-4E59-DE6823FA62E6}"/>
              </a:ext>
            </a:extLst>
          </p:cNvPr>
          <p:cNvSpPr txBox="1"/>
          <p:nvPr/>
        </p:nvSpPr>
        <p:spPr>
          <a:xfrm>
            <a:off x="630316" y="642774"/>
            <a:ext cx="7865613" cy="446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успеваемость в Березовском районе  составила 97,25%  ( в 2021 году- 98,09%). 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Показатель общей успеваемости  выше регионального   (96,41%)  и  российского значения (95,09%).  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 общей успеваемости по итогам выполнения работ по математике у обучающихся  показали: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Игримская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№ 1;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Игримская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 имени Собянина Г.Е.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Няксимвольская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СОШ»;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Тегинская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СОШ»;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«Светловская СОШ имени Солёнова Б.А.»;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Хулимсунтская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с кадетскими и мариинскими классами»;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Сосьвинская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СОШ».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ru-RU" sz="1600" dirty="0">
              <a:solidFill>
                <a:srgbClr val="000000"/>
              </a:solidFill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61C951-1842-3D64-CD08-71970C6A10D2}"/>
              </a:ext>
            </a:extLst>
          </p:cNvPr>
          <p:cNvSpPr txBox="1"/>
          <p:nvPr/>
        </p:nvSpPr>
        <p:spPr>
          <a:xfrm>
            <a:off x="630316" y="5621572"/>
            <a:ext cx="11172069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Наименьший процент общей успеваемости по итогам выполнения работ по математике у обучающихся  МБОУ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Ванзетурская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(87,5%), МБОУ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Саранпаульская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(91,99,0%),  что ниже регионального (96,41) и муниципального значений (97,25%).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72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E101BFF-497E-35D4-9A41-B127C92D8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A54324DD-BEEE-4DE1-BC35-B46B37F87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0880650"/>
              </p:ext>
            </p:extLst>
          </p:nvPr>
        </p:nvGraphicFramePr>
        <p:xfrm>
          <a:off x="3533313" y="2842531"/>
          <a:ext cx="8478175" cy="357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5508439" y="1443434"/>
            <a:ext cx="594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Качественная успеваемость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381F12AD-97E1-2008-0A9F-FDD9375E2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0939634"/>
              </p:ext>
            </p:extLst>
          </p:nvPr>
        </p:nvGraphicFramePr>
        <p:xfrm>
          <a:off x="410601" y="498524"/>
          <a:ext cx="4249865" cy="310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54346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B25E040-048D-5900-5077-137DA2FFD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7185124" y="272026"/>
            <a:ext cx="4909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Bahnschrift Condensed" panose="020B0502040204020203" pitchFamily="34" charset="0"/>
              </a:rPr>
              <a:t>Качественная</a:t>
            </a:r>
          </a:p>
          <a:p>
            <a:pPr algn="ctr"/>
            <a:r>
              <a:rPr lang="ru-RU" sz="3600" dirty="0">
                <a:latin typeface="Bahnschrift Condensed" panose="020B0502040204020203" pitchFamily="34" charset="0"/>
              </a:rPr>
              <a:t> успеваемость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45A941-24D2-963D-4E59-DE6823FA62E6}"/>
              </a:ext>
            </a:extLst>
          </p:cNvPr>
          <p:cNvSpPr txBox="1"/>
          <p:nvPr/>
        </p:nvSpPr>
        <p:spPr>
          <a:xfrm>
            <a:off x="581071" y="666820"/>
            <a:ext cx="6911683" cy="4465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процент работ, выполненных на отметку «4» и «5», (качественная успеваемость составила -65,49 % (в 2021 году- 70,61%).</a:t>
            </a:r>
            <a:endParaRPr lang="ru-RU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Данный  показатель ниже регионального (68,01%) и российского значений( 69,24%).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качественной успеваемости ниже  региональных (68,01%) и муниципальных (65,49%) значений показали обучающиеся:  </a:t>
            </a:r>
            <a:endParaRPr lang="ru-RU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</a:t>
            </a:r>
            <a:r>
              <a:rPr lang="ru-RU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Ванзетурская</a:t>
            </a:r>
            <a:r>
              <a:rPr lang="ru-RU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– 25%  (в 2021 -50,0 %);</a:t>
            </a:r>
            <a:endParaRPr lang="ru-RU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</a:t>
            </a:r>
            <a:r>
              <a:rPr lang="ru-RU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Саранпаульская</a:t>
            </a:r>
            <a:r>
              <a:rPr lang="ru-RU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СОШ»- 47,22 %;</a:t>
            </a:r>
            <a:endParaRPr lang="ru-RU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</a:t>
            </a:r>
            <a:r>
              <a:rPr lang="ru-RU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Игримская</a:t>
            </a:r>
            <a:r>
              <a:rPr lang="ru-RU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№ 1 -55,88%  (в 2021 - 65,85%);</a:t>
            </a:r>
            <a:endParaRPr lang="ru-RU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</a:t>
            </a:r>
            <a:r>
              <a:rPr lang="ru-RU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Тегинская</a:t>
            </a:r>
            <a:r>
              <a:rPr lang="ru-RU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(55,56 %).</a:t>
            </a:r>
            <a:endParaRPr lang="ru-RU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ru-RU" sz="1600" dirty="0">
              <a:solidFill>
                <a:srgbClr val="000000"/>
              </a:solidFill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61C951-1842-3D64-CD08-71970C6A10D2}"/>
              </a:ext>
            </a:extLst>
          </p:cNvPr>
          <p:cNvSpPr txBox="1"/>
          <p:nvPr/>
        </p:nvSpPr>
        <p:spPr>
          <a:xfrm>
            <a:off x="918099" y="5034171"/>
            <a:ext cx="10355801" cy="1015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Наибольший процент качественной успеваемости по итогам выполнения работ по математике у обучающихся МБОУ </a:t>
            </a:r>
            <a:r>
              <a:rPr lang="ru-RU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Игримская</a:t>
            </a:r>
            <a:r>
              <a:rPr lang="ru-RU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 имени Собянина Г.Е (81,82%), МАОУ «</a:t>
            </a:r>
            <a:r>
              <a:rPr lang="ru-RU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Няксимвольская</a:t>
            </a:r>
            <a:r>
              <a:rPr lang="ru-RU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(71,43%),  МБОУ «Светловская СОШ имени Солёнова Б.А.» (73,33%).</a:t>
            </a:r>
            <a:endParaRPr lang="ru-RU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61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C19E20E-62F7-195A-B5B9-6C65F328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A54324DD-BEEE-4DE1-BC35-B46B37F87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0340441"/>
              </p:ext>
            </p:extLst>
          </p:nvPr>
        </p:nvGraphicFramePr>
        <p:xfrm>
          <a:off x="4332303" y="1688907"/>
          <a:ext cx="7608163" cy="411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6096000" y="482769"/>
            <a:ext cx="5942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Сравнение отметок с отметками</a:t>
            </a:r>
          </a:p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 журналу</a:t>
            </a:r>
            <a:endParaRPr lang="ru-RU" sz="2800" dirty="0">
              <a:latin typeface="Bahnschrift Condensed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423BF5-3EBA-2CB9-3BE3-4A244A59DE15}"/>
              </a:ext>
            </a:extLst>
          </p:cNvPr>
          <p:cNvSpPr txBox="1"/>
          <p:nvPr/>
        </p:nvSpPr>
        <p:spPr>
          <a:xfrm>
            <a:off x="636104" y="5844210"/>
            <a:ext cx="11402016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В результате анализа соответствия отметок за выполненную работу и отметок по журналу: 64,31 (в 2021 году- 70,93% ) обучающихся подтвердили отметки; 9,8  (в 2021 году- 13,42%)  -повысили;  25,88% ( в 2021 году- 15,65 %) - понизили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7F6603BF-6BD8-6D5B-B570-B8146A4B1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591220"/>
              </p:ext>
            </p:extLst>
          </p:nvPr>
        </p:nvGraphicFramePr>
        <p:xfrm>
          <a:off x="535620" y="512512"/>
          <a:ext cx="4789502" cy="3399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8355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B43FA25-C98C-4F7A-0EB5-A5FDF5BE1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935181" y="1032932"/>
            <a:ext cx="10203873" cy="450888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Bahnschrift Condensed" panose="020B0502040204020203" pitchFamily="34" charset="0"/>
              </a:rPr>
              <a:t>В 2022 году  всероссийские проверочные работы  в общеобразовательных организациях  Березовского района  прошли: </a:t>
            </a:r>
          </a:p>
          <a:p>
            <a:r>
              <a:rPr lang="ru-RU" dirty="0">
                <a:latin typeface="Bahnschrift Condensed" panose="020B0502040204020203" pitchFamily="34" charset="0"/>
              </a:rPr>
              <a:t>4-8-х классах с </a:t>
            </a:r>
            <a:r>
              <a:rPr lang="ru-RU" dirty="0"/>
              <a:t> 19 сентября по 24 октября 2022</a:t>
            </a:r>
            <a:r>
              <a:rPr lang="ru-RU" dirty="0">
                <a:latin typeface="Bahnschrift Condensed" panose="020B0502040204020203" pitchFamily="34" charset="0"/>
              </a:rPr>
              <a:t>;</a:t>
            </a:r>
          </a:p>
          <a:p>
            <a:r>
              <a:rPr lang="ru-RU" dirty="0">
                <a:latin typeface="Bahnschrift Condensed" panose="020B0502040204020203" pitchFamily="34" charset="0"/>
              </a:rPr>
              <a:t>10-11-х классах с 01-25 марта 2022 года.</a:t>
            </a:r>
          </a:p>
          <a:p>
            <a:r>
              <a:rPr lang="ru-RU" dirty="0">
                <a:latin typeface="Bahnschrift Condensed" panose="020B0502040204020203" pitchFamily="34" charset="0"/>
              </a:rPr>
              <a:t>Цель проведения ВПР: осуществление мониторинга уровня подготовки обучающихся в соответствии с федеральными государственными образовательными стандартами, федеральным компонентам государственного стандарта общего образования в ОО, расположенных на территории Березовского района;</a:t>
            </a:r>
          </a:p>
          <a:p>
            <a:r>
              <a:rPr lang="ru-RU" dirty="0">
                <a:latin typeface="Bahnschrift Condensed" panose="020B0502040204020203" pitchFamily="34" charset="0"/>
              </a:rPr>
              <a:t>Совершенствование преподавания учебных предметов и повышения качества образования в ОО, расположенных на территории </a:t>
            </a:r>
            <a:br>
              <a:rPr lang="ru-RU" dirty="0">
                <a:latin typeface="Bahnschrift Condensed" panose="020B0502040204020203" pitchFamily="34" charset="0"/>
              </a:rPr>
            </a:br>
            <a:r>
              <a:rPr lang="ru-RU" dirty="0">
                <a:latin typeface="Bahnschrift Condensed" panose="020B0502040204020203" pitchFamily="34" charset="0"/>
              </a:rPr>
              <a:t>Березовского района.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146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4E07819-6682-D4CC-D37E-330989284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45A941-24D2-963D-4E59-DE6823FA62E6}"/>
              </a:ext>
            </a:extLst>
          </p:cNvPr>
          <p:cNvSpPr txBox="1"/>
          <p:nvPr/>
        </p:nvSpPr>
        <p:spPr>
          <a:xfrm>
            <a:off x="6365289" y="372729"/>
            <a:ext cx="5405024" cy="173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"/>
              </a:spcBef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Средний процент выполнения заданий ВПР по математике составил 57,03% (в 2021-59,79%).</a:t>
            </a:r>
            <a:endParaRPr lang="ru-RU" sz="1800" dirty="0">
              <a:effectLst/>
              <a:latin typeface="Bahnschrift Condensed" panose="020B0502040204020203" pitchFamily="34" charset="0"/>
              <a:ea typeface="Microsoft Sans Serif" panose="020B0604020202020204" pitchFamily="34" charset="0"/>
            </a:endParaRPr>
          </a:p>
          <a:p>
            <a:pPr algn="just">
              <a:spcBef>
                <a:spcPts val="5"/>
              </a:spcBef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Низкий процент выполнения показали обучающиеся: </a:t>
            </a:r>
          </a:p>
          <a:p>
            <a:pPr marL="285750" indent="-285750" algn="just">
              <a:spcBef>
                <a:spcPts val="5"/>
              </a:spcBef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МБОУ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Ванзетурская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 СОШ» -40,4% (в 2021 году 46,66%)</a:t>
            </a:r>
          </a:p>
          <a:p>
            <a:pPr marL="285750" indent="-285750" algn="just">
              <a:spcBef>
                <a:spcPts val="5"/>
              </a:spcBef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МАОУ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Тегинская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 СОШ  (48,88,0%).  </a:t>
            </a:r>
            <a:endParaRPr lang="ru-RU" sz="1800" dirty="0">
              <a:effectLst/>
              <a:latin typeface="Bahnschrift Condensed" panose="020B0502040204020203" pitchFamily="34" charset="0"/>
              <a:ea typeface="Microsoft Sans Serif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srgbClr val="000000"/>
              </a:solidFill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96DB4C0A-8923-3F14-FCE7-77BED2018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854293"/>
              </p:ext>
            </p:extLst>
          </p:nvPr>
        </p:nvGraphicFramePr>
        <p:xfrm>
          <a:off x="3728622" y="2683812"/>
          <a:ext cx="8130468" cy="372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8CF972AE-D380-F438-968E-63E4F06FA5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898241"/>
              </p:ext>
            </p:extLst>
          </p:nvPr>
        </p:nvGraphicFramePr>
        <p:xfrm>
          <a:off x="555062" y="422758"/>
          <a:ext cx="4540719" cy="3363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3670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AA9798D-2F4C-98BE-1A46-DF5599578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92AC43-D182-740D-B013-6FFB7538C13F}"/>
              </a:ext>
            </a:extLst>
          </p:cNvPr>
          <p:cNvSpPr txBox="1"/>
          <p:nvPr/>
        </p:nvSpPr>
        <p:spPr>
          <a:xfrm>
            <a:off x="1191825" y="748346"/>
            <a:ext cx="9949651" cy="4386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spcBef>
                <a:spcPts val="5"/>
              </a:spcBef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Следует отметить, что по результатам ВПР наиболее сформированными оказались умения:</a:t>
            </a:r>
            <a:endParaRPr lang="ru-RU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1, №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Умение выполнять арифметические действия с числами и числовыми выражениями. Вычислять значение числового выражения (содержащего 2–3 арифметических действия, со скобками и без скобок) – № 1- 90,2%, № 2 - 80,78%,   в 2021 году с  данным  заданием справились (83,39%);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 3.  Использование начальных математических знаний для описания и объяснения окружающих предметов, процессов, явлений, для оценки количественных и пространственных отношений предметов, процессов, явлений. Решать арифметическим способом (в 1–2 действия) учебные задачи и задачи, связанные с повседневной жизнью (82,94%);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№ 6.1., № 6.2.  Умение работать с таблицами, схемами, графиками диаграммами. Читать несложные готовые таблицы ( № 6.1.- 92,167%,    № 6.2.- 80,0%), в 2021 году с данным заданием также хорошо справились обучающиеся ( 91,37,83,71%).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766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AA9798D-2F4C-98BE-1A46-DF5599578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92AC43-D182-740D-B013-6FFB7538C13F}"/>
              </a:ext>
            </a:extLst>
          </p:cNvPr>
          <p:cNvSpPr txBox="1"/>
          <p:nvPr/>
        </p:nvSpPr>
        <p:spPr>
          <a:xfrm>
            <a:off x="881107" y="597425"/>
            <a:ext cx="10686497" cy="5400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Наибольшие затруднения у обучающихся 5 классов, выполнявших ВПР по математике, вызвали задания, проверяющие следующие предметные умения: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4. Использование начальных математических знаний для описания и объяснения окружающих предметов, процессов, явлений, для оценки количественных и пространственных отношений предметов, процессов, явлений. Читать, записывать и сравнивать величины (массу, время, длину, площадь, скорость), используя основные единицы измерения величин и соотношения между ними (килограмм – грамм; час – минута, минута – секунда; километр – метр, метр – дециметр, дециметр – сантиметр, метр – сантиметр, сантиметр – миллиметр) (48,24%), в 2021 году данное задание также вызвало трудности у обучающихся;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5.1., № 5.2.  Умение исследовать, распознавать геометрические фигуры. Вычислять периметр треугольника, прямоугольника и квадрата, площадь прямоугольника и квадрата (57,69%, 41,57 %), в 2021 году  выполнили задания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(57,51%, 43,13%);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Умение решать текстовые задачи. Читать, записывать и сравнивать величины (массу, время, длину, площадь, скорость), используя основные единицы измерения величин и соотношения между ними (килограмм – грамм; час – минута, минута – секунда; километр – метр, метр–дециметр,  дециметр – сантиметр, метр – сантиметр, сантиметр – миллиметр),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решать задачи в 3–4 действия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(33,73%) , в 2021 году-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(41,21%);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12. Овладение основами логического и алгоритмического мышления.  Решать задачи в 3–4 действия. (10,39%, в 2021 году- 4,15%).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95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379D247-E488-BD04-CACA-5BF597C52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1785890" y="2328631"/>
            <a:ext cx="8620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 </a:t>
            </a:r>
            <a:r>
              <a:rPr lang="ru-RU" sz="5400" dirty="0">
                <a:latin typeface="Bahnschrift Condensed" panose="020B0502040204020203" pitchFamily="34" charset="0"/>
              </a:rPr>
              <a:t>Русский язык 5 класс</a:t>
            </a:r>
          </a:p>
        </p:txBody>
      </p:sp>
    </p:spTree>
    <p:extLst>
      <p:ext uri="{BB962C8B-B14F-4D97-AF65-F5344CB8AC3E}">
        <p14:creationId xmlns:p14="http://schemas.microsoft.com/office/powerpoint/2010/main" val="3061435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5F45833-3013-54BB-5CF0-BF44EBEDC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047C4E24-92C0-4BB7-A07E-0D24AF6C46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0954812"/>
              </p:ext>
            </p:extLst>
          </p:nvPr>
        </p:nvGraphicFramePr>
        <p:xfrm>
          <a:off x="377510" y="320392"/>
          <a:ext cx="4249865" cy="310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A54324DD-BEEE-4DE1-BC35-B46B37F87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651970"/>
              </p:ext>
            </p:extLst>
          </p:nvPr>
        </p:nvGraphicFramePr>
        <p:xfrm>
          <a:off x="4627375" y="2029497"/>
          <a:ext cx="7127081" cy="426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5282214" y="783916"/>
            <a:ext cx="749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Общая успеваемость  </a:t>
            </a:r>
          </a:p>
        </p:txBody>
      </p:sp>
    </p:spTree>
    <p:extLst>
      <p:ext uri="{BB962C8B-B14F-4D97-AF65-F5344CB8AC3E}">
        <p14:creationId xmlns:p14="http://schemas.microsoft.com/office/powerpoint/2010/main" val="212332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BA3FCF-884F-4D37-3D68-F5108E0B0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3426780" y="337339"/>
            <a:ext cx="594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Общая успеваемость  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ED230D9F-FD2C-7B11-BCE7-BB8FA1507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0228321"/>
              </p:ext>
            </p:extLst>
          </p:nvPr>
        </p:nvGraphicFramePr>
        <p:xfrm>
          <a:off x="454872" y="799004"/>
          <a:ext cx="4249865" cy="310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00BADFBF-0FCA-5336-454B-3C79630BB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8372429"/>
              </p:ext>
            </p:extLst>
          </p:nvPr>
        </p:nvGraphicFramePr>
        <p:xfrm>
          <a:off x="4884828" y="2260330"/>
          <a:ext cx="7127081" cy="426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85622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993EA51-AB81-FF9C-4653-9CE4DC6A4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7945726" y="286248"/>
            <a:ext cx="3900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Bahnschrift Condensed" panose="020B0502040204020203" pitchFamily="34" charset="0"/>
              </a:rPr>
              <a:t>Общая </a:t>
            </a:r>
          </a:p>
          <a:p>
            <a:pPr algn="ctr"/>
            <a:r>
              <a:rPr lang="ru-RU" sz="3600" dirty="0">
                <a:latin typeface="Bahnschrift Condensed" panose="020B0502040204020203" pitchFamily="34" charset="0"/>
              </a:rPr>
              <a:t>успеваемость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45A941-24D2-963D-4E59-DE6823FA62E6}"/>
              </a:ext>
            </a:extLst>
          </p:cNvPr>
          <p:cNvSpPr txBox="1"/>
          <p:nvPr/>
        </p:nvSpPr>
        <p:spPr>
          <a:xfrm>
            <a:off x="678299" y="441990"/>
            <a:ext cx="7267427" cy="413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успеваемость в Березовском районе  составила </a:t>
            </a:r>
            <a:r>
              <a:rPr lang="ru-RU" sz="18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95,71% , в 2021- 95,2%. </a:t>
            </a:r>
            <a:endParaRPr lang="ru-RU" b="1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Показатель общей успеваемости  выше  регионального   (95,71%) и  российского значения (86,2%).  100%  общей успеваемости по итогам выполнения работ по русскому языку у обучающихся  показали: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«Березовская СОШ»;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Тегинская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СОШ»;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Хулимсунтская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с кадетскими и мариинскими классами»;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Няксимвольская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СОШ»;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Игримская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№ 1;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МБОУ «Светловская СОШ имени Солёнова Б.А.» </a:t>
            </a:r>
            <a:endParaRPr lang="ru-RU" sz="1600" dirty="0">
              <a:solidFill>
                <a:srgbClr val="000000"/>
              </a:solidFill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61C951-1842-3D64-CD08-71970C6A10D2}"/>
              </a:ext>
            </a:extLst>
          </p:cNvPr>
          <p:cNvSpPr txBox="1"/>
          <p:nvPr/>
        </p:nvSpPr>
        <p:spPr>
          <a:xfrm>
            <a:off x="492981" y="5837515"/>
            <a:ext cx="11353529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Наименьший процент общей успеваемости по итогам выполнения работ по русскому языку у обучающихся  МБОУ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Ванзетурская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(50,0%), МБОУ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Саранпаульская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СОШ» (53,85%) что ниже регионального (92,75%) и муниципального значений (95,71%).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02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FC5E46E-50E9-E067-BA38-F495C9E1E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367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3426780" y="337339"/>
            <a:ext cx="594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Качественная успеваемость 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5F7A0DB8-B43C-ED0E-B8B9-CCE1229F41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594626"/>
              </p:ext>
            </p:extLst>
          </p:nvPr>
        </p:nvGraphicFramePr>
        <p:xfrm>
          <a:off x="517133" y="967667"/>
          <a:ext cx="4249865" cy="310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130712EE-289C-3B6D-EE99-D671D188C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384742"/>
              </p:ext>
            </p:extLst>
          </p:nvPr>
        </p:nvGraphicFramePr>
        <p:xfrm>
          <a:off x="4701948" y="2331891"/>
          <a:ext cx="7127081" cy="426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1452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A3E4F89-6FD5-0159-ACEE-9BCC4A7D4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7821228" y="461175"/>
            <a:ext cx="3946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Bahnschrift Condensed" panose="020B0502040204020203" pitchFamily="34" charset="0"/>
              </a:rPr>
              <a:t>Качественная</a:t>
            </a:r>
          </a:p>
          <a:p>
            <a:pPr algn="ctr"/>
            <a:r>
              <a:rPr lang="ru-RU" sz="3600" dirty="0">
                <a:latin typeface="Bahnschrift Condensed" panose="020B0502040204020203" pitchFamily="34" charset="0"/>
              </a:rPr>
              <a:t> успеваемость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45A941-24D2-963D-4E59-DE6823FA62E6}"/>
              </a:ext>
            </a:extLst>
          </p:cNvPr>
          <p:cNvSpPr txBox="1"/>
          <p:nvPr/>
        </p:nvSpPr>
        <p:spPr>
          <a:xfrm>
            <a:off x="740869" y="915395"/>
            <a:ext cx="6911683" cy="487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процент работ, выполненных на отметку «4» и «5», (качественная успеваемость составила (</a:t>
            </a:r>
            <a:r>
              <a:rPr lang="ru-RU" sz="18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47,14%, в 2021- 50,87%).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Данный  показатель ниже  регионального (49,16%) но выше  российского значения (46,2%).</a:t>
            </a:r>
            <a:endParaRPr lang="ru-RU" dirty="0">
              <a:solidFill>
                <a:srgbClr val="000000"/>
              </a:solidFill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качественной успеваемости ниже  региональных (49,16 %) и муниципальных (47,14%) значений показатели обучающиеся:  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ru-RU" sz="1800" dirty="0">
              <a:solidFill>
                <a:srgbClr val="000000"/>
              </a:solidFill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МБОУ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Саранпаульская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 (23,08%);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МБОУ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Игримская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№1 (32,26%);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МБОУ «Березовская СОШ» (46,39%);</a:t>
            </a:r>
            <a:endParaRPr lang="ru-RU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ru-RU" sz="1600" dirty="0">
              <a:solidFill>
                <a:srgbClr val="000000"/>
              </a:solidFill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61C951-1842-3D64-CD08-71970C6A10D2}"/>
              </a:ext>
            </a:extLst>
          </p:cNvPr>
          <p:cNvSpPr txBox="1"/>
          <p:nvPr/>
        </p:nvSpPr>
        <p:spPr>
          <a:xfrm>
            <a:off x="740869" y="5446059"/>
            <a:ext cx="11241747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Наибольший процент качественной успеваемости по итогам выполнения работ по русскому языку у обучающихся МБОУ «</a:t>
            </a:r>
            <a:r>
              <a:rPr lang="ru-RU" dirty="0" err="1">
                <a:solidFill>
                  <a:srgbClr val="000000"/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ветловская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имени Солёнова Б.А.» (71,43%), МБОУ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Хулимсунтская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с кадетскими и мариинскими классами» (62,5%, в 2021- 54,55%), МАОУ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Няксимвольская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(62,55) .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42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65AF33E-26C5-62F8-FEDA-077142504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A54324DD-BEEE-4DE1-BC35-B46B37F87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754266"/>
              </p:ext>
            </p:extLst>
          </p:nvPr>
        </p:nvGraphicFramePr>
        <p:xfrm>
          <a:off x="4332303" y="1688907"/>
          <a:ext cx="7608163" cy="411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6096000" y="482769"/>
            <a:ext cx="5942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Сравнение отметок с отметками</a:t>
            </a:r>
          </a:p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 журналу</a:t>
            </a:r>
            <a:endParaRPr lang="ru-RU" sz="2800" dirty="0">
              <a:latin typeface="Bahnschrift Condensed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423BF5-3EBA-2CB9-3BE3-4A244A59DE15}"/>
              </a:ext>
            </a:extLst>
          </p:cNvPr>
          <p:cNvSpPr txBox="1"/>
          <p:nvPr/>
        </p:nvSpPr>
        <p:spPr>
          <a:xfrm>
            <a:off x="818224" y="6060176"/>
            <a:ext cx="11219896" cy="630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анализа соответствия отметок за выполненную работу и отметок по журналу: </a:t>
            </a:r>
            <a:r>
              <a:rPr lang="ru-RU" sz="16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80,0 %  (в 2021- 73,52%)</a:t>
            </a:r>
            <a:r>
              <a:rPr lang="ru-RU" sz="1600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подтвердили отметки;  </a:t>
            </a:r>
            <a:r>
              <a:rPr lang="ru-RU" sz="16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3,33%  (в 2021г- 7,32%)</a:t>
            </a:r>
            <a:r>
              <a:rPr lang="ru-RU" sz="1600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-повысили; </a:t>
            </a:r>
            <a:r>
              <a:rPr lang="ru-RU" sz="16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16,67%  (в 2021г-  19,16 %) </a:t>
            </a:r>
            <a:r>
              <a:rPr lang="ru-RU" sz="16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понизили.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7F6603BF-6BD8-6D5B-B570-B8146A4B1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813341"/>
              </p:ext>
            </p:extLst>
          </p:nvPr>
        </p:nvGraphicFramePr>
        <p:xfrm>
          <a:off x="535620" y="512512"/>
          <a:ext cx="4789502" cy="3399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4129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4CDDD39-EB9E-42C0-B39D-4DE05C9CB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1785890" y="2284243"/>
            <a:ext cx="8620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 </a:t>
            </a:r>
            <a:r>
              <a:rPr lang="ru-RU" sz="5400" dirty="0">
                <a:latin typeface="Bahnschrift Condensed" panose="020B0502040204020203" pitchFamily="34" charset="0"/>
              </a:rPr>
              <a:t>Русский язык 4 класс</a:t>
            </a:r>
          </a:p>
        </p:txBody>
      </p:sp>
    </p:spTree>
    <p:extLst>
      <p:ext uri="{BB962C8B-B14F-4D97-AF65-F5344CB8AC3E}">
        <p14:creationId xmlns:p14="http://schemas.microsoft.com/office/powerpoint/2010/main" val="216204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F14A0D-7625-A13D-4B84-A5F522A47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45A941-24D2-963D-4E59-DE6823FA62E6}"/>
              </a:ext>
            </a:extLst>
          </p:cNvPr>
          <p:cNvSpPr txBox="1"/>
          <p:nvPr/>
        </p:nvSpPr>
        <p:spPr>
          <a:xfrm>
            <a:off x="6231914" y="278575"/>
            <a:ext cx="5405024" cy="228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"/>
              </a:spcBef>
              <a:buFont typeface="Courier New" panose="02070309020205020404" pitchFamily="49" charset="0"/>
              <a:buChar char="o"/>
            </a:pPr>
            <a:r>
              <a:rPr lang="ru-RU" sz="18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Средний процент выполнения заданий ВПР по русскому языку составил 59,92% ( в 2021- 62,90%).</a:t>
            </a:r>
          </a:p>
          <a:p>
            <a:pPr marL="285750" indent="-285750">
              <a:spcBef>
                <a:spcPts val="5"/>
              </a:spcBef>
              <a:buFont typeface="Courier New" panose="02070309020205020404" pitchFamily="49" charset="0"/>
              <a:buChar char="o"/>
            </a:pPr>
            <a:endParaRPr lang="ru-RU" sz="1800" b="1" dirty="0">
              <a:effectLst/>
              <a:latin typeface="Bahnschrift Condensed" panose="020B0502040204020203" pitchFamily="34" charset="0"/>
              <a:ea typeface="Microsoft Sans Serif" panose="020B0604020202020204" pitchFamily="34" charset="0"/>
            </a:endParaRPr>
          </a:p>
          <a:p>
            <a:pPr algn="just">
              <a:spcBef>
                <a:spcPts val="5"/>
              </a:spcBef>
            </a:pPr>
            <a:r>
              <a:rPr lang="ru-RU" sz="18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Низкий процент выполнения заданий показали обучающиеся:   </a:t>
            </a:r>
          </a:p>
          <a:p>
            <a:pPr marL="285750" indent="-285750" algn="just">
              <a:spcBef>
                <a:spcPts val="5"/>
              </a:spcBef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МБОУ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Ванзетурская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 СОШ» (30,55%)</a:t>
            </a:r>
          </a:p>
          <a:p>
            <a:pPr marL="285750" indent="-285750" algn="just">
              <a:spcBef>
                <a:spcPts val="5"/>
              </a:spcBef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МАОУ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Саранпаульская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 СОШ» (40,20%)</a:t>
            </a:r>
          </a:p>
          <a:p>
            <a:pPr marL="285750" indent="-285750" algn="just">
              <a:spcBef>
                <a:spcPts val="5"/>
              </a:spcBef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МБОУ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Игримская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 СОШ № 1 (55,49%).</a:t>
            </a:r>
            <a:endParaRPr lang="ru-RU" sz="1800" dirty="0">
              <a:effectLst/>
              <a:latin typeface="Bahnschrift Condensed" panose="020B0502040204020203" pitchFamily="34" charset="0"/>
              <a:ea typeface="Microsoft Sans Serif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srgbClr val="000000"/>
              </a:solidFill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96DB4C0A-8923-3F14-FCE7-77BED2018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502972"/>
              </p:ext>
            </p:extLst>
          </p:nvPr>
        </p:nvGraphicFramePr>
        <p:xfrm>
          <a:off x="3728622" y="2683812"/>
          <a:ext cx="8130468" cy="372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8CF972AE-D380-F438-968E-63E4F06FA5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709258"/>
              </p:ext>
            </p:extLst>
          </p:nvPr>
        </p:nvGraphicFramePr>
        <p:xfrm>
          <a:off x="555062" y="422758"/>
          <a:ext cx="4540719" cy="3363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9578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A3964C9-C3A0-F433-8515-C84D8BC5B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3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92AC43-D182-740D-B013-6FFB7538C13F}"/>
              </a:ext>
            </a:extLst>
          </p:cNvPr>
          <p:cNvSpPr txBox="1"/>
          <p:nvPr/>
        </p:nvSpPr>
        <p:spPr>
          <a:xfrm>
            <a:off x="1121174" y="579671"/>
            <a:ext cx="9949651" cy="5167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>
              <a:spcBef>
                <a:spcPts val="5"/>
              </a:spcBef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Следует отметить, что по результатам ВПР наиболее сформированными оказались умения:</a:t>
            </a:r>
          </a:p>
          <a:p>
            <a:pPr indent="540385" algn="just">
              <a:spcBef>
                <a:spcPts val="5"/>
              </a:spcBef>
              <a:spcAft>
                <a:spcPts val="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1K3. Совершенствование видов речевой деятельности (чтения, письма), обеспечивающих эффективное овладение разными учебными предметами; овладение основными нормами литературного языка (орфографическими, пунктуационными); стремление к речевому самосовершенствованию. Соблюдать основные языковые нормы в письменной речи; редактировать письменные тексты разных стилей и жанров с соблюдением норм современного русского литературного языка (88,81%);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2K2. Расширение и систематизация научных знаний о языке; осознание взаимосвязи его уровней и единиц; освоение базовых понятий лингвистики, основных единиц и грамматических категорий языка; формирование навыков проведения различных видов анализа слова (фонетического, морфемного, словообразовательного, лексического, морфологического), синтаксического анализа словосочетания и предложения. Проводить фонетический анализ слова; проводить морфемный анализ слов; проводить морфологический анализ слова; проводить синтаксический анализ словосочетания и предложения.(83,97%, в 2021г- 82,35%);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77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A3964C9-C3A0-F433-8515-C84D8BC5B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3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92AC43-D182-740D-B013-6FFB7538C13F}"/>
              </a:ext>
            </a:extLst>
          </p:cNvPr>
          <p:cNvSpPr txBox="1"/>
          <p:nvPr/>
        </p:nvSpPr>
        <p:spPr>
          <a:xfrm>
            <a:off x="1227706" y="703958"/>
            <a:ext cx="9949651" cy="4088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"/>
              </a:spcBef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Наибольшие затруднения у обучающихся 6 классов, выполнявших ВПР по русскому языку, вызвали задания, проверяющие следующие предметные умения:</a:t>
            </a:r>
          </a:p>
          <a:p>
            <a:pPr algn="just">
              <a:spcBef>
                <a:spcPts val="5"/>
              </a:spcBef>
            </a:pPr>
            <a:endParaRPr lang="ru-RU" sz="1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5.2.  Совершенствование видов речевой деятельности (чтения, письма), обеспечивающих эффективное овладение разными учебными предметами и взаимодействие с окружающими людьми; расширение и систематизация научных знаний о языке; осознание взаимосвязи его уровней и единиц; освоение базовых понятий лингвистики, основных единиц и грамматических категорий языка; овладение основными нормами литературного языка (пунктуационными). Анализировать различные виды словосочетаний и предложений с точки зрения их структурно-смысловой организации и функциональных особенностей; соблюдать основные языковые нормы в письменной речи; опираться на грамматико-интонационный анализ при объяснении расстановки знаков препинания в предложении (42,14%, 40,48%), в 2021 году  по данному заданию возникли также затруднения у обучающихся 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92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C89F294-96A6-85C1-C485-C521C40B7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1785890" y="2328631"/>
            <a:ext cx="8620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 </a:t>
            </a:r>
            <a:r>
              <a:rPr lang="ru-RU" sz="5400" dirty="0">
                <a:latin typeface="Bahnschrift Condensed" panose="020B0502040204020203" pitchFamily="34" charset="0"/>
              </a:rPr>
              <a:t>Математика 5 класс</a:t>
            </a:r>
          </a:p>
        </p:txBody>
      </p:sp>
    </p:spTree>
    <p:extLst>
      <p:ext uri="{BB962C8B-B14F-4D97-AF65-F5344CB8AC3E}">
        <p14:creationId xmlns:p14="http://schemas.microsoft.com/office/powerpoint/2010/main" val="1754838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55C2E14-E4B7-919E-E3FD-7560E4A52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047C4E24-92C0-4BB7-A07E-0D24AF6C46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300277"/>
              </p:ext>
            </p:extLst>
          </p:nvPr>
        </p:nvGraphicFramePr>
        <p:xfrm>
          <a:off x="377510" y="475193"/>
          <a:ext cx="4249865" cy="310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A54324DD-BEEE-4DE1-BC35-B46B37F87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551923"/>
              </p:ext>
            </p:extLst>
          </p:nvPr>
        </p:nvGraphicFramePr>
        <p:xfrm>
          <a:off x="4627375" y="2029497"/>
          <a:ext cx="7127081" cy="426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4802820" y="1002341"/>
            <a:ext cx="749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Общая успеваемость  </a:t>
            </a:r>
          </a:p>
        </p:txBody>
      </p:sp>
    </p:spTree>
    <p:extLst>
      <p:ext uri="{BB962C8B-B14F-4D97-AF65-F5344CB8AC3E}">
        <p14:creationId xmlns:p14="http://schemas.microsoft.com/office/powerpoint/2010/main" val="4124210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59B1D55-702E-C971-5E41-B90C27843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5477308" y="837189"/>
            <a:ext cx="594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Общая успеваемость  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ED230D9F-FD2C-7B11-BCE7-BB8FA1507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0014088"/>
              </p:ext>
            </p:extLst>
          </p:nvPr>
        </p:nvGraphicFramePr>
        <p:xfrm>
          <a:off x="454872" y="799004"/>
          <a:ext cx="4249865" cy="310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00BADFBF-0FCA-5336-454B-3C79630BB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3184441"/>
              </p:ext>
            </p:extLst>
          </p:nvPr>
        </p:nvGraphicFramePr>
        <p:xfrm>
          <a:off x="4307779" y="2136042"/>
          <a:ext cx="7127081" cy="426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4045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10E9308-CA60-BA07-F9E4-0995418E0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7927450" y="318052"/>
            <a:ext cx="3792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Bahnschrift Condensed" panose="020B0502040204020203" pitchFamily="34" charset="0"/>
              </a:rPr>
              <a:t>Общая </a:t>
            </a:r>
          </a:p>
          <a:p>
            <a:pPr algn="ctr"/>
            <a:r>
              <a:rPr lang="ru-RU" sz="3600" dirty="0">
                <a:latin typeface="Bahnschrift Condensed" panose="020B0502040204020203" pitchFamily="34" charset="0"/>
              </a:rPr>
              <a:t>успеваемость</a:t>
            </a:r>
            <a:r>
              <a:rPr lang="ru-RU" sz="5400" dirty="0">
                <a:latin typeface="Bahnschrift Condensed" panose="020B0502040204020203" pitchFamily="34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45A941-24D2-963D-4E59-DE6823FA62E6}"/>
              </a:ext>
            </a:extLst>
          </p:cNvPr>
          <p:cNvSpPr txBox="1"/>
          <p:nvPr/>
        </p:nvSpPr>
        <p:spPr>
          <a:xfrm>
            <a:off x="932157" y="524829"/>
            <a:ext cx="7267427" cy="446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успеваемость в Березовском районе  составила  92,59%  (в 2021-95,63%). </a:t>
            </a:r>
            <a:endParaRPr lang="ru-RU" sz="1600" b="1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Показатель общей успеваемости  выше  регионального   (93,7%) и  российского значения (87,89%).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общей успеваемости по итогам выполнения работ по математике  показали обучающиеся:</a:t>
            </a:r>
            <a:endParaRPr lang="ru-RU" sz="1600" b="1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Ванзетурская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СОШ;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Тегинская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СОШ»;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«Приполярная СОШ»;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Хулимсунтская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с кадетскими и мариинскими классами»;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Сосьвинская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СОШ»;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Игримская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№ 1;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Саранпаульская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СОШ»;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«Светловская СОШ имени Солёнова Б.А.»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61C951-1842-3D64-CD08-71970C6A10D2}"/>
              </a:ext>
            </a:extLst>
          </p:cNvPr>
          <p:cNvSpPr txBox="1"/>
          <p:nvPr/>
        </p:nvSpPr>
        <p:spPr>
          <a:xfrm>
            <a:off x="564543" y="5899867"/>
            <a:ext cx="11426024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Наименьший процент общей успеваемости по итогам выполнения работ по математике у обучающихся  МАОУ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Няксимвольская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 (87,5%), что ниже регионального (92,7) и муниципального значений (92,59%).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899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0148633-88D7-270A-5AB2-3DD7C7308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5333252" y="820517"/>
            <a:ext cx="594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Качественная успеваемость 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5F7A0DB8-B43C-ED0E-B8B9-CCE1229F41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269791"/>
              </p:ext>
            </p:extLst>
          </p:nvPr>
        </p:nvGraphicFramePr>
        <p:xfrm>
          <a:off x="517133" y="967667"/>
          <a:ext cx="4249865" cy="310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130712EE-289C-3B6D-EE99-D671D188C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3531554"/>
              </p:ext>
            </p:extLst>
          </p:nvPr>
        </p:nvGraphicFramePr>
        <p:xfrm>
          <a:off x="4148291" y="1946109"/>
          <a:ext cx="7127081" cy="426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3480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2444EF1-3B1A-0FB3-5111-A7E9BC625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8068484" y="397565"/>
            <a:ext cx="3723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Bahnschrift Condensed" panose="020B0502040204020203" pitchFamily="34" charset="0"/>
              </a:rPr>
              <a:t>Качественная</a:t>
            </a:r>
          </a:p>
          <a:p>
            <a:pPr algn="ctr"/>
            <a:r>
              <a:rPr lang="ru-RU" sz="3200" dirty="0">
                <a:latin typeface="Bahnschrift Condensed" panose="020B0502040204020203" pitchFamily="34" charset="0"/>
              </a:rPr>
              <a:t> успеваемость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45A941-24D2-963D-4E59-DE6823FA62E6}"/>
              </a:ext>
            </a:extLst>
          </p:cNvPr>
          <p:cNvSpPr txBox="1"/>
          <p:nvPr/>
        </p:nvSpPr>
        <p:spPr>
          <a:xfrm>
            <a:off x="668529" y="878656"/>
            <a:ext cx="7399955" cy="4634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процент работ, выполненных на отметку «4» и «5», (качественная успеваемость составила 34,26 (в 2021 г- 53,01%).</a:t>
            </a:r>
            <a:endParaRPr lang="ru-RU" b="1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 показатель ниже  регионального (49,79%) и  российского значения (49,63%).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качественной успеваемости ниже  региональных (49,79%) и муниципальных (34,26%) значений показатели обучающиеся:       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МБОУ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Игримская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№1 (35,48%)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МБОУ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Саранпаульсая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(37,5%);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МБОУ «Березовская СОШ» (19,23%).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ru-RU" sz="1600" dirty="0">
              <a:solidFill>
                <a:srgbClr val="000000"/>
              </a:solidFill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61C951-1842-3D64-CD08-71970C6A10D2}"/>
              </a:ext>
            </a:extLst>
          </p:cNvPr>
          <p:cNvSpPr txBox="1"/>
          <p:nvPr/>
        </p:nvSpPr>
        <p:spPr>
          <a:xfrm>
            <a:off x="758301" y="5048026"/>
            <a:ext cx="10355801" cy="1020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Наибольший процент качественной успеваемости по итогам выполнения работ по математике  у обучающихся МАОУ «</a:t>
            </a:r>
            <a:r>
              <a:rPr lang="ru-RU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Тегинская</a:t>
            </a:r>
            <a:r>
              <a:rPr lang="ru-RU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СОШ (100%), МБОУ «Светловская СОШ имени Солёнова Б.А.» (69,23%), МБОУ «Приполярная СОШ» (57,15%).</a:t>
            </a:r>
            <a:endParaRPr lang="ru-RU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645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D73F1FD-8773-F62B-DFAC-3D40B6C4A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A54324DD-BEEE-4DE1-BC35-B46B37F87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04119"/>
              </p:ext>
            </p:extLst>
          </p:nvPr>
        </p:nvGraphicFramePr>
        <p:xfrm>
          <a:off x="4018625" y="1436876"/>
          <a:ext cx="7608163" cy="411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5787501" y="333496"/>
            <a:ext cx="5942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Сравнение отметок с отметками</a:t>
            </a:r>
          </a:p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 журналу</a:t>
            </a:r>
            <a:endParaRPr lang="ru-RU" sz="2800" dirty="0">
              <a:latin typeface="Bahnschrift Condensed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423BF5-3EBA-2CB9-3BE3-4A244A59DE15}"/>
              </a:ext>
            </a:extLst>
          </p:cNvPr>
          <p:cNvSpPr txBox="1"/>
          <p:nvPr/>
        </p:nvSpPr>
        <p:spPr>
          <a:xfrm>
            <a:off x="486052" y="5702616"/>
            <a:ext cx="11219896" cy="630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анализа соответствия отметок за выполненную работу и отметок по журналу: </a:t>
            </a:r>
            <a:r>
              <a:rPr lang="ru-RU" sz="1600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60,19 (в 2021- 74,32% ) 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подтвердили отметки; </a:t>
            </a:r>
            <a:r>
              <a:rPr lang="ru-RU" sz="1600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2,78  (в 2021-7,65%) 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-повысили;  </a:t>
            </a:r>
            <a:r>
              <a:rPr lang="ru-RU" sz="1600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37,04  (в 2021 - 18,03%) 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понизили.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7F6603BF-6BD8-6D5B-B570-B8146A4B1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8227902"/>
              </p:ext>
            </p:extLst>
          </p:nvPr>
        </p:nvGraphicFramePr>
        <p:xfrm>
          <a:off x="535620" y="512512"/>
          <a:ext cx="4789502" cy="3399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6809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4CDDD39-EB9E-42C0-B39D-4DE05C9CB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047C4E24-92C0-4BB7-A07E-0D24AF6C46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848869"/>
              </p:ext>
            </p:extLst>
          </p:nvPr>
        </p:nvGraphicFramePr>
        <p:xfrm>
          <a:off x="377510" y="320392"/>
          <a:ext cx="4249865" cy="310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A54324DD-BEEE-4DE1-BC35-B46B37F87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710080"/>
              </p:ext>
            </p:extLst>
          </p:nvPr>
        </p:nvGraphicFramePr>
        <p:xfrm>
          <a:off x="4627375" y="2029497"/>
          <a:ext cx="7127081" cy="426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5282214" y="783916"/>
            <a:ext cx="749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Общая успеваемость 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0C2A956-84AA-6F3B-F2F6-0334C673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45A941-24D2-963D-4E59-DE6823FA62E6}"/>
              </a:ext>
            </a:extLst>
          </p:cNvPr>
          <p:cNvSpPr txBox="1"/>
          <p:nvPr/>
        </p:nvSpPr>
        <p:spPr>
          <a:xfrm>
            <a:off x="6269852" y="258453"/>
            <a:ext cx="5405024" cy="228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"/>
              </a:spcBef>
              <a:buFont typeface="Courier New" panose="02070309020205020404" pitchFamily="49" charset="0"/>
              <a:buChar char="o"/>
            </a:pPr>
            <a:r>
              <a:rPr lang="ru-RU" sz="18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Средний процент выполнения заданий ВПР по предмету «математика» составил 51,00%.</a:t>
            </a:r>
          </a:p>
          <a:p>
            <a:pPr>
              <a:spcBef>
                <a:spcPts val="5"/>
              </a:spcBef>
            </a:pPr>
            <a:endParaRPr lang="ru-RU" b="1" dirty="0">
              <a:latin typeface="Bahnschrift Condensed" panose="020B0502040204020203" pitchFamily="34" charset="0"/>
              <a:ea typeface="Microsoft Sans Serif" panose="020B0604020202020204" pitchFamily="34" charset="0"/>
            </a:endParaRPr>
          </a:p>
          <a:p>
            <a:pPr>
              <a:spcBef>
                <a:spcPts val="5"/>
              </a:spcBef>
            </a:pPr>
            <a:r>
              <a:rPr lang="ru-RU" sz="18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Низкий процент выполнения заданий показали обучающиеся:</a:t>
            </a:r>
          </a:p>
          <a:p>
            <a:pPr marL="285750" indent="-285750">
              <a:spcBef>
                <a:spcPts val="5"/>
              </a:spcBef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МБОУ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Ванзетурская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 СОШ» (35,33%)</a:t>
            </a:r>
          </a:p>
          <a:p>
            <a:pPr marL="285750" indent="-285750">
              <a:spcBef>
                <a:spcPts val="5"/>
              </a:spcBef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МБОУ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Саранпаульская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 СОШ (44,14%)</a:t>
            </a:r>
          </a:p>
          <a:p>
            <a:pPr marL="285750" indent="-285750">
              <a:spcBef>
                <a:spcPts val="5"/>
              </a:spcBef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МБОУ «Приполярная СОШ» (45,64%)</a:t>
            </a:r>
            <a:endParaRPr lang="ru-RU" sz="1800" dirty="0">
              <a:effectLst/>
              <a:latin typeface="Bahnschrift Condensed" panose="020B0502040204020203" pitchFamily="34" charset="0"/>
              <a:ea typeface="Microsoft Sans Serif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srgbClr val="000000"/>
              </a:solidFill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96DB4C0A-8923-3F14-FCE7-77BED2018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435711"/>
              </p:ext>
            </p:extLst>
          </p:nvPr>
        </p:nvGraphicFramePr>
        <p:xfrm>
          <a:off x="3880237" y="3061252"/>
          <a:ext cx="7967205" cy="3546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8CF972AE-D380-F438-968E-63E4F06FA5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9794850"/>
              </p:ext>
            </p:extLst>
          </p:nvPr>
        </p:nvGraphicFramePr>
        <p:xfrm>
          <a:off x="500933" y="564543"/>
          <a:ext cx="4920852" cy="3444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805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E28C607-C99D-0742-5872-BB9848011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92AC43-D182-740D-B013-6FFB7538C13F}"/>
              </a:ext>
            </a:extLst>
          </p:cNvPr>
          <p:cNvSpPr txBox="1"/>
          <p:nvPr/>
        </p:nvSpPr>
        <p:spPr>
          <a:xfrm>
            <a:off x="1280972" y="1343151"/>
            <a:ext cx="9949651" cy="3877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"/>
              </a:spcBef>
            </a:pPr>
            <a:r>
              <a:rPr lang="ru-RU" sz="1800" b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Следует отметить, что по результатам ВПР наиболее сформированными оказались умения:</a:t>
            </a:r>
          </a:p>
          <a:p>
            <a:pPr algn="ctr">
              <a:spcBef>
                <a:spcPts val="5"/>
              </a:spcBef>
            </a:pPr>
            <a:endParaRPr lang="ru-RU" sz="1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1. Развитие представлений о числе и числовых системах от натуральных до действительных чисел. Оперировать на базовом уровне понятием «натуральное число» (71,70%, в 2021 -68,55%);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5. Овладение приемами выполнения тождественных преобразований выражений. Использовать свойства чисел и правила действий с рациональными числами при выполнении вычислений (71,70%, в 2021- 79,15%);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11.1., № 11.2  Умение извлекать информацию, представленную в таблицах, на диаграммах. Читать информацию, представленную в виде таблицы, диаграммы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(87,55%, 68,68%, в 2021-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2021 - 90,81/82,68%);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650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8155F90-A1A9-E74B-8E27-4A8C78709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92AC43-D182-740D-B013-6FFB7538C13F}"/>
              </a:ext>
            </a:extLst>
          </p:cNvPr>
          <p:cNvSpPr txBox="1"/>
          <p:nvPr/>
        </p:nvSpPr>
        <p:spPr>
          <a:xfrm>
            <a:off x="859469" y="319783"/>
            <a:ext cx="10721638" cy="6366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spcBef>
                <a:spcPts val="5"/>
              </a:spcBef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Наибольшие затруднения у обучающихся 5 классов, выполнявших ВПР по математике, вызвали задания, проверяющие следующие предметные умения:</a:t>
            </a:r>
          </a:p>
          <a:p>
            <a:pPr indent="449580" algn="ctr">
              <a:spcBef>
                <a:spcPts val="5"/>
              </a:spcBef>
            </a:pPr>
            <a:endParaRPr lang="ru-RU" sz="1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85750" indent="-285750">
              <a:spcBef>
                <a:spcPts val="5"/>
              </a:spcBef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 6.,  Умение применять изученные понятия, результаты, методы для решения задач практического характера и задач из смежных дисциплин. Решать задачи разных типов (на работу, на движение), связывающих три величины; выделять эти величины и отношения между ними; знать различие скоростей объекта в стоячей воде, против течения и по течению реки ( 34,72%, в 2021- 41,34%);</a:t>
            </a:r>
            <a:endParaRPr lang="ru-RU" sz="1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№ 9. Овладение навыками письменных вычислений. Использовать свойства чисел и правила действий с рациональными числами при выполнении вычислений / выполнять вычисления, в том числе с использованием приемов рациональных вычислений, обосновывать алгоритмы выполнения действий.( 38,87%);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12.2. Развитие умений моделирования реальных ситуаций на языке геометрии, развитие изобразительных умений. Выполнять простейшие построения и измерения на местности, необходимые в реальной жизни.(43,02%);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№ 13. Развитие пространственных представлений. Оперировать на базовом уровне понятиями: «прямоугольный параллелепипед», «куб», «шар» (19.62%, в 2021- 27,21%);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№ 14.  Умение проводить логические обоснования, доказательства математических утверждений. Решать простые и сложные задачи разных типов, а также задачи повышенной трудности (6,42%, в 2021-9,54%).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017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BC82B32-0FEB-6017-01E3-AC1C31D44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1785890" y="2328631"/>
            <a:ext cx="8620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 </a:t>
            </a:r>
            <a:r>
              <a:rPr lang="ru-RU" sz="5400" dirty="0">
                <a:latin typeface="Bahnschrift Condensed" panose="020B0502040204020203" pitchFamily="34" charset="0"/>
              </a:rPr>
              <a:t>Русский язык 6 класс</a:t>
            </a:r>
          </a:p>
        </p:txBody>
      </p:sp>
    </p:spTree>
    <p:extLst>
      <p:ext uri="{BB962C8B-B14F-4D97-AF65-F5344CB8AC3E}">
        <p14:creationId xmlns:p14="http://schemas.microsoft.com/office/powerpoint/2010/main" val="14288604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33BA1FA-DFD3-2AD9-825A-FDC394BA6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047C4E24-92C0-4BB7-A07E-0D24AF6C46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4343278"/>
              </p:ext>
            </p:extLst>
          </p:nvPr>
        </p:nvGraphicFramePr>
        <p:xfrm>
          <a:off x="377510" y="475193"/>
          <a:ext cx="4249865" cy="310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A54324DD-BEEE-4DE1-BC35-B46B37F87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7619294"/>
              </p:ext>
            </p:extLst>
          </p:nvPr>
        </p:nvGraphicFramePr>
        <p:xfrm>
          <a:off x="4627375" y="2029497"/>
          <a:ext cx="7127081" cy="426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4802820" y="1002341"/>
            <a:ext cx="749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Общая успеваемость  </a:t>
            </a:r>
          </a:p>
        </p:txBody>
      </p:sp>
    </p:spTree>
    <p:extLst>
      <p:ext uri="{BB962C8B-B14F-4D97-AF65-F5344CB8AC3E}">
        <p14:creationId xmlns:p14="http://schemas.microsoft.com/office/powerpoint/2010/main" val="14587138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E9E6813-F29D-74F3-E381-C7875700E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5477308" y="837189"/>
            <a:ext cx="594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Общая успеваемость  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ED230D9F-FD2C-7B11-BCE7-BB8FA1507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38152"/>
              </p:ext>
            </p:extLst>
          </p:nvPr>
        </p:nvGraphicFramePr>
        <p:xfrm>
          <a:off x="454872" y="799004"/>
          <a:ext cx="4249865" cy="310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00BADFBF-0FCA-5336-454B-3C79630BB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286200"/>
              </p:ext>
            </p:extLst>
          </p:nvPr>
        </p:nvGraphicFramePr>
        <p:xfrm>
          <a:off x="4307779" y="2136042"/>
          <a:ext cx="7127081" cy="426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0433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B52B0DF-0425-ECB6-EE74-C51C293D7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7706030" y="409418"/>
            <a:ext cx="418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Bahnschrift Condensed" panose="020B0502040204020203" pitchFamily="34" charset="0"/>
              </a:rPr>
              <a:t>Общая </a:t>
            </a:r>
          </a:p>
          <a:p>
            <a:pPr algn="ctr"/>
            <a:r>
              <a:rPr lang="ru-RU" sz="3600" dirty="0">
                <a:latin typeface="Bahnschrift Condensed" panose="020B0502040204020203" pitchFamily="34" charset="0"/>
              </a:rPr>
              <a:t>успеваемость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45A941-24D2-963D-4E59-DE6823FA62E6}"/>
              </a:ext>
            </a:extLst>
          </p:cNvPr>
          <p:cNvSpPr txBox="1"/>
          <p:nvPr/>
        </p:nvSpPr>
        <p:spPr>
          <a:xfrm>
            <a:off x="692459" y="409419"/>
            <a:ext cx="7267427" cy="5005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успеваемость в Березовском районе  составила   95,00% (в 2021 - 94,45%).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общей успеваемости  выше  регионального   (89,84%) и  российского значения (83,59%).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 общей успеваемости по итогам выполнения работ по русскому языку у обучающихся  показали: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Тегинская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СОШ»;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Игримская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имени Собянина Г.Е;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Няксимвольская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СОШ»;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Хулимсунтская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с кадетскими и мариинскими классами»;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«Приполярная СОШ»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Игримская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№ 1.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61C951-1842-3D64-CD08-71970C6A10D2}"/>
              </a:ext>
            </a:extLst>
          </p:cNvPr>
          <p:cNvSpPr txBox="1"/>
          <p:nvPr/>
        </p:nvSpPr>
        <p:spPr>
          <a:xfrm>
            <a:off x="524786" y="5742075"/>
            <a:ext cx="11282901" cy="1047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Наименьший процент общей успеваемости по итогам выполнения работ по русскому языку у обучающихся  МБОУ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Ванзетурская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(50%)  что ниже регионального (89,84%) и муниципального значений (95,00%).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843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B385690-1BE2-B70D-4714-0D775256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5333252" y="820517"/>
            <a:ext cx="594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Качественная успеваемость 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5F7A0DB8-B43C-ED0E-B8B9-CCE1229F41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7058198"/>
              </p:ext>
            </p:extLst>
          </p:nvPr>
        </p:nvGraphicFramePr>
        <p:xfrm>
          <a:off x="517133" y="967667"/>
          <a:ext cx="4249865" cy="310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130712EE-289C-3B6D-EE99-D671D188C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070911"/>
              </p:ext>
            </p:extLst>
          </p:nvPr>
        </p:nvGraphicFramePr>
        <p:xfrm>
          <a:off x="4148291" y="1946109"/>
          <a:ext cx="7127081" cy="426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12356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8AD0A31-32F9-80CC-E9E7-A2EDC57ED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8141772" y="723569"/>
            <a:ext cx="3793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Bahnschrift Condensed" panose="020B0502040204020203" pitchFamily="34" charset="0"/>
              </a:rPr>
              <a:t>Качественная</a:t>
            </a:r>
          </a:p>
          <a:p>
            <a:pPr algn="ctr"/>
            <a:r>
              <a:rPr lang="ru-RU" sz="3600" dirty="0">
                <a:latin typeface="Bahnschrift Condensed" panose="020B0502040204020203" pitchFamily="34" charset="0"/>
              </a:rPr>
              <a:t> успеваемость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45A941-24D2-963D-4E59-DE6823FA62E6}"/>
              </a:ext>
            </a:extLst>
          </p:cNvPr>
          <p:cNvSpPr txBox="1"/>
          <p:nvPr/>
        </p:nvSpPr>
        <p:spPr>
          <a:xfrm>
            <a:off x="741817" y="1020699"/>
            <a:ext cx="7399955" cy="4188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процент работ, выполненных на отметку «4» и «5», (качественная успеваемость составила (45,77 %, в 2021- 46,61%).</a:t>
            </a:r>
            <a:endParaRPr lang="ru-RU" b="1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 показатель выше регионального (46,04%) и  российского значения (43,15%).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качественной успеваемости ниже  региональных (43,98%) и муниципальных (45,77%) значений показатели обучающиеся:  </a:t>
            </a:r>
            <a:endParaRPr lang="ru-RU" sz="1800" b="1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«Светловская СОШ имени Солёнова Б.А.»  (30,43%,  в  2021- 40,91%).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МБОУ «Приполярная СОШ»- 38,46%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ru-RU" sz="1600" dirty="0">
              <a:solidFill>
                <a:srgbClr val="000000"/>
              </a:solidFill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61C951-1842-3D64-CD08-71970C6A10D2}"/>
              </a:ext>
            </a:extLst>
          </p:cNvPr>
          <p:cNvSpPr txBox="1"/>
          <p:nvPr/>
        </p:nvSpPr>
        <p:spPr>
          <a:xfrm>
            <a:off x="644056" y="5096786"/>
            <a:ext cx="10933043" cy="1623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Наибольший процент качественной успеваемости по итогам выполнения работ по русскому языку у обучающихся: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МБОУ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Игримская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имени Собянина Г.Е. (70,97%, в 2021- 59,46%)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Тегинская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 (66,67%, в 2021 -28,57%);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815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9B7C87E-9D85-6EB0-4BA4-DE1FBD27B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A54324DD-BEEE-4DE1-BC35-B46B37F87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1283862"/>
              </p:ext>
            </p:extLst>
          </p:nvPr>
        </p:nvGraphicFramePr>
        <p:xfrm>
          <a:off x="4048217" y="1436876"/>
          <a:ext cx="7608163" cy="411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5787501" y="333496"/>
            <a:ext cx="5942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Сравнение отметок с отметками</a:t>
            </a:r>
          </a:p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 журналу</a:t>
            </a:r>
            <a:endParaRPr lang="ru-RU" sz="2800" dirty="0">
              <a:latin typeface="Bahnschrift Condensed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423BF5-3EBA-2CB9-3BE3-4A244A59DE15}"/>
              </a:ext>
            </a:extLst>
          </p:cNvPr>
          <p:cNvSpPr txBox="1"/>
          <p:nvPr/>
        </p:nvSpPr>
        <p:spPr>
          <a:xfrm>
            <a:off x="628095" y="5850369"/>
            <a:ext cx="11219896" cy="630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анализа соответствия отметок за выполненную работу и отметок по журналу: </a:t>
            </a:r>
            <a:r>
              <a:rPr lang="ru-RU" sz="16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76,54 % (2021-75,0%)</a:t>
            </a:r>
            <a:r>
              <a:rPr lang="ru-RU" sz="1600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подтвердили отметки;  </a:t>
            </a:r>
            <a:r>
              <a:rPr lang="ru-RU" sz="16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4,23%, (2021- 5,56%)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-повысили;  </a:t>
            </a:r>
            <a:r>
              <a:rPr lang="ru-RU" sz="16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19,23%,  (2021- 19,44 %)</a:t>
            </a:r>
            <a:r>
              <a:rPr lang="ru-RU" sz="1600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понизили.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7F6603BF-6BD8-6D5B-B570-B8146A4B1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4529974"/>
              </p:ext>
            </p:extLst>
          </p:nvPr>
        </p:nvGraphicFramePr>
        <p:xfrm>
          <a:off x="535620" y="512512"/>
          <a:ext cx="4789502" cy="3399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9628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4CDDD39-EB9E-42C0-B39D-4DE05C9CB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A54324DD-BEEE-4DE1-BC35-B46B37F87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760003"/>
              </p:ext>
            </p:extLst>
          </p:nvPr>
        </p:nvGraphicFramePr>
        <p:xfrm>
          <a:off x="4219852" y="2403636"/>
          <a:ext cx="7472039" cy="3872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3426780" y="337339"/>
            <a:ext cx="594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Общая успеваемость  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ED230D9F-FD2C-7B11-BCE7-BB8FA1507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958798"/>
              </p:ext>
            </p:extLst>
          </p:nvPr>
        </p:nvGraphicFramePr>
        <p:xfrm>
          <a:off x="774585" y="1136343"/>
          <a:ext cx="4249865" cy="310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28543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17FE17B-45BA-63D1-E494-648945187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45A941-24D2-963D-4E59-DE6823FA62E6}"/>
              </a:ext>
            </a:extLst>
          </p:cNvPr>
          <p:cNvSpPr txBox="1"/>
          <p:nvPr/>
        </p:nvSpPr>
        <p:spPr>
          <a:xfrm>
            <a:off x="5400372" y="533152"/>
            <a:ext cx="625875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"/>
              </a:spcBef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Средний процент выполнения заданий ВПР по русскому языку составил 63,20% (в 2021-64,12%).</a:t>
            </a:r>
            <a:endParaRPr lang="ru-RU" sz="1600" dirty="0">
              <a:effectLst/>
              <a:latin typeface="Bahnschrift Condensed" panose="020B0502040204020203" pitchFamily="34" charset="0"/>
              <a:ea typeface="Microsoft Sans Serif" panose="020B0604020202020204" pitchFamily="34" charset="0"/>
            </a:endParaRPr>
          </a:p>
          <a:p>
            <a:pPr marL="285750" indent="-285750" algn="just">
              <a:spcBef>
                <a:spcPts val="5"/>
              </a:spcBef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Низкий процент выполнения заданий показали обучающиеся  МБОУ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Ванзетурская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 СОШ 49,66% (в 2021-55,23%);</a:t>
            </a:r>
            <a:endParaRPr lang="ru-RU" sz="1600" dirty="0">
              <a:effectLst/>
              <a:latin typeface="Bahnschrift Condensed" panose="020B0502040204020203" pitchFamily="34" charset="0"/>
              <a:ea typeface="Microsoft Sans Serif" panose="020B0604020202020204" pitchFamily="34" charset="0"/>
            </a:endParaRPr>
          </a:p>
          <a:p>
            <a:pPr>
              <a:spcBef>
                <a:spcPts val="5"/>
              </a:spcBef>
            </a:pPr>
            <a:r>
              <a:rPr lang="ru-RU" sz="16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  Высокий процент выполнения заданий ВПР по русскому языку показали обучающиеся:  </a:t>
            </a:r>
          </a:p>
          <a:p>
            <a:pPr marL="285750" indent="-285750" algn="just">
              <a:spcBef>
                <a:spcPts val="5"/>
              </a:spcBef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МБОУ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Сосьвинская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 СОШ» (70,45%)</a:t>
            </a:r>
          </a:p>
          <a:p>
            <a:pPr marL="285750" indent="-285750" algn="just">
              <a:spcBef>
                <a:spcPts val="5"/>
              </a:spcBef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МБОУ 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Игримская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 СОШ № 1 (69,98%).  </a:t>
            </a:r>
            <a:endParaRPr lang="ru-RU" sz="1600" dirty="0">
              <a:solidFill>
                <a:srgbClr val="000000"/>
              </a:solidFill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96DB4C0A-8923-3F14-FCE7-77BED2018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427317"/>
              </p:ext>
            </p:extLst>
          </p:nvPr>
        </p:nvGraphicFramePr>
        <p:xfrm>
          <a:off x="3515557" y="2877706"/>
          <a:ext cx="8130468" cy="372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8CF972AE-D380-F438-968E-63E4F06FA5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5780217"/>
              </p:ext>
            </p:extLst>
          </p:nvPr>
        </p:nvGraphicFramePr>
        <p:xfrm>
          <a:off x="326784" y="533152"/>
          <a:ext cx="4540719" cy="3363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537642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3EB330F-BE71-2722-E3B7-DD1BA7F6A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92AC43-D182-740D-B013-6FFB7538C13F}"/>
              </a:ext>
            </a:extLst>
          </p:cNvPr>
          <p:cNvSpPr txBox="1"/>
          <p:nvPr/>
        </p:nvSpPr>
        <p:spPr>
          <a:xfrm>
            <a:off x="1263217" y="1012280"/>
            <a:ext cx="9949651" cy="483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"/>
              </a:spcBef>
            </a:pPr>
            <a:r>
              <a:rPr lang="ru-RU" sz="1800" b="1" dirty="0"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Следует отметить, что по результатам ВПР наиболее сформированными оказались умения:</a:t>
            </a:r>
          </a:p>
          <a:p>
            <a:pPr algn="just">
              <a:spcBef>
                <a:spcPts val="5"/>
              </a:spcBef>
            </a:pPr>
            <a:endParaRPr lang="ru-RU" sz="1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1K1. Списывать текст с пропусками орфограмм 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пунктограмм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соблюдать в практике письма изученные орфографические и пунктуационные нормы/ совершенствовать орфографические и пунктуационные умения и навыки на основе знаний о нормах русского литературного языка; соблюдать культуру чтения, говорения, аудирования и письма (70,64%);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2K1. Проводить морфемный и словообразовательный анализы слов; проводить морфологический анализ слова; проводить синтаксический анализ  предложения. Распознавать уровни и единицы языка в предъявленном тексте и видеть взаимосвязь между ними (85,38%);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3.1. 3.1. Распознавать заданное слово в ряду других на основе сопоставления звукового и буквенного состава, осознавать и объяснять причину несовпадения звуков и букв в слове. Распознавать уровни и единицы языка в предъявленном тексте и видеть взаимосвязь между ними -74,62%/67,69%  ( 2021- 75,93%/63,27%);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363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2A73149-353F-6DCC-D6BF-24CA12C7D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92AC43-D182-740D-B013-6FFB7538C13F}"/>
              </a:ext>
            </a:extLst>
          </p:cNvPr>
          <p:cNvSpPr txBox="1"/>
          <p:nvPr/>
        </p:nvSpPr>
        <p:spPr>
          <a:xfrm>
            <a:off x="850592" y="497336"/>
            <a:ext cx="10721638" cy="539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"/>
              </a:spcBef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Наибольшие затруднения у обучающихся 6 классов, выполнявших ВПР по русскому языку, вызвали задания, проверяющие следующие предметные умения:</a:t>
            </a:r>
          </a:p>
          <a:p>
            <a:pPr algn="just">
              <a:spcBef>
                <a:spcPts val="5"/>
              </a:spcBef>
            </a:pPr>
            <a:endParaRPr lang="ru-RU" sz="1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6. Распознавать случаи нарушения грамматических норм русского литературного языка в формах слов различных частей речи и исправлять эти нарушения / осуществлять речевой самоконтроль (49,62%);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12.2.  Распознавать и адекватно формулировать лексическое значение многозначного слова с опорой на   контекст; использовать многозначное слово в другом значении в самостоятельно составленном и оформленном на письме речевом высказывании. Распознавать уровни и единицы языка в предъявленном тексте и видеть взаимосвязь между ними; создавать устные и письменные высказывания. Соблюдать культуру чтения, говорения, аудирования и письма; осуществлять речевой самоконтроль   (50%); 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 14.2. Распознавать значение фразеологической единицы; на основе значения фразеологизма и собственного жизненного опыта обучающихся определять конкретную жизненную ситуацию для адекватной интерпретации фразеологизма; умение  строить монологическое контекстное высказывание  в письменной форме. Распознавать уровни и единицы языка в предъявленном тексте и видеть взаимосвязь между ними; использовать языковые средства адекватно цели общения и речевой ситуации   - 44,62%   (в 2021- 36,27%).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042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768D6D1-4BCC-2898-6F06-D47C94633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1785890" y="2328631"/>
            <a:ext cx="8620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 </a:t>
            </a:r>
            <a:r>
              <a:rPr lang="ru-RU" sz="5400" dirty="0">
                <a:latin typeface="Bahnschrift Condensed" panose="020B0502040204020203" pitchFamily="34" charset="0"/>
              </a:rPr>
              <a:t>Математика 6 класс</a:t>
            </a:r>
          </a:p>
        </p:txBody>
      </p:sp>
    </p:spTree>
    <p:extLst>
      <p:ext uri="{BB962C8B-B14F-4D97-AF65-F5344CB8AC3E}">
        <p14:creationId xmlns:p14="http://schemas.microsoft.com/office/powerpoint/2010/main" val="39332708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58384B2-E180-E3C7-7D9D-1A6EDD010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aphicFrame>
        <p:nvGraphicFramePr>
          <p:cNvPr id="2" name="Диаграмма 1">
            <a:extLst>
              <a:ext uri="{FF2B5EF4-FFF2-40B4-BE49-F238E27FC236}">
                <a16:creationId xmlns="" xmlns:a16="http://schemas.microsoft.com/office/drawing/2014/main" id="{047C4E24-92C0-4BB7-A07E-0D24AF6C46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8445661"/>
              </p:ext>
            </p:extLst>
          </p:nvPr>
        </p:nvGraphicFramePr>
        <p:xfrm>
          <a:off x="377510" y="475193"/>
          <a:ext cx="4249865" cy="310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A54324DD-BEEE-4DE1-BC35-B46B37F87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900478"/>
              </p:ext>
            </p:extLst>
          </p:nvPr>
        </p:nvGraphicFramePr>
        <p:xfrm>
          <a:off x="4627375" y="2029497"/>
          <a:ext cx="7127081" cy="426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4802820" y="1002341"/>
            <a:ext cx="749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Общая успеваемость  </a:t>
            </a:r>
          </a:p>
        </p:txBody>
      </p:sp>
    </p:spTree>
    <p:extLst>
      <p:ext uri="{BB962C8B-B14F-4D97-AF65-F5344CB8AC3E}">
        <p14:creationId xmlns:p14="http://schemas.microsoft.com/office/powerpoint/2010/main" val="27021085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863661C-2FD7-1D29-FE5B-DD92EF649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5477308" y="837189"/>
            <a:ext cx="594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Общая успеваемость  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ED230D9F-FD2C-7B11-BCE7-BB8FA1507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1889192"/>
              </p:ext>
            </p:extLst>
          </p:nvPr>
        </p:nvGraphicFramePr>
        <p:xfrm>
          <a:off x="454872" y="799004"/>
          <a:ext cx="4249865" cy="310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00BADFBF-0FCA-5336-454B-3C79630BB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395589"/>
              </p:ext>
            </p:extLst>
          </p:nvPr>
        </p:nvGraphicFramePr>
        <p:xfrm>
          <a:off x="4307779" y="2136042"/>
          <a:ext cx="7127081" cy="426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985567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28C34F1-CE4C-93BA-5AAF-945443837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7706029" y="166976"/>
            <a:ext cx="4133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Bahnschrift Condensed" panose="020B0502040204020203" pitchFamily="34" charset="0"/>
              </a:rPr>
              <a:t>Общая </a:t>
            </a:r>
          </a:p>
          <a:p>
            <a:pPr algn="ctr"/>
            <a:r>
              <a:rPr lang="ru-RU" sz="3600" dirty="0">
                <a:latin typeface="Bahnschrift Condensed" panose="020B0502040204020203" pitchFamily="34" charset="0"/>
              </a:rPr>
              <a:t>успеваемость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45A941-24D2-963D-4E59-DE6823FA62E6}"/>
              </a:ext>
            </a:extLst>
          </p:cNvPr>
          <p:cNvSpPr txBox="1"/>
          <p:nvPr/>
        </p:nvSpPr>
        <p:spPr>
          <a:xfrm>
            <a:off x="852258" y="462685"/>
            <a:ext cx="7267427" cy="5005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успеваемость в Березовском районе  составила 94,4%, в 2021- 95,69%. </a:t>
            </a:r>
            <a:endParaRPr lang="ru-RU" b="1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общей успеваемости  выше  регионального   (92,23%) и  российского значения (87,57%).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100 % общей успеваемости по итогам выполнения работ по математике  показали обучающиеся:</a:t>
            </a:r>
            <a:endParaRPr lang="ru-RU" sz="1800" b="1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Тегинская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СОШ»;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Игримская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имени Собянина Г.Е;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Хулимсунтская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СОШ с кадетскими и мариинскими классами»;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Игримская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№ 1;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«Светловская СОШ имени Солёнова Б.А.» ;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«Приполярная СОШ»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61C951-1842-3D64-CD08-71970C6A10D2}"/>
              </a:ext>
            </a:extLst>
          </p:cNvPr>
          <p:cNvSpPr txBox="1"/>
          <p:nvPr/>
        </p:nvSpPr>
        <p:spPr>
          <a:xfrm>
            <a:off x="453224" y="5828306"/>
            <a:ext cx="11195437" cy="1047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Наименьший процент общей успеваемости по итогам выполнения работ по математике у обучающихся  МБОУ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Саранпаульская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(50,0%) и МБОУ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Ванзетурская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(75,0%, в 2021- 87,51%)  что ниже регионального (92,23%) и муниципального значений (94,44%).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166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30F6B4A-C5CC-87F7-9849-9543EB34F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5333252" y="820517"/>
            <a:ext cx="594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Качественная успеваемость 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5F7A0DB8-B43C-ED0E-B8B9-CCE1229F41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9763527"/>
              </p:ext>
            </p:extLst>
          </p:nvPr>
        </p:nvGraphicFramePr>
        <p:xfrm>
          <a:off x="517133" y="967667"/>
          <a:ext cx="4249865" cy="310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130712EE-289C-3B6D-EE99-D671D188C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677063"/>
              </p:ext>
            </p:extLst>
          </p:nvPr>
        </p:nvGraphicFramePr>
        <p:xfrm>
          <a:off x="4148291" y="1946109"/>
          <a:ext cx="7127081" cy="426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09799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E82BF87-D329-4EE3-A42C-D0E3366D7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7680959" y="683347"/>
            <a:ext cx="4350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Bahnschrift Condensed" panose="020B0502040204020203" pitchFamily="34" charset="0"/>
              </a:rPr>
              <a:t>Качественная</a:t>
            </a:r>
          </a:p>
          <a:p>
            <a:pPr algn="ctr"/>
            <a:r>
              <a:rPr lang="ru-RU" sz="3600" dirty="0">
                <a:latin typeface="Bahnschrift Condensed" panose="020B0502040204020203" pitchFamily="34" charset="0"/>
              </a:rPr>
              <a:t> успеваемость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45A941-24D2-963D-4E59-DE6823FA62E6}"/>
              </a:ext>
            </a:extLst>
          </p:cNvPr>
          <p:cNvSpPr txBox="1"/>
          <p:nvPr/>
        </p:nvSpPr>
        <p:spPr>
          <a:xfrm>
            <a:off x="437322" y="174929"/>
            <a:ext cx="7477721" cy="6065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процент работ, выполненных на отметку «4» и «5», (качественная успеваемость составила (36,75%, в 2021-38,15%).</a:t>
            </a:r>
            <a:endParaRPr lang="ru-RU" b="1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 показатель ниже регионального (37,58%) и   российского значения (36,91%).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качественной успеваемости ниже  региональных (37,58%) и муниципальных (36,75%) значений показали обучающиеся:       </a:t>
            </a:r>
            <a:endParaRPr lang="ru-RU" b="1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Хулимсунтская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СОШ с кадетскими и мариинскими классами» (10,0%);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Няксимвольская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(14,29%);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Тегинская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 (25,0, в 2021- 14,29%);</a:t>
            </a:r>
            <a:endParaRPr lang="ru-RU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«Березовская СОШ» (17,71%, в 2021-36,61%)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ru-RU" sz="1600" dirty="0">
              <a:solidFill>
                <a:srgbClr val="000000"/>
              </a:solidFill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61C951-1842-3D64-CD08-71970C6A10D2}"/>
              </a:ext>
            </a:extLst>
          </p:cNvPr>
          <p:cNvSpPr txBox="1"/>
          <p:nvPr/>
        </p:nvSpPr>
        <p:spPr>
          <a:xfrm>
            <a:off x="437323" y="5351227"/>
            <a:ext cx="11593867" cy="101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Наибольший процент качественной успеваемости по итогам выполнения работ по математике  у обучающихся: 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«Светловская СОШ имени Солёнова Б.А.» (77,28%),МБОУ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Игримская</a:t>
            </a:r>
            <a:r>
              <a:rPr lang="ru-RU" sz="18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№ 1 (59,46%), МБОУ «Приполярная СОШ» (58,34%).</a:t>
            </a:r>
            <a:endParaRPr lang="ru-RU" sz="18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87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160EB15-09D3-1294-BE00-9A3CEC24E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A54324DD-BEEE-4DE1-BC35-B46B37F87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1357954"/>
              </p:ext>
            </p:extLst>
          </p:nvPr>
        </p:nvGraphicFramePr>
        <p:xfrm>
          <a:off x="4048217" y="1436876"/>
          <a:ext cx="7608163" cy="411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5787501" y="333496"/>
            <a:ext cx="5942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Сравнение отметок с отметками</a:t>
            </a:r>
          </a:p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 журналу</a:t>
            </a:r>
            <a:endParaRPr lang="ru-RU" sz="2800" dirty="0">
              <a:latin typeface="Bahnschrift Condensed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423BF5-3EBA-2CB9-3BE3-4A244A59DE15}"/>
              </a:ext>
            </a:extLst>
          </p:cNvPr>
          <p:cNvSpPr txBox="1"/>
          <p:nvPr/>
        </p:nvSpPr>
        <p:spPr>
          <a:xfrm>
            <a:off x="725749" y="5715379"/>
            <a:ext cx="11219896" cy="630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анализа соответствия отметок за выполненную работу и отметок по журналу: </a:t>
            </a:r>
            <a:r>
              <a:rPr lang="ru-RU" sz="16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66,24%, в 2021- 73,85%</a:t>
            </a:r>
            <a:r>
              <a:rPr lang="ru-RU" sz="1600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подтвердили отметки;  </a:t>
            </a:r>
            <a:r>
              <a:rPr lang="ru-RU" sz="16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2.26%, в 2021- 5,54%</a:t>
            </a:r>
            <a:r>
              <a:rPr lang="ru-RU" sz="1600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-повысили;  </a:t>
            </a:r>
            <a:r>
              <a:rPr lang="ru-RU" sz="16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31,0 %,  в 2021- 20,62% 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понизили.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7F6603BF-6BD8-6D5B-B570-B8146A4B1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169982"/>
              </p:ext>
            </p:extLst>
          </p:nvPr>
        </p:nvGraphicFramePr>
        <p:xfrm>
          <a:off x="535620" y="512512"/>
          <a:ext cx="4789502" cy="3399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823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4CDDD39-EB9E-42C0-B39D-4DE05C9CB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7643577" y="516834"/>
            <a:ext cx="4354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Bahnschrift Condensed" panose="020B0502040204020203" pitchFamily="34" charset="0"/>
              </a:rPr>
              <a:t>Общая </a:t>
            </a:r>
          </a:p>
          <a:p>
            <a:pPr algn="ctr"/>
            <a:r>
              <a:rPr lang="ru-RU" sz="3600" dirty="0">
                <a:latin typeface="Bahnschrift Condensed" panose="020B0502040204020203" pitchFamily="34" charset="0"/>
              </a:rPr>
              <a:t>успеваемость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45A941-24D2-963D-4E59-DE6823FA62E6}"/>
              </a:ext>
            </a:extLst>
          </p:cNvPr>
          <p:cNvSpPr txBox="1"/>
          <p:nvPr/>
        </p:nvSpPr>
        <p:spPr>
          <a:xfrm>
            <a:off x="678299" y="441990"/>
            <a:ext cx="7267427" cy="4332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успеваемость в Березовском районе  составила  </a:t>
            </a:r>
            <a:r>
              <a:rPr lang="ru-RU" sz="16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98,36 ( в 2021 году - 94,59%) </a:t>
            </a:r>
            <a:endParaRPr lang="ru-RU" sz="1600" b="1" dirty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Показатель общей успеваемости  выше  регионального   (98,36%) и  российского значения (90,58%).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 общей успеваемости по итогам выполнения работ по русскому языку у обучающихся  показали: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Игримская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имени Собянина Г.Е.;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Игримская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№ 1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Няксимвольская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СОШ»;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МАОУ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Тегинская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СОШ»;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Хулимсунтская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с кадетскими и 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мариинсими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классами»;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«Приполярная СОШ»;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Саранпаульская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61C951-1842-3D64-CD08-71970C6A10D2}"/>
              </a:ext>
            </a:extLst>
          </p:cNvPr>
          <p:cNvSpPr txBox="1"/>
          <p:nvPr/>
        </p:nvSpPr>
        <p:spPr>
          <a:xfrm>
            <a:off x="563732" y="5231550"/>
            <a:ext cx="11501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Наименьший процент общей успеваемости по итогам выполнения работ по русскому языку у обучающихся  МБОУ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Ванзетурская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 СОШ» (87,5%), что ниже регионального (93,33) и муниципального значений (98,36%).</a:t>
            </a:r>
            <a:endParaRPr lang="ru-RU" sz="16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53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62486D8-0DFF-0EDF-4321-386CF9BF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" y="5566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45A941-24D2-963D-4E59-DE6823FA62E6}"/>
              </a:ext>
            </a:extLst>
          </p:cNvPr>
          <p:cNvSpPr txBox="1"/>
          <p:nvPr/>
        </p:nvSpPr>
        <p:spPr>
          <a:xfrm>
            <a:off x="5433983" y="296300"/>
            <a:ext cx="62587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"/>
              </a:spcBef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Средний процент выполнения заданий ВПР по математике составил 57,29%.</a:t>
            </a:r>
            <a:endParaRPr lang="ru-RU" sz="1600" dirty="0">
              <a:effectLst/>
              <a:latin typeface="Bahnschrift Condensed" panose="020B0502040204020203" pitchFamily="34" charset="0"/>
              <a:ea typeface="Microsoft Sans Serif" panose="020B0604020202020204" pitchFamily="34" charset="0"/>
            </a:endParaRPr>
          </a:p>
          <a:p>
            <a:pPr marL="285750" indent="-285750" algn="just">
              <a:spcBef>
                <a:spcPts val="5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Низкий процент выполнения заданий показали обучающиеся  МАОУ «</a:t>
            </a:r>
            <a:r>
              <a:rPr lang="ru-RU" sz="14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Няксимвольская</a:t>
            </a:r>
            <a:r>
              <a:rPr lang="ru-RU" sz="14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 СОШ 47,80%, МБОУ «</a:t>
            </a:r>
            <a:r>
              <a:rPr lang="ru-RU" sz="14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Хулимсунтская</a:t>
            </a:r>
            <a:r>
              <a:rPr lang="ru-RU" sz="14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 СОШ с кадетскими и мариинскими классами» 48,07%, МБОУ «Березовская СОШ» 50,76%, МБОУ «</a:t>
            </a:r>
            <a:r>
              <a:rPr lang="ru-RU" sz="14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Саранпаульская</a:t>
            </a:r>
            <a:r>
              <a:rPr lang="ru-RU" sz="14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 СОШ» 51,92%.</a:t>
            </a:r>
            <a:endParaRPr lang="ru-RU" sz="1400" dirty="0">
              <a:effectLst/>
              <a:latin typeface="Bahnschrift Condensed" panose="020B0502040204020203" pitchFamily="34" charset="0"/>
              <a:ea typeface="Microsoft Sans Serif" panose="020B0604020202020204" pitchFamily="34" charset="0"/>
            </a:endParaRPr>
          </a:p>
          <a:p>
            <a:pPr marL="285750" indent="-285750" algn="just">
              <a:spcBef>
                <a:spcPts val="5"/>
              </a:spcBef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Высокий процент выполнения заданий ВПР по русскому языку показали обучающиеся  МБОУ «Светловская СОШ имени Солёнова Б.А.» (73,60%), МБОУ </a:t>
            </a:r>
            <a:r>
              <a:rPr lang="ru-RU" sz="14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Игримская</a:t>
            </a:r>
            <a:r>
              <a:rPr lang="ru-RU" sz="14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 СОШ № 1 (64,96%),  МБОУ </a:t>
            </a:r>
            <a:r>
              <a:rPr lang="ru-RU" sz="14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Игримская</a:t>
            </a:r>
            <a:r>
              <a:rPr lang="ru-RU" sz="14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Microsoft Sans Serif" panose="020B0604020202020204" pitchFamily="34" charset="0"/>
              </a:rPr>
              <a:t> СОШ имени Собянина Г.Е. (61,02%), МБОУ «Приполярная СОШ» (61,53%).</a:t>
            </a:r>
            <a:endParaRPr lang="ru-RU" sz="1400" dirty="0">
              <a:effectLst/>
              <a:latin typeface="Bahnschrift Condensed" panose="020B0502040204020203" pitchFamily="34" charset="0"/>
              <a:ea typeface="Microsoft Sans Serif" panose="020B0604020202020204" pitchFamily="34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96DB4C0A-8923-3F14-FCE7-77BED2018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6845092"/>
              </p:ext>
            </p:extLst>
          </p:nvPr>
        </p:nvGraphicFramePr>
        <p:xfrm>
          <a:off x="3562274" y="2850845"/>
          <a:ext cx="8130468" cy="372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8CF972AE-D380-F438-968E-63E4F06FA5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045588"/>
              </p:ext>
            </p:extLst>
          </p:nvPr>
        </p:nvGraphicFramePr>
        <p:xfrm>
          <a:off x="326784" y="533152"/>
          <a:ext cx="4540719" cy="3363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07378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80D3FD4-9554-7F2D-DD7B-E808247D0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92AC43-D182-740D-B013-6FFB7538C13F}"/>
              </a:ext>
            </a:extLst>
          </p:cNvPr>
          <p:cNvSpPr txBox="1"/>
          <p:nvPr/>
        </p:nvSpPr>
        <p:spPr>
          <a:xfrm>
            <a:off x="1032397" y="650386"/>
            <a:ext cx="9949651" cy="5557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spcBef>
                <a:spcPts val="5"/>
              </a:spcBef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</a:rPr>
              <a:t>Наибольшие затруднения у обучающихся 6 классов, выполнявших ВПР по математике, вызвали задания, проверяющие следующие предметные умения:</a:t>
            </a:r>
          </a:p>
          <a:p>
            <a:pPr indent="449580" algn="just">
              <a:spcBef>
                <a:spcPts val="5"/>
              </a:spcBef>
            </a:pPr>
            <a:endParaRPr lang="ru-RU" sz="1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7. Овладение символьным языком алгебры. Оперировать понятием модуль числа, геометрическая интерпретация модуля числа (50%, в 2021-53,23%);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9. Овладение навыками письменных вычислений. Использовать свойства чисел и правила действий с рациональными числами при выполнении вычислений / выполнять вычисления, в том числе с использованием приемов рациональных вычислений (29,70%, в 2021-  61,54%);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11. Умение применять изученные понятия, результаты, методы для решения задач практического характера и задач их смежных дисциплин. Решать задачи на покупки, находить процент от числа, число по проценту от него, находить процентное отношение двух чисел, находить процентное снижение или процентное повышение величины (34,4%, в 34,92%)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13. Умение проводить логические обоснования, доказательства математических утверждений. Решать простые и сложные задачи разных типов, а также задачи повышенной трудности (12,39%, в 2021- 11,08%).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8745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F7B011D-0B04-C577-1BEF-3E7483B0E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4193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6000" dirty="0">
                <a:latin typeface="Bahnschrift Condensed" panose="020B0502040204020203" pitchFamily="34" charset="0"/>
              </a:rPr>
              <a:t>Спасибо за внимание!</a:t>
            </a:r>
            <a:br>
              <a:rPr lang="ru-RU" sz="6000" dirty="0">
                <a:latin typeface="Bahnschrift Condensed" panose="020B0502040204020203" pitchFamily="34" charset="0"/>
              </a:rPr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49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4CDDD39-EB9E-42C0-B39D-4DE05C9CB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A54324DD-BEEE-4DE1-BC35-B46B37F87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6481956"/>
              </p:ext>
            </p:extLst>
          </p:nvPr>
        </p:nvGraphicFramePr>
        <p:xfrm>
          <a:off x="3426780" y="2780387"/>
          <a:ext cx="8478175" cy="357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3426780" y="337339"/>
            <a:ext cx="594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Condensed" panose="020B0502040204020203" pitchFamily="34" charset="0"/>
              </a:rPr>
              <a:t>Качественная успеваемость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5F4D8FE-B04C-6C38-91A7-55E5BD744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87" y="723634"/>
            <a:ext cx="4255377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1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4CDDD39-EB9E-42C0-B39D-4DE05C9CB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7821228" y="144805"/>
            <a:ext cx="4909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Bahnschrift Condensed" panose="020B0502040204020203" pitchFamily="34" charset="0"/>
              </a:rPr>
              <a:t>Качественная</a:t>
            </a:r>
          </a:p>
          <a:p>
            <a:pPr algn="ctr"/>
            <a:r>
              <a:rPr lang="ru-RU" sz="3200" dirty="0">
                <a:latin typeface="Bahnschrift Condensed" panose="020B0502040204020203" pitchFamily="34" charset="0"/>
              </a:rPr>
              <a:t> успеваемость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545A941-24D2-963D-4E59-DE6823FA62E6}"/>
              </a:ext>
            </a:extLst>
          </p:cNvPr>
          <p:cNvSpPr txBox="1"/>
          <p:nvPr/>
        </p:nvSpPr>
        <p:spPr>
          <a:xfrm>
            <a:off x="607704" y="569166"/>
            <a:ext cx="6911683" cy="526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процент работ, выполненных на отметку «4» и «5», (качественная успеваемость составила - </a:t>
            </a:r>
            <a:r>
              <a:rPr lang="ru-RU" sz="1600" b="1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53,5%  (в 2021 году - 65,93%).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 показатель ниже регионального (56,07%) и российского значения (55,8%).</a:t>
            </a:r>
            <a:endParaRPr lang="ru-RU" sz="14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качественной успеваемости показала МБОУ «Приполярная СОШ».</a:t>
            </a:r>
            <a:endParaRPr lang="ru-RU" sz="14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Показатель качественной успеваемости ниже  региональных (56,07%) и муниципальных (53,5%) значений показатели обучающиеся:  </a:t>
            </a:r>
            <a:endParaRPr lang="ru-RU" sz="14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МБОУ «</a:t>
            </a:r>
            <a:r>
              <a:rPr lang="ru-RU" sz="14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Ванзетурская</a:t>
            </a:r>
            <a:r>
              <a:rPr lang="ru-RU" sz="14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(12,5 % в  2021-50 % );</a:t>
            </a:r>
            <a:endParaRPr lang="ru-RU" sz="14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МБОУ «</a:t>
            </a:r>
            <a:r>
              <a:rPr lang="ru-RU" sz="14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Сосьвиснкая</a:t>
            </a:r>
            <a:r>
              <a:rPr lang="ru-RU" sz="14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 (33.33%, в 2021 - 58,82%).;</a:t>
            </a:r>
            <a:endParaRPr lang="ru-RU" sz="14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МБОУ </a:t>
            </a:r>
            <a:r>
              <a:rPr lang="ru-RU" sz="14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Игримская</a:t>
            </a:r>
            <a:r>
              <a:rPr lang="ru-RU" sz="14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№ 1 ( 40,0%, в 2021-56,1% );</a:t>
            </a:r>
            <a:endParaRPr lang="ru-RU" sz="14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МАОУ «</a:t>
            </a:r>
            <a:r>
              <a:rPr lang="ru-RU" sz="14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Няксимвольская</a:t>
            </a:r>
            <a:r>
              <a:rPr lang="ru-RU" sz="14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(42,86%, в 2021- 42,86%);</a:t>
            </a:r>
            <a:endParaRPr lang="ru-RU" sz="14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МБОУ «Светловская СОШ имени Солёнова Б.А.» (42,85, в 2021-60%);</a:t>
            </a:r>
            <a:endParaRPr lang="ru-RU" sz="14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МАОУ «</a:t>
            </a:r>
            <a:r>
              <a:rPr lang="ru-RU" sz="16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Тегинская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- 44,44%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ru-RU" sz="1600" dirty="0">
              <a:solidFill>
                <a:srgbClr val="000000"/>
              </a:solidFill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61C951-1842-3D64-CD08-71970C6A10D2}"/>
              </a:ext>
            </a:extLst>
          </p:cNvPr>
          <p:cNvSpPr txBox="1"/>
          <p:nvPr/>
        </p:nvSpPr>
        <p:spPr>
          <a:xfrm>
            <a:off x="980982" y="5596376"/>
            <a:ext cx="10355801" cy="81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Наибольший процент качественной успеваемости по итогам выполнения работ по русскому языку у обучающихся МБОУ «</a:t>
            </a:r>
            <a:r>
              <a:rPr lang="ru-RU" sz="14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Хулимсунтская</a:t>
            </a:r>
            <a:r>
              <a:rPr lang="ru-RU" sz="14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СОШ» с кадетскими и мариинскими классами» (71,43%), МБОУ «</a:t>
            </a:r>
            <a:r>
              <a:rPr lang="ru-RU" sz="14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Саранпаульская</a:t>
            </a:r>
            <a:r>
              <a:rPr lang="ru-RU" sz="14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(66,67%), МБОУ </a:t>
            </a:r>
            <a:r>
              <a:rPr lang="ru-RU" sz="1400" dirty="0" err="1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Игримская</a:t>
            </a:r>
            <a:r>
              <a:rPr lang="ru-RU" sz="14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СОШ имени Собянина Г.Е. (59,46%), МБОУ «Березовская СОШ (57,9).</a:t>
            </a:r>
            <a:endParaRPr lang="ru-RU" sz="14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60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4CDDD39-EB9E-42C0-B39D-4DE05C9CB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="" xmlns:a16="http://schemas.microsoft.com/office/drawing/2014/main" id="{A54324DD-BEEE-4DE1-BC35-B46B37F87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10318"/>
              </p:ext>
            </p:extLst>
          </p:nvPr>
        </p:nvGraphicFramePr>
        <p:xfrm>
          <a:off x="4332303" y="1688907"/>
          <a:ext cx="7608163" cy="411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CB7D18-FCDF-4C8D-8EA6-407D1FD3B424}"/>
              </a:ext>
            </a:extLst>
          </p:cNvPr>
          <p:cNvSpPr txBox="1"/>
          <p:nvPr/>
        </p:nvSpPr>
        <p:spPr>
          <a:xfrm>
            <a:off x="6096000" y="482769"/>
            <a:ext cx="5942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Сравнение отметок с отметками</a:t>
            </a:r>
          </a:p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 журналу</a:t>
            </a:r>
            <a:endParaRPr lang="ru-RU" sz="2800" dirty="0">
              <a:latin typeface="Bahnschrift Condensed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423BF5-3EBA-2CB9-3BE3-4A244A59DE15}"/>
              </a:ext>
            </a:extLst>
          </p:cNvPr>
          <p:cNvSpPr txBox="1"/>
          <p:nvPr/>
        </p:nvSpPr>
        <p:spPr>
          <a:xfrm>
            <a:off x="797511" y="5909101"/>
            <a:ext cx="11394489" cy="630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анализа соответствия отметок за выполненную работу и отметок по журналу: </a:t>
            </a:r>
            <a:r>
              <a:rPr lang="ru-RU" sz="1600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81,48%   (в 2021 году - 68,15% ) 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подтвердили отметки;  </a:t>
            </a:r>
            <a:r>
              <a:rPr lang="ru-RU" sz="1600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3,29%  (в 2021-16,56% ) 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-повысили;    </a:t>
            </a:r>
            <a:r>
              <a:rPr lang="ru-RU" sz="1600" dirty="0">
                <a:solidFill>
                  <a:srgbClr val="C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15,23 %  (в 2021- 15,29 %) </a:t>
            </a:r>
            <a:r>
              <a:rPr lang="ru-RU" sz="1600" dirty="0">
                <a:solidFill>
                  <a:srgbClr val="00000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понизили.</a:t>
            </a:r>
            <a:endParaRPr lang="ru-RU" sz="1600" dirty="0"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7F6603BF-6BD8-6D5B-B570-B8146A4B1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4945653"/>
              </p:ext>
            </p:extLst>
          </p:nvPr>
        </p:nvGraphicFramePr>
        <p:xfrm>
          <a:off x="535620" y="512512"/>
          <a:ext cx="4789502" cy="3399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2374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3495</TotalTime>
  <Words>4380</Words>
  <Application>Microsoft Office PowerPoint</Application>
  <PresentationFormat>Произвольный</PresentationFormat>
  <Paragraphs>282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   Всероссийские проверочные работы – 2022г.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Спасибо за внимание!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Региональные диагностические работы – 2019г.</dc:title>
  <dc:creator>Андрей Поленов</dc:creator>
  <cp:lastModifiedBy>Оксана</cp:lastModifiedBy>
  <cp:revision>98</cp:revision>
  <cp:lastPrinted>2021-12-23T04:50:06Z</cp:lastPrinted>
  <dcterms:created xsi:type="dcterms:W3CDTF">2019-12-14T16:52:00Z</dcterms:created>
  <dcterms:modified xsi:type="dcterms:W3CDTF">2023-03-03T09:32:55Z</dcterms:modified>
</cp:coreProperties>
</file>