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0" r:id="rId12"/>
    <p:sldId id="266" r:id="rId13"/>
    <p:sldId id="301" r:id="rId14"/>
    <p:sldId id="302" r:id="rId15"/>
    <p:sldId id="303" r:id="rId16"/>
    <p:sldId id="30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305" r:id="rId34"/>
    <p:sldId id="306" r:id="rId35"/>
    <p:sldId id="307" r:id="rId36"/>
    <p:sldId id="291" r:id="rId37"/>
    <p:sldId id="292" r:id="rId38"/>
    <p:sldId id="293" r:id="rId39"/>
    <p:sldId id="308" r:id="rId40"/>
    <p:sldId id="309" r:id="rId41"/>
    <p:sldId id="296" r:id="rId42"/>
    <p:sldId id="297" r:id="rId43"/>
    <p:sldId id="298" r:id="rId44"/>
    <p:sldId id="299" r:id="rId45"/>
    <p:sldId id="300" r:id="rId46"/>
    <p:sldId id="311" r:id="rId47"/>
    <p:sldId id="312" r:id="rId48"/>
    <p:sldId id="313" r:id="rId49"/>
    <p:sldId id="314" r:id="rId50"/>
    <p:sldId id="315" r:id="rId51"/>
    <p:sldId id="316" r:id="rId52"/>
    <p:sldId id="317" r:id="rId53"/>
    <p:sldId id="318" r:id="rId54"/>
    <p:sldId id="319" r:id="rId55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49B90-BF08-4405-8DF3-4297623C72BF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9C4871-5222-4E73-A6B2-440528F2E48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302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2D618-BC4A-422E-83FE-B80146A877BC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0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A3BB9-E2B2-436B-96A1-E80C2800E05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8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8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28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2728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3F6A65BD-B625-44A3-9110-3095D6B62035}" type="slidenum">
              <a:rPr lang="ru-RU">
                <a:solidFill>
                  <a:srgbClr val="000000"/>
                </a:solidFill>
              </a:rPr>
              <a:pPr/>
              <a:t>35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799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6F2F9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2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32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t>28.04.2021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03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23.04.2015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t>Л.Н. Буйлова, зав.кафедрой педагогики дополнительного образования детей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BA7C4-160E-4566-AC56-D2E0AB82D022}" type="slidenum">
              <a:rPr lang="ru-RU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53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0" y="1600212"/>
            <a:ext cx="9144000" cy="51054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69010" y="746251"/>
            <a:ext cx="7205979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404040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42162" y="1132839"/>
            <a:ext cx="8059674" cy="1976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6F2F9F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4/28/2021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11" Type="http://schemas.openxmlformats.org/officeDocument/2006/relationships/image" Target="../media/image85.jp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91.jp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1.jp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jp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://form.instrao.ru/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3.png"/><Relationship Id="rId7" Type="http://schemas.openxmlformats.org/officeDocument/2006/relationships/image" Target="../media/image1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s://prodod.moscow/archives/17787" TargetMode="External"/><Relationship Id="rId5" Type="http://schemas.openxmlformats.org/officeDocument/2006/relationships/image" Target="../media/image133.emf"/><Relationship Id="rId4" Type="http://schemas.openxmlformats.org/officeDocument/2006/relationships/package" Target="../embeddings/_________Microsoft_Word.docx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0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12"/>
              <a:ext cx="9144000" cy="5105400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819400" y="5030723"/>
            <a:ext cx="5921756" cy="15510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7364" marR="5080" indent="-763270" algn="r">
              <a:lnSpc>
                <a:spcPct val="100000"/>
              </a:lnSpc>
              <a:spcBef>
                <a:spcPts val="95"/>
              </a:spcBef>
            </a:pPr>
            <a:r>
              <a:rPr lang="ru-RU" sz="2000" spc="-5" dirty="0" smtClean="0">
                <a:solidFill>
                  <a:srgbClr val="202745"/>
                </a:solidFill>
                <a:latin typeface="Arial Black"/>
                <a:cs typeface="Arial Black"/>
              </a:rPr>
              <a:t>Макагонова Елена Николаевна</a:t>
            </a:r>
            <a:r>
              <a:rPr sz="2000" spc="-5" dirty="0" smtClean="0">
                <a:solidFill>
                  <a:srgbClr val="202745"/>
                </a:solidFill>
                <a:latin typeface="Arial Black"/>
                <a:cs typeface="Arial Black"/>
              </a:rPr>
              <a:t>, </a:t>
            </a:r>
            <a:r>
              <a:rPr sz="2000" spc="-655" dirty="0" smtClean="0">
                <a:solidFill>
                  <a:srgbClr val="202745"/>
                </a:solidFill>
                <a:latin typeface="Arial Black"/>
                <a:cs typeface="Arial Black"/>
              </a:rPr>
              <a:t> </a:t>
            </a:r>
            <a:r>
              <a:rPr sz="2000" spc="-10" dirty="0" smtClean="0">
                <a:solidFill>
                  <a:srgbClr val="202745"/>
                </a:solidFill>
                <a:latin typeface="Arial Black"/>
                <a:cs typeface="Arial Black"/>
              </a:rPr>
              <a:t>методист </a:t>
            </a:r>
            <a:r>
              <a:rPr lang="ru-RU" sz="2000" spc="-5" dirty="0" smtClean="0">
                <a:solidFill>
                  <a:srgbClr val="202745"/>
                </a:solidFill>
                <a:latin typeface="Arial Black"/>
                <a:cs typeface="Arial Black"/>
              </a:rPr>
              <a:t>МАУ «Образовательный центр», заместитель руководителя МОЦ ДОД</a:t>
            </a:r>
            <a:endParaRPr sz="2000" dirty="0">
              <a:latin typeface="Arial Black"/>
              <a:cs typeface="Arial Black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486918" y="1464563"/>
            <a:ext cx="8487410" cy="2086610"/>
            <a:chOff x="486918" y="1464563"/>
            <a:chExt cx="8487410" cy="208661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78763" y="1464563"/>
              <a:ext cx="7904988" cy="6233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5400" y="1952244"/>
              <a:ext cx="6870954" cy="6233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6918" y="2439924"/>
              <a:ext cx="8487156" cy="62331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30273" y="2927603"/>
              <a:ext cx="6466332" cy="62331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body" idx="1"/>
          </p:nvPr>
        </p:nvSpPr>
        <p:spPr>
          <a:xfrm>
            <a:off x="542162" y="1132839"/>
            <a:ext cx="8059674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6409" marR="297180" algn="ctr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СОВРЕМЕННАЯ</a:t>
            </a:r>
            <a:r>
              <a:rPr spc="-25" dirty="0"/>
              <a:t> </a:t>
            </a:r>
            <a:r>
              <a:rPr spc="-5" dirty="0"/>
              <a:t>НОРМАТИВНАЯ </a:t>
            </a:r>
            <a:r>
              <a:rPr spc="-1055" dirty="0"/>
              <a:t> </a:t>
            </a:r>
            <a:r>
              <a:rPr spc="-5" dirty="0"/>
              <a:t>БАЗА</a:t>
            </a:r>
            <a:r>
              <a:rPr spc="-10" dirty="0"/>
              <a:t> </a:t>
            </a:r>
            <a:r>
              <a:rPr spc="-5" dirty="0"/>
              <a:t>ДОПОЛНИТЕЛЬНОГО</a:t>
            </a:r>
          </a:p>
          <a:p>
            <a:pPr marL="194310" marR="5080" algn="ctr">
              <a:lnSpc>
                <a:spcPct val="100000"/>
              </a:lnSpc>
            </a:pPr>
            <a:r>
              <a:rPr spc="-5" dirty="0"/>
              <a:t>ОБРАЗОВАНИЯ </a:t>
            </a:r>
            <a:r>
              <a:rPr spc="-5" dirty="0" smtClean="0"/>
              <a:t>ДЕТЕЙ</a:t>
            </a:r>
            <a:endParaRPr spc="-5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9937" y="1570990"/>
            <a:ext cx="8151495" cy="1965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6395" indent="-354330">
              <a:lnSpc>
                <a:spcPts val="305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367030" algn="l"/>
              </a:tabLst>
            </a:pPr>
            <a:r>
              <a:rPr sz="2400" dirty="0">
                <a:latin typeface="Arial Black"/>
                <a:cs typeface="Arial Black"/>
              </a:rPr>
              <a:t>Указ</a:t>
            </a:r>
            <a:r>
              <a:rPr sz="2400" spc="1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Президента</a:t>
            </a:r>
            <a:r>
              <a:rPr sz="2400" spc="2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Российской</a:t>
            </a:r>
            <a:r>
              <a:rPr sz="2400" spc="30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Федерации</a:t>
            </a:r>
            <a:r>
              <a:rPr sz="2400" spc="2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«О</a:t>
            </a:r>
            <a:endParaRPr sz="2400">
              <a:latin typeface="Arial Black"/>
              <a:cs typeface="Arial Black"/>
            </a:endParaRPr>
          </a:p>
          <a:p>
            <a:pPr marL="195580" marR="6985">
              <a:lnSpc>
                <a:spcPts val="2880"/>
              </a:lnSpc>
              <a:spcBef>
                <a:spcPts val="25"/>
              </a:spcBef>
              <a:tabLst>
                <a:tab pos="2997835" algn="l"/>
                <a:tab pos="4250055" algn="l"/>
                <a:tab pos="6057265" algn="l"/>
              </a:tabLst>
            </a:pPr>
            <a:r>
              <a:rPr sz="2400" dirty="0">
                <a:latin typeface="Arial Black"/>
                <a:cs typeface="Arial Black"/>
              </a:rPr>
              <a:t>нац</a:t>
            </a:r>
            <a:r>
              <a:rPr sz="2400" spc="-10" dirty="0">
                <a:latin typeface="Arial Black"/>
                <a:cs typeface="Arial Black"/>
              </a:rPr>
              <a:t>и</a:t>
            </a:r>
            <a:r>
              <a:rPr sz="2400" dirty="0">
                <a:latin typeface="Arial Black"/>
                <a:cs typeface="Arial Black"/>
              </a:rPr>
              <a:t>онал</a:t>
            </a:r>
            <a:r>
              <a:rPr sz="2400" spc="-15" dirty="0">
                <a:latin typeface="Arial Black"/>
                <a:cs typeface="Arial Black"/>
              </a:rPr>
              <a:t>ь</a:t>
            </a:r>
            <a:r>
              <a:rPr sz="2400" dirty="0">
                <a:latin typeface="Arial Black"/>
                <a:cs typeface="Arial Black"/>
              </a:rPr>
              <a:t>ных	це</a:t>
            </a:r>
            <a:r>
              <a:rPr sz="2400" spc="-10" dirty="0">
                <a:latin typeface="Arial Black"/>
                <a:cs typeface="Arial Black"/>
              </a:rPr>
              <a:t>л</a:t>
            </a:r>
            <a:r>
              <a:rPr sz="2400" spc="-5" dirty="0">
                <a:latin typeface="Arial Black"/>
                <a:cs typeface="Arial Black"/>
              </a:rPr>
              <a:t>я</a:t>
            </a:r>
            <a:r>
              <a:rPr sz="2400" dirty="0">
                <a:latin typeface="Arial Black"/>
                <a:cs typeface="Arial Black"/>
              </a:rPr>
              <a:t>х	разви</a:t>
            </a:r>
            <a:r>
              <a:rPr sz="2400" spc="5" dirty="0">
                <a:latin typeface="Arial Black"/>
                <a:cs typeface="Arial Black"/>
              </a:rPr>
              <a:t>т</a:t>
            </a:r>
            <a:r>
              <a:rPr sz="2400" spc="-5" dirty="0">
                <a:latin typeface="Arial Black"/>
                <a:cs typeface="Arial Black"/>
              </a:rPr>
              <a:t>и</a:t>
            </a:r>
            <a:r>
              <a:rPr sz="2400" dirty="0">
                <a:latin typeface="Arial Black"/>
                <a:cs typeface="Arial Black"/>
              </a:rPr>
              <a:t>я	</a:t>
            </a:r>
            <a:r>
              <a:rPr sz="2400" spc="-5" dirty="0">
                <a:latin typeface="Arial Black"/>
                <a:cs typeface="Arial Black"/>
              </a:rPr>
              <a:t>Росс</a:t>
            </a:r>
            <a:r>
              <a:rPr sz="2400" spc="5" dirty="0">
                <a:latin typeface="Arial Black"/>
                <a:cs typeface="Arial Black"/>
              </a:rPr>
              <a:t>и</a:t>
            </a:r>
            <a:r>
              <a:rPr sz="2400" spc="-5" dirty="0">
                <a:latin typeface="Arial Black"/>
                <a:cs typeface="Arial Black"/>
              </a:rPr>
              <a:t>йской  Федерации</a:t>
            </a:r>
            <a:r>
              <a:rPr sz="2400" spc="-1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на</a:t>
            </a:r>
            <a:r>
              <a:rPr sz="2400" spc="-10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период до</a:t>
            </a:r>
            <a:r>
              <a:rPr sz="2400" spc="-10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2030</a:t>
            </a:r>
            <a:r>
              <a:rPr sz="2400" spc="-10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года».</a:t>
            </a:r>
            <a:endParaRPr sz="2400">
              <a:latin typeface="Arial Black"/>
              <a:cs typeface="Arial Black"/>
            </a:endParaRPr>
          </a:p>
          <a:p>
            <a:pPr marL="195580" marR="6350" indent="-182880">
              <a:lnSpc>
                <a:spcPct val="95400"/>
              </a:lnSpc>
              <a:spcBef>
                <a:spcPts val="250"/>
              </a:spcBef>
              <a:buClr>
                <a:srgbClr val="C3250C"/>
              </a:buClr>
              <a:buSzPct val="125000"/>
              <a:buFont typeface="Wingdings"/>
              <a:buChar char=""/>
              <a:tabLst>
                <a:tab pos="367030" algn="l"/>
                <a:tab pos="2147570" algn="l"/>
                <a:tab pos="3735704" algn="l"/>
                <a:tab pos="5629275" algn="l"/>
              </a:tabLst>
            </a:pPr>
            <a:r>
              <a:rPr sz="2400" dirty="0">
                <a:latin typeface="Arial Black"/>
                <a:cs typeface="Arial Black"/>
              </a:rPr>
              <a:t>Це</a:t>
            </a:r>
            <a:r>
              <a:rPr sz="2400" spc="-10" dirty="0">
                <a:latin typeface="Arial Black"/>
                <a:cs typeface="Arial Black"/>
              </a:rPr>
              <a:t>л</a:t>
            </a:r>
            <a:r>
              <a:rPr sz="2400" dirty="0">
                <a:latin typeface="Arial Black"/>
                <a:cs typeface="Arial Black"/>
              </a:rPr>
              <a:t>евая	</a:t>
            </a:r>
            <a:r>
              <a:rPr sz="2400" spc="-5" dirty="0">
                <a:latin typeface="Arial Black"/>
                <a:cs typeface="Arial Black"/>
              </a:rPr>
              <a:t>моде</a:t>
            </a:r>
            <a:r>
              <a:rPr sz="2400" spc="-10" dirty="0">
                <a:latin typeface="Arial Black"/>
                <a:cs typeface="Arial Black"/>
              </a:rPr>
              <a:t>л</a:t>
            </a:r>
            <a:r>
              <a:rPr sz="2400" dirty="0">
                <a:latin typeface="Arial Black"/>
                <a:cs typeface="Arial Black"/>
              </a:rPr>
              <a:t>ь	развит</a:t>
            </a:r>
            <a:r>
              <a:rPr sz="2400" spc="5" dirty="0">
                <a:latin typeface="Arial Black"/>
                <a:cs typeface="Arial Black"/>
              </a:rPr>
              <a:t>и</a:t>
            </a:r>
            <a:r>
              <a:rPr sz="2400" dirty="0">
                <a:latin typeface="Arial Black"/>
                <a:cs typeface="Arial Black"/>
              </a:rPr>
              <a:t>я	рег</a:t>
            </a:r>
            <a:r>
              <a:rPr sz="2400" spc="-5" dirty="0">
                <a:latin typeface="Arial Black"/>
                <a:cs typeface="Arial Black"/>
              </a:rPr>
              <a:t>иональн</a:t>
            </a:r>
            <a:r>
              <a:rPr sz="2400" dirty="0">
                <a:latin typeface="Arial Black"/>
                <a:cs typeface="Arial Black"/>
              </a:rPr>
              <a:t>ых  систем</a:t>
            </a:r>
            <a:r>
              <a:rPr sz="2400" spc="-30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дополнительного </a:t>
            </a:r>
            <a:r>
              <a:rPr sz="2400" dirty="0">
                <a:latin typeface="Arial Black"/>
                <a:cs typeface="Arial Black"/>
              </a:rPr>
              <a:t>образования</a:t>
            </a:r>
            <a:r>
              <a:rPr sz="2400" spc="-2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детей.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68451" y="189356"/>
            <a:ext cx="8132064" cy="6587777"/>
            <a:chOff x="568451" y="189356"/>
            <a:chExt cx="8132064" cy="6587777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8451" y="408431"/>
              <a:ext cx="8132064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41725" y="896112"/>
              <a:ext cx="3107436" cy="623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5202" y="189356"/>
              <a:ext cx="7476566" cy="37896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22395" y="677037"/>
              <a:ext cx="2313940" cy="36969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8187" y="4581176"/>
              <a:ext cx="1463548" cy="219595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3" t="19343" r="29331" b="13802"/>
          <a:stretch/>
        </p:blipFill>
        <p:spPr bwMode="auto">
          <a:xfrm>
            <a:off x="107506" y="923329"/>
            <a:ext cx="2858961" cy="267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23955" t="24238" r="48522" b="13212"/>
          <a:stretch/>
        </p:blipFill>
        <p:spPr bwMode="auto">
          <a:xfrm>
            <a:off x="107506" y="3616135"/>
            <a:ext cx="3312366" cy="32418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6" y="-1"/>
            <a:ext cx="9036495" cy="923330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spc="-100" dirty="0">
                <a:solidFill>
                  <a:prstClr val="white"/>
                </a:solidFill>
                <a:latin typeface="Arial Black" pitchFamily="34" charset="0"/>
              </a:rPr>
              <a:t>Приоритетный проект «Доступное дополнительное образование для детей» (утв. Президиумом Совета при Президенте РФ по стратегическому развитие и приоритетным проектам (от 30 ноября 2016 № 11)</a:t>
            </a:r>
            <a:endParaRPr lang="ru-RU" spc="-100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915411"/>
            <a:ext cx="5580112" cy="267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/>
          <a:srcRect l="46880" t="24677" r="22479" b="13212"/>
          <a:stretch/>
        </p:blipFill>
        <p:spPr bwMode="auto">
          <a:xfrm>
            <a:off x="5838988" y="3616135"/>
            <a:ext cx="3306438" cy="3263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317" name="Picture 5" descr="https://i.siteapi.org/eKdTlOog-h1QHhvsJ0YlQ9m4a3k=/0x0:736x701/9adb7e514b277da.ru.s.siteapi.org/img/ge2osm0zgxwkww4skooocgkowg4sg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213" y="4005064"/>
            <a:ext cx="2425079" cy="230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419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4038" y="1859787"/>
            <a:ext cx="8582660" cy="203771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Утверждена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приказом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Министерства</a:t>
            </a:r>
            <a:r>
              <a:rPr sz="2200" spc="72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просвещения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РФ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«Об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утверждении Целевой модели 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региональных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 систем дополнительного образования детей» от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03 </a:t>
            </a:r>
            <a:r>
              <a:rPr sz="2200" spc="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сентября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2019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года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№467,</a:t>
            </a:r>
            <a:r>
              <a:rPr sz="2200" spc="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зарегистрирована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в </a:t>
            </a:r>
            <a:r>
              <a:rPr sz="2200" spc="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Министерстве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юстиции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Российской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Федерации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06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декабря</a:t>
            </a:r>
            <a:r>
              <a:rPr sz="2200" spc="-3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2019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года.</a:t>
            </a:r>
            <a:endParaRPr sz="22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9747" y="266700"/>
            <a:ext cx="8738235" cy="1812925"/>
            <a:chOff x="269747" y="266700"/>
            <a:chExt cx="8738235" cy="18129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9747" y="480822"/>
              <a:ext cx="8737854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2731" y="968501"/>
              <a:ext cx="8233409" cy="623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4468" y="1456182"/>
              <a:ext cx="1789938" cy="6233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0189" y="266700"/>
              <a:ext cx="8079460" cy="37363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7311" y="741298"/>
              <a:ext cx="7566748" cy="3867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4056" y="1208786"/>
              <a:ext cx="1128903" cy="397637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7582" y="4227169"/>
            <a:ext cx="1310767" cy="196913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terbuny2.ucoz.ru/Novosti/2020/512_obrazovanie_uspekhrebenka_logo_inversija_rg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3" y="18455"/>
            <a:ext cx="6444208" cy="2375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77780" y="764704"/>
            <a:ext cx="37444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spc="-100" dirty="0" smtClean="0">
                <a:solidFill>
                  <a:srgbClr val="0000FF"/>
                </a:solidFill>
                <a:latin typeface="Arial Black" pitchFamily="34" charset="0"/>
              </a:rPr>
              <a:t>направлен </a:t>
            </a:r>
            <a:r>
              <a:rPr lang="ru-RU" sz="1400" spc="-100" dirty="0">
                <a:solidFill>
                  <a:srgbClr val="0000FF"/>
                </a:solidFill>
                <a:latin typeface="Arial Black" pitchFamily="34" charset="0"/>
              </a:rPr>
              <a:t>на формирование эффективной системы выявления, поддержки и развития способностей </a:t>
            </a:r>
            <a:r>
              <a:rPr lang="ru-RU" sz="1400" spc="-100" dirty="0" smtClean="0">
                <a:solidFill>
                  <a:srgbClr val="0000FF"/>
                </a:solidFill>
                <a:latin typeface="Arial Black" pitchFamily="34" charset="0"/>
              </a:rPr>
              <a:t>и</a:t>
            </a:r>
            <a:endParaRPr lang="ru-RU" sz="1400" spc="-1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7637" y="1439353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spc="-100" dirty="0">
                <a:solidFill>
                  <a:srgbClr val="0000FF"/>
                </a:solidFill>
                <a:latin typeface="Arial Black" pitchFamily="34" charset="0"/>
              </a:rPr>
              <a:t>талантов у детей и молодежи, основанной на принципах справедливости, всеобщности и направленной на самоопределение и профессиональную ориентацию всех обучающихся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43" t="54486" r="39281" b="15971"/>
          <a:stretch/>
        </p:blipFill>
        <p:spPr bwMode="auto">
          <a:xfrm>
            <a:off x="13" y="332656"/>
            <a:ext cx="2636837" cy="1914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5" t="33118" r="26250" b="47528"/>
          <a:stretch/>
        </p:blipFill>
        <p:spPr bwMode="auto">
          <a:xfrm>
            <a:off x="-26740" y="2372295"/>
            <a:ext cx="4598742" cy="759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653" y="3861048"/>
            <a:ext cx="3103215" cy="2585323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Целевая модель развития региональной системы дополнительного образования детей (Приказ </a:t>
            </a: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Мин-</a:t>
            </a:r>
            <a:r>
              <a:rPr lang="ru-RU" b="1" dirty="0" err="1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ва</a:t>
            </a: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 </a:t>
            </a:r>
            <a:r>
              <a:rPr lang="ru-RU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просвещения РФ </a:t>
            </a:r>
            <a:r>
              <a:rPr lang="ru-RU" b="1" spc="1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от </a:t>
            </a:r>
            <a:r>
              <a:rPr lang="ru-RU" b="1" spc="10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3.09.2019 </a:t>
            </a:r>
            <a:r>
              <a:rPr lang="ru-RU" b="1" spc="1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года N 467</a:t>
            </a: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)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827584" y="3314235"/>
            <a:ext cx="1224136" cy="5468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43964" r="28075" b="15991"/>
          <a:stretch/>
        </p:blipFill>
        <p:spPr bwMode="auto">
          <a:xfrm>
            <a:off x="3343275" y="3496504"/>
            <a:ext cx="5772560" cy="3316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651339" y="2485633"/>
            <a:ext cx="4464496" cy="646331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СТАТУСНЫЕ ЗАДАЧИ целевой модели ДОД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Стрелка вниз 12"/>
          <p:cNvSpPr/>
          <p:nvPr/>
        </p:nvSpPr>
        <p:spPr>
          <a:xfrm>
            <a:off x="6372200" y="3131965"/>
            <a:ext cx="1224136" cy="36454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2965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08520" y="-5502"/>
            <a:ext cx="92525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 Black" pitchFamily="34" charset="0"/>
                <a:ea typeface="Calibri"/>
              </a:rPr>
              <a:t>Целевая модель развития региональной системы дополнительного образования детей </a:t>
            </a:r>
            <a:r>
              <a:rPr lang="ru-RU" sz="1400" b="1" dirty="0" smtClean="0">
                <a:solidFill>
                  <a:srgbClr val="C00000"/>
                </a:solidFill>
                <a:latin typeface="Arial Black" pitchFamily="34" charset="0"/>
                <a:ea typeface="Calibri"/>
              </a:rPr>
              <a:t>(</a:t>
            </a:r>
            <a:r>
              <a:rPr lang="ru-RU" sz="1400" b="1" dirty="0">
                <a:solidFill>
                  <a:srgbClr val="C00000"/>
                </a:solidFill>
                <a:latin typeface="Arial Black" pitchFamily="34" charset="0"/>
                <a:ea typeface="Calibri"/>
              </a:rPr>
              <a:t>Приказ </a:t>
            </a:r>
            <a:r>
              <a:rPr lang="ru-RU" sz="1400" b="1" dirty="0" smtClean="0">
                <a:solidFill>
                  <a:srgbClr val="C00000"/>
                </a:solidFill>
                <a:latin typeface="Arial Black" pitchFamily="34" charset="0"/>
                <a:ea typeface="Calibri"/>
              </a:rPr>
              <a:t>Министерства </a:t>
            </a:r>
            <a:r>
              <a:rPr lang="ru-RU" sz="1400" b="1" dirty="0">
                <a:solidFill>
                  <a:srgbClr val="C00000"/>
                </a:solidFill>
                <a:latin typeface="Arial Black" pitchFamily="34" charset="0"/>
                <a:ea typeface="Calibri"/>
              </a:rPr>
              <a:t>просвещения РФ </a:t>
            </a:r>
            <a:r>
              <a:rPr lang="ru-RU" sz="1400" b="1" spc="10" dirty="0" smtClean="0">
                <a:solidFill>
                  <a:srgbClr val="C00000"/>
                </a:solidFill>
                <a:latin typeface="Arial Black" pitchFamily="34" charset="0"/>
                <a:ea typeface="Calibri"/>
              </a:rPr>
              <a:t>от 03.09.2019 </a:t>
            </a:r>
            <a:r>
              <a:rPr lang="ru-RU" sz="1400" b="1" spc="10" dirty="0">
                <a:solidFill>
                  <a:srgbClr val="C00000"/>
                </a:solidFill>
                <a:latin typeface="Arial Black" pitchFamily="34" charset="0"/>
                <a:ea typeface="Calibri"/>
              </a:rPr>
              <a:t>года N 467</a:t>
            </a:r>
            <a:r>
              <a:rPr lang="ru-RU" sz="1400" b="1" dirty="0" smtClean="0">
                <a:solidFill>
                  <a:srgbClr val="C00000"/>
                </a:solidFill>
                <a:latin typeface="Arial Black" pitchFamily="34" charset="0"/>
                <a:ea typeface="Calibri"/>
              </a:rPr>
              <a:t>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7935" y="476672"/>
            <a:ext cx="8856984" cy="369332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Структура Целевой модели ДОД </a:t>
            </a: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включает общие требования: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10" name="Picture 4" descr="https://st3.depositphotos.com/2025863/19142/v/950/depositphotos_191429638-stock-illustration-colorful-blank-template-for-advertis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46060" r="8635" b="-1"/>
          <a:stretch/>
        </p:blipFill>
        <p:spPr bwMode="auto">
          <a:xfrm>
            <a:off x="31059" y="908720"/>
            <a:ext cx="1831029" cy="1407538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1" name="Picture 4" descr="https://st3.depositphotos.com/2025863/19142/v/950/depositphotos_191429638-stock-illustration-colorful-blank-template-for-advertis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46060" r="8635" b="-1"/>
          <a:stretch/>
        </p:blipFill>
        <p:spPr bwMode="auto">
          <a:xfrm>
            <a:off x="1862088" y="908720"/>
            <a:ext cx="1831029" cy="14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st3.depositphotos.com/2025863/19142/v/950/depositphotos_191429638-stock-illustration-colorful-blank-template-for-advertis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46060" r="8635" b="-1"/>
          <a:stretch/>
        </p:blipFill>
        <p:spPr bwMode="auto">
          <a:xfrm>
            <a:off x="3693117" y="903150"/>
            <a:ext cx="1831029" cy="14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st3.depositphotos.com/2025863/19142/v/950/depositphotos_191429638-stock-illustration-colorful-blank-template-for-advertis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46060" r="8635" b="-1"/>
          <a:stretch/>
        </p:blipFill>
        <p:spPr bwMode="auto">
          <a:xfrm>
            <a:off x="5524146" y="903150"/>
            <a:ext cx="1831029" cy="14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st3.depositphotos.com/2025863/19142/v/950/depositphotos_191429638-stock-illustration-colorful-blank-template-for-advertis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5" t="46060" r="8635" b="-1"/>
          <a:stretch/>
        </p:blipFill>
        <p:spPr bwMode="auto">
          <a:xfrm>
            <a:off x="7313691" y="920502"/>
            <a:ext cx="1831029" cy="140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8763" y="1104657"/>
            <a:ext cx="1490209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spc="-1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к кадровому обеспечению региональной системы </a:t>
            </a:r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 </a:t>
            </a:r>
          </a:p>
          <a:p>
            <a:pPr algn="ctr"/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ДОД</a:t>
            </a:r>
            <a:endParaRPr lang="ru-RU" sz="1200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949510" y="1099088"/>
            <a:ext cx="165618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spc="-1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к порядку обновления методов обучения и содержания </a:t>
            </a:r>
            <a:endParaRPr lang="ru-RU" sz="1200" spc="-100" dirty="0" smtClean="0">
              <a:solidFill>
                <a:prstClr val="black"/>
              </a:solidFill>
              <a:latin typeface="Arial Black" pitchFamily="34" charset="0"/>
              <a:ea typeface="Times New Roman"/>
            </a:endParaRPr>
          </a:p>
          <a:p>
            <a:pPr algn="ctr"/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ДОП</a:t>
            </a:r>
            <a:endParaRPr lang="ru-RU" sz="1200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68766" y="1104657"/>
            <a:ext cx="1713176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к </a:t>
            </a:r>
            <a:r>
              <a:rPr lang="ru-RU" sz="12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о</a:t>
            </a:r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рганизационно-финансовой </a:t>
            </a:r>
            <a:r>
              <a:rPr lang="ru-RU" sz="1200" spc="-1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структуре региональной системы </a:t>
            </a:r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ДОД</a:t>
            </a:r>
            <a:endParaRPr lang="ru-RU" sz="1200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20648" y="1087643"/>
            <a:ext cx="169304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spc="-1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к </a:t>
            </a:r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использованию </a:t>
            </a:r>
            <a:r>
              <a:rPr lang="ru-RU" sz="1200" spc="-1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инфраструктурных и материально-технических </a:t>
            </a:r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ресурсов</a:t>
            </a:r>
            <a:endParaRPr lang="ru-RU" sz="1200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31832" y="1084016"/>
            <a:ext cx="1512168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200" spc="-100" dirty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к структуре управления региональной системой </a:t>
            </a:r>
            <a:endParaRPr lang="ru-RU" sz="1200" spc="-100" dirty="0" smtClean="0">
              <a:solidFill>
                <a:prstClr val="black"/>
              </a:solidFill>
              <a:latin typeface="Arial Black" pitchFamily="34" charset="0"/>
              <a:ea typeface="Times New Roman"/>
            </a:endParaRPr>
          </a:p>
          <a:p>
            <a:pPr algn="ctr"/>
            <a:r>
              <a:rPr lang="ru-RU" sz="12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ДОД</a:t>
            </a:r>
            <a:endParaRPr lang="ru-RU" sz="1200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31114" r="19609" b="22638"/>
          <a:stretch/>
        </p:blipFill>
        <p:spPr bwMode="auto">
          <a:xfrm>
            <a:off x="1612" y="2996952"/>
            <a:ext cx="9142387" cy="3844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3654" y="2495354"/>
            <a:ext cx="8743399" cy="369332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ЗАДАЧИ целевой модели ДОД</a:t>
            </a:r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91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4" y="403836"/>
            <a:ext cx="8784976" cy="584775"/>
          </a:xfrm>
          <a:prstGeom prst="rect">
            <a:avLst/>
          </a:prstGeom>
          <a:ln w="57150"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ru-RU" sz="1600" dirty="0">
                <a:solidFill>
                  <a:srgbClr val="0099CC"/>
                </a:solidFill>
                <a:latin typeface="Arial Black" pitchFamily="34" charset="0"/>
              </a:rPr>
              <a:t>II. Общие требования к порядку </a:t>
            </a:r>
            <a:r>
              <a:rPr lang="ru-RU" sz="1600" dirty="0">
                <a:solidFill>
                  <a:srgbClr val="C00000"/>
                </a:solidFill>
                <a:latin typeface="Arial Black" pitchFamily="34" charset="0"/>
              </a:rPr>
              <a:t>обновления содержания дополнительных </a:t>
            </a:r>
            <a:r>
              <a:rPr lang="ru-RU" sz="1600" dirty="0">
                <a:solidFill>
                  <a:srgbClr val="0099CC"/>
                </a:solidFill>
                <a:latin typeface="Arial Black" pitchFamily="34" charset="0"/>
              </a:rPr>
              <a:t>общеобразовательных программ и методов обучения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6" y="3700"/>
            <a:ext cx="8928992" cy="400110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0" spc="-100" dirty="0" smtClean="0">
                <a:solidFill>
                  <a:srgbClr val="FFFFFF"/>
                </a:solidFill>
                <a:latin typeface="Arial Black" panose="020B0A04020102020204" pitchFamily="34" charset="0"/>
                <a:ea typeface="Calibri"/>
              </a:rPr>
              <a:t>Ориентиры обновления содержания и технологий ДОД</a:t>
            </a:r>
            <a:endParaRPr lang="ru-RU" sz="2000" kern="0" spc="-1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2"/>
          <p:cNvSpPr txBox="1">
            <a:spLocks noGrp="1"/>
          </p:cNvSpPr>
          <p:nvPr>
            <p:ph type="title"/>
          </p:nvPr>
        </p:nvSpPr>
        <p:spPr>
          <a:xfrm>
            <a:off x="6156175" y="1138091"/>
            <a:ext cx="2880323" cy="131471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08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5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</a:rPr>
              <a:t>– 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cs typeface="Calibri"/>
              </a:rPr>
              <a:t>устанавливает образовательную программу ядром  региональной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cs typeface="Calibri"/>
              </a:rPr>
              <a:t>системы 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cs typeface="Calibri"/>
              </a:rPr>
              <a:t>дополнительного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cs typeface="Calibri"/>
              </a:rPr>
              <a:t> 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lack" pitchFamily="34" charset="0"/>
                <a:cs typeface="Calibri"/>
              </a:rPr>
              <a:t>образования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 Black" pitchFamily="34" charset="0"/>
              <a:cs typeface="Calibri"/>
            </a:endParaRPr>
          </a:p>
        </p:txBody>
      </p:sp>
      <p:pic>
        <p:nvPicPr>
          <p:cNvPr id="3074" name="Picture 2" descr="https://thumbs.dreamstime.com/b/%D1%88%D0%B0%D0%B1%D0%BB%D0%BE%D0%BD-%D0%B4%D0%B8%D0%B0%D0%B3%D1%80%D0%B0%D0%BC%D0%BC%D1%8B-%D1%82%D0%B5%D0%BA%D1%81%D1%82%D0%BE%D0%B2%D0%BE%D0%B3%D0%BE-%D0%BF%D0%BE%D0%BB%D1%8F-d-%D0%B2%D0%B5%D0%BA%D1%82%D0%BE%D1%80%D0%B0-%D0%BF%D1%83%D0%BD%D0%BA%D1%82%D0%B0-infographic-1307081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9" t="8168" r="18895" b="10555"/>
          <a:stretch/>
        </p:blipFill>
        <p:spPr bwMode="auto">
          <a:xfrm>
            <a:off x="574195" y="2671297"/>
            <a:ext cx="3154335" cy="4140418"/>
          </a:xfrm>
          <a:prstGeom prst="rect">
            <a:avLst/>
          </a:prstGeom>
          <a:noFill/>
          <a:ln w="76200">
            <a:solidFill>
              <a:srgbClr val="0099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 rot="16200000">
            <a:off x="-1914998" y="4358226"/>
            <a:ext cx="44147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Принципы обновления </a:t>
            </a:r>
          </a:p>
          <a:p>
            <a:pPr algn="ctr"/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содержания ДОП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1388" y="3206389"/>
            <a:ext cx="1185581" cy="738664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Развитие </a:t>
            </a: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Личности</a:t>
            </a:r>
          </a:p>
          <a:p>
            <a:pPr algn="ctr"/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4178" y="2683169"/>
            <a:ext cx="1423147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Зачет</a:t>
            </a: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результатов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2827" y="3052501"/>
            <a:ext cx="1018549" cy="738664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Равный </a:t>
            </a: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Доступ</a:t>
            </a:r>
          </a:p>
          <a:p>
            <a:pPr algn="ctr"/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19712" y="3791235"/>
            <a:ext cx="1052926" cy="954107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algn="ctr"/>
            <a:endParaRPr lang="ru-RU" sz="1400" kern="0" spc="-5" dirty="0" smtClean="0">
              <a:solidFill>
                <a:prstClr val="black"/>
              </a:solidFill>
              <a:latin typeface="Arial Black" pitchFamily="34" charset="0"/>
              <a:cs typeface="Calibri"/>
            </a:endParaRP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Сетевая</a:t>
            </a: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Форма</a:t>
            </a:r>
          </a:p>
          <a:p>
            <a:pPr algn="ctr"/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4195" y="6249231"/>
            <a:ext cx="1815562" cy="52322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Конвергентный </a:t>
            </a: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подход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1388" y="5030306"/>
            <a:ext cx="1478374" cy="892552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endParaRPr lang="ru-RU" sz="1200" kern="0" spc="-5" dirty="0" smtClean="0">
              <a:solidFill>
                <a:prstClr val="black"/>
              </a:solidFill>
              <a:latin typeface="Arial Black" pitchFamily="34" charset="0"/>
              <a:cs typeface="Calibri"/>
            </a:endParaRPr>
          </a:p>
          <a:p>
            <a:pPr algn="ctr"/>
            <a:r>
              <a:rPr lang="ru-RU" sz="1400" kern="0" spc="-5" dirty="0" err="1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Междисциплинарность</a:t>
            </a:r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 </a:t>
            </a:r>
          </a:p>
          <a:p>
            <a:pPr algn="ctr"/>
            <a:endParaRPr lang="ru-RU" sz="1200" kern="0" spc="-5" dirty="0">
              <a:solidFill>
                <a:prstClr val="black"/>
              </a:solidFill>
              <a:latin typeface="Arial Black" pitchFamily="34" charset="0"/>
              <a:cs typeface="Calibri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20290" y="5661248"/>
            <a:ext cx="1552348" cy="523220"/>
          </a:xfrm>
          <a:prstGeom prst="rect">
            <a:avLst/>
          </a:prstGeom>
          <a:solidFill>
            <a:srgbClr val="00B0F0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Проектная</a:t>
            </a: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деятельность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307032" y="4635132"/>
            <a:ext cx="1224137" cy="954107"/>
          </a:xfrm>
          <a:prstGeom prst="rect">
            <a:avLst/>
          </a:prstGeom>
          <a:solidFill>
            <a:srgbClr val="FF66CC"/>
          </a:solidFill>
        </p:spPr>
        <p:txBody>
          <a:bodyPr wrap="square">
            <a:spAutoFit/>
          </a:bodyPr>
          <a:lstStyle/>
          <a:p>
            <a:pPr algn="ctr"/>
            <a:endParaRPr lang="ru-RU" sz="1400" kern="0" spc="-5" dirty="0" smtClean="0">
              <a:solidFill>
                <a:prstClr val="black"/>
              </a:solidFill>
              <a:latin typeface="Arial Black" pitchFamily="34" charset="0"/>
              <a:cs typeface="Calibri"/>
            </a:endParaRPr>
          </a:p>
          <a:p>
            <a:pPr algn="ctr"/>
            <a:r>
              <a:rPr lang="ru-RU" sz="1400" kern="0" spc="-5" dirty="0" err="1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Разноуровневость</a:t>
            </a:r>
            <a:endParaRPr lang="ru-RU" sz="1400" kern="0" spc="-5" dirty="0" smtClean="0">
              <a:solidFill>
                <a:prstClr val="black"/>
              </a:solidFill>
              <a:latin typeface="Arial Black" pitchFamily="34" charset="0"/>
              <a:cs typeface="Calibri"/>
            </a:endParaRP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61970" y="4411999"/>
            <a:ext cx="7607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НОКО</a:t>
            </a:r>
            <a:endParaRPr lang="ru-RU" sz="1400" dirty="0">
              <a:solidFill>
                <a:prstClr val="black"/>
              </a:solidFill>
            </a:endParaRPr>
          </a:p>
        </p:txBody>
      </p:sp>
      <p:pic>
        <p:nvPicPr>
          <p:cNvPr id="3080" name="Picture 8" descr="https://png.pngtree.com/element_our/20190529/ourlarge/pngtree-white-square-ppt-decoration-image_122953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7" t="3717" r="9298" b="3257"/>
          <a:stretch/>
        </p:blipFill>
        <p:spPr bwMode="auto">
          <a:xfrm>
            <a:off x="3995937" y="2452810"/>
            <a:ext cx="5148063" cy="4371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6994345" y="2703937"/>
            <a:ext cx="201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Анализ ДОП</a:t>
            </a:r>
          </a:p>
          <a:p>
            <a:pPr algn="ctr"/>
            <a:r>
              <a:rPr lang="ru-RU" sz="1600" kern="0" spc="-5" dirty="0">
                <a:solidFill>
                  <a:srgbClr val="C00000"/>
                </a:solidFill>
                <a:latin typeface="Arial Black" pitchFamily="34" charset="0"/>
              </a:rPr>
              <a:t>д</a:t>
            </a:r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ля определения</a:t>
            </a:r>
          </a:p>
          <a:p>
            <a:pPr algn="ctr"/>
            <a:r>
              <a:rPr lang="ru-RU" sz="1600" kern="0" spc="-5" dirty="0">
                <a:solidFill>
                  <a:srgbClr val="C00000"/>
                </a:solidFill>
                <a:latin typeface="Arial Black" pitchFamily="34" charset="0"/>
              </a:rPr>
              <a:t>п</a:t>
            </a:r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отребностей в новых ДОП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940521" y="3988893"/>
            <a:ext cx="2304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Использование </a:t>
            </a:r>
          </a:p>
          <a:p>
            <a:pPr algn="ctr"/>
            <a:r>
              <a:rPr lang="ru-RU" sz="1600" kern="0" spc="-5" dirty="0">
                <a:solidFill>
                  <a:srgbClr val="C00000"/>
                </a:solidFill>
                <a:latin typeface="Arial Black" pitchFamily="34" charset="0"/>
              </a:rPr>
              <a:t>н</a:t>
            </a:r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овых форм:</a:t>
            </a:r>
          </a:p>
          <a:p>
            <a:pPr marL="285750" indent="-285750" algn="ctr">
              <a:buFontTx/>
              <a:buChar char="-"/>
            </a:pPr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проектных,</a:t>
            </a:r>
          </a:p>
          <a:p>
            <a:pPr marL="285750" indent="-285750" algn="ctr">
              <a:buFontTx/>
              <a:buChar char="-"/>
            </a:pPr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модульных,</a:t>
            </a:r>
          </a:p>
          <a:p>
            <a:pPr marL="285750" indent="-285750" algn="ctr">
              <a:buFontTx/>
              <a:buChar char="-"/>
            </a:pPr>
            <a:r>
              <a:rPr lang="ru-RU" sz="1600" dirty="0" smtClean="0">
                <a:solidFill>
                  <a:srgbClr val="C00000"/>
                </a:solidFill>
                <a:latin typeface="Arial Black" pitchFamily="34" charset="0"/>
              </a:rPr>
              <a:t>дистанционных</a:t>
            </a:r>
            <a:endParaRPr lang="ru-RU" sz="16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843356" y="5138028"/>
            <a:ext cx="22677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kern="0" spc="-5" dirty="0" smtClean="0">
                <a:solidFill>
                  <a:srgbClr val="C00000"/>
                </a:solidFill>
                <a:latin typeface="Arial Black" pitchFamily="34" charset="0"/>
              </a:rPr>
              <a:t>Разработка краткосрочных ДОП для базовых навыков и социальных компетенций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99592" y="3930420"/>
            <a:ext cx="1935787" cy="523220"/>
          </a:xfrm>
          <a:prstGeom prst="rect">
            <a:avLst/>
          </a:prstGeom>
          <a:solidFill>
            <a:srgbClr val="9966FF"/>
          </a:solidFill>
        </p:spPr>
        <p:txBody>
          <a:bodyPr wrap="none">
            <a:spAutoFit/>
          </a:bodyPr>
          <a:lstStyle/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Индивидуальные</a:t>
            </a:r>
          </a:p>
          <a:p>
            <a:pPr algn="ctr"/>
            <a:r>
              <a:rPr lang="ru-RU" sz="1400" kern="0" spc="-5" dirty="0" smtClean="0">
                <a:solidFill>
                  <a:prstClr val="black"/>
                </a:solidFill>
                <a:latin typeface="Arial Black" pitchFamily="34" charset="0"/>
                <a:cs typeface="Calibri"/>
              </a:rPr>
              <a:t>маршруты</a:t>
            </a:r>
            <a:endParaRPr lang="ru-RU" sz="1400" dirty="0">
              <a:solidFill>
                <a:prstClr val="black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1042362" y="978426"/>
            <a:ext cx="1441405" cy="168712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9" t="43784" r="62016" b="25092"/>
          <a:stretch/>
        </p:blipFill>
        <p:spPr bwMode="auto">
          <a:xfrm>
            <a:off x="179514" y="1071891"/>
            <a:ext cx="1440158" cy="1576218"/>
          </a:xfrm>
          <a:prstGeom prst="rect">
            <a:avLst/>
          </a:prstGeom>
          <a:noFill/>
          <a:ln w="5715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9" t="36245" r="21015" b="33878"/>
          <a:stretch/>
        </p:blipFill>
        <p:spPr bwMode="auto">
          <a:xfrm>
            <a:off x="2667325" y="978426"/>
            <a:ext cx="2917044" cy="204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авая фигурная скобка 16"/>
          <p:cNvSpPr/>
          <p:nvPr/>
        </p:nvSpPr>
        <p:spPr>
          <a:xfrm>
            <a:off x="5581392" y="1196751"/>
            <a:ext cx="718799" cy="1507185"/>
          </a:xfrm>
          <a:prstGeom prst="rightBrac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387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62667" y="3140968"/>
            <a:ext cx="8481333" cy="738664"/>
          </a:xfrm>
          <a:prstGeom prst="rect">
            <a:avLst/>
          </a:prstGeom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spc="-100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/>
              </a:rPr>
              <a:t>Содержание и технологии  </a:t>
            </a:r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Обеспечение выравнивания доступности дополнительного образования для различных категорий детей в соответствии с их образовательными потребностями и возможностями</a:t>
            </a:r>
            <a:r>
              <a:rPr lang="ru-RU" sz="1400" b="1" kern="0" spc="-100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/>
              </a:rPr>
              <a:t>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9637" y="1665636"/>
            <a:ext cx="8357137" cy="1384995"/>
          </a:xfrm>
          <a:prstGeom prst="rect">
            <a:avLst/>
          </a:prstGeom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kern="0" spc="-100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/>
              </a:rPr>
              <a:t>Технологии  </a:t>
            </a:r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Использование в реализации дополнительных  общеобразовательных программ современных  методов и форматов обучения, </a:t>
            </a:r>
            <a:r>
              <a:rPr lang="ru-RU" sz="1400" b="1" i="1" kern="0" spc="-100" dirty="0" smtClean="0">
                <a:solidFill>
                  <a:srgbClr val="FFFFFF"/>
                </a:solidFill>
                <a:latin typeface="Arial Black" panose="020B0A04020102020204" pitchFamily="34" charset="0"/>
                <a:ea typeface="Calibri"/>
              </a:rPr>
              <a:t> </a:t>
            </a:r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направленных на развитие </a:t>
            </a:r>
            <a:r>
              <a:rPr lang="ru-RU" sz="1400" b="1" i="1" kern="0" spc="-100" dirty="0" err="1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метапредметных</a:t>
            </a:r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  навыков, навыков проектной, учебно-исследовательской  деятельности,  взаимодействия между обучающимися посредством равного обмена знаниями, </a:t>
            </a:r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умениями и навыками, при которой образовательный процесс выстраивается без активного участия в нем педагога (взаимное обучение)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5576" y="836712"/>
            <a:ext cx="8303053" cy="738664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kern="0" spc="-100" dirty="0" smtClean="0">
                <a:solidFill>
                  <a:srgbClr val="C00000"/>
                </a:solidFill>
                <a:latin typeface="Arial Black" panose="020B0A04020102020204" pitchFamily="34" charset="0"/>
                <a:ea typeface="Calibri"/>
              </a:rPr>
              <a:t>Содержание</a:t>
            </a:r>
            <a:r>
              <a:rPr lang="ru-RU" sz="1400" b="1" kern="0" spc="-100" dirty="0">
                <a:solidFill>
                  <a:srgbClr val="FFFFFF"/>
                </a:solidFill>
                <a:latin typeface="Arial Black" panose="020B0A04020102020204" pitchFamily="34" charset="0"/>
                <a:ea typeface="Calibri"/>
              </a:rPr>
              <a:t> </a:t>
            </a:r>
            <a:r>
              <a:rPr lang="ru-RU" sz="1400" b="1" kern="0" spc="-100" dirty="0" smtClean="0">
                <a:solidFill>
                  <a:srgbClr val="FFFFFF"/>
                </a:solidFill>
                <a:latin typeface="Arial Black" panose="020B0A04020102020204" pitchFamily="34" charset="0"/>
                <a:ea typeface="Calibri"/>
              </a:rPr>
              <a:t>::</a:t>
            </a:r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Конвергентный подход в разработке  дополнительных  общеобразовательных программ,  реализация междисциплинарных программ,  включающих в себя элементы нескольких направлений </a:t>
            </a:r>
            <a:endParaRPr lang="ru-RU" sz="1400" i="1" dirty="0">
              <a:solidFill>
                <a:prstClr val="black"/>
              </a:solidFill>
            </a:endParaRPr>
          </a:p>
        </p:txBody>
      </p:sp>
      <p:pic>
        <p:nvPicPr>
          <p:cNvPr id="6152" name="Picture 8" descr="https://st.depositphotos.com/1007566/5091/v/950/depositphotos_50916639-stock-illustration-teamwork-desig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3" t="32686" r="60997" b="9811"/>
          <a:stretch/>
        </p:blipFill>
        <p:spPr bwMode="auto">
          <a:xfrm>
            <a:off x="0" y="613099"/>
            <a:ext cx="662667" cy="105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t.depositphotos.com/1007566/5091/v/950/depositphotos_50916639-stock-illustration-teamwork-desig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6" t="32686" r="33235" b="9811"/>
          <a:stretch/>
        </p:blipFill>
        <p:spPr bwMode="auto">
          <a:xfrm>
            <a:off x="8581087" y="1916832"/>
            <a:ext cx="553844" cy="96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st.depositphotos.com/1007566/5091/v/950/depositphotos_50916639-stock-illustration-teamwork-desig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8" t="32686" r="9289" b="9811"/>
          <a:stretch/>
        </p:blipFill>
        <p:spPr bwMode="auto">
          <a:xfrm>
            <a:off x="8558867" y="3916446"/>
            <a:ext cx="569106" cy="82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29637" y="34420"/>
            <a:ext cx="8928992" cy="707886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0" spc="-100" dirty="0" smtClean="0">
                <a:solidFill>
                  <a:srgbClr val="FFFFFF"/>
                </a:solidFill>
                <a:latin typeface="Arial Black" panose="020B0A04020102020204" pitchFamily="34" charset="0"/>
                <a:ea typeface="Calibri"/>
              </a:rPr>
              <a:t>Обновление содержания и технологий дополнительных общеобразовательных программ</a:t>
            </a:r>
            <a:endParaRPr lang="ru-RU" sz="2000" kern="0" spc="-100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44" t="52350" r="4365" b="8954"/>
          <a:stretch/>
        </p:blipFill>
        <p:spPr bwMode="auto">
          <a:xfrm flipH="1">
            <a:off x="46667" y="3241202"/>
            <a:ext cx="569332" cy="63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2087" y="4005064"/>
            <a:ext cx="8481333" cy="738664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Ориентация содержания ДОП на  образовательные потребности и интересы обучающихся, вовлечение в разработку дополнительных общеобразовательных программ обучающихся, представителей общественных объединений, работодателей и родительского сообщества</a:t>
            </a:r>
            <a:endParaRPr lang="ru-RU" sz="1400" i="1" dirty="0">
              <a:solidFill>
                <a:prstClr val="black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3" r="12100" b="48058"/>
          <a:stretch/>
        </p:blipFill>
        <p:spPr bwMode="auto">
          <a:xfrm>
            <a:off x="8482565" y="6027778"/>
            <a:ext cx="576064" cy="706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46741" r="60331" b="8139"/>
          <a:stretch/>
        </p:blipFill>
        <p:spPr bwMode="auto">
          <a:xfrm>
            <a:off x="0" y="4993771"/>
            <a:ext cx="504056" cy="669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86658" y="4851706"/>
            <a:ext cx="8541315" cy="954107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Ориентация содержания ДОП на приоритетные направления социально-экономического и территориального развития субъекта Российской Федерации на основе прогнозных оценок развития рынка труда, а также региональных стратегий социально-экономического и пространственного развития субъекта РФ на среднесрочный и долгосрочный период</a:t>
            </a:r>
            <a:endParaRPr lang="ru-RU" sz="1400" i="1" dirty="0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903892"/>
            <a:ext cx="8381691" cy="954107"/>
          </a:xfrm>
          <a:prstGeom prst="rect">
            <a:avLst/>
          </a:prstGeom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1400" b="1" i="1" kern="0" spc="-100" dirty="0" smtClean="0">
                <a:solidFill>
                  <a:prstClr val="black"/>
                </a:solidFill>
                <a:latin typeface="Arial Black" panose="020B0A04020102020204" pitchFamily="34" charset="0"/>
                <a:ea typeface="Calibri"/>
              </a:rPr>
              <a:t>Учет независимой оценки качества подготовки обучающихся и условий осуществления образовательной деятельности организациями, осуществляющими образовательную деятельность по дополнительным общеобразовательным программам, а также учет мнений обучающихся, их родителей и педагогических работников</a:t>
            </a:r>
            <a:endParaRPr lang="ru-RU" sz="1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49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3033" y="408431"/>
              <a:ext cx="7972806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4225" y="896111"/>
              <a:ext cx="8709660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44467" y="1383791"/>
              <a:ext cx="1911858" cy="623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9594" y="161417"/>
              <a:ext cx="7304036" cy="4069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805" y="649097"/>
              <a:ext cx="8042998" cy="4069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004055" y="1136777"/>
              <a:ext cx="1128903" cy="3976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4234" y="6021287"/>
              <a:ext cx="2238375" cy="745299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23532" y="1556778"/>
            <a:ext cx="8496935" cy="936625"/>
          </a:xfrm>
          <a:prstGeom prst="rect">
            <a:avLst/>
          </a:prstGeom>
          <a:solidFill>
            <a:srgbClr val="DCF7B9"/>
          </a:solidFill>
          <a:ln w="15875">
            <a:solidFill>
              <a:srgbClr val="1C2B68"/>
            </a:solidFill>
          </a:ln>
        </p:spPr>
        <p:txBody>
          <a:bodyPr vert="horz" wrap="square" lIns="0" tIns="1879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80"/>
              </a:spcBef>
            </a:pPr>
            <a:r>
              <a:rPr sz="1800" b="1" spc="-10" dirty="0">
                <a:latin typeface="Arial"/>
                <a:cs typeface="Arial"/>
              </a:rPr>
              <a:t>исполнительные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органы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государственной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власти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субъекта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Российской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Федерации,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курирующие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сферу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детей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4474019" y="2503995"/>
            <a:ext cx="196215" cy="267970"/>
            <a:chOff x="4474019" y="2503995"/>
            <a:chExt cx="196215" cy="267970"/>
          </a:xfrm>
        </p:grpSpPr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1957" y="2511932"/>
              <a:ext cx="180085" cy="251967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481957" y="2511932"/>
              <a:ext cx="180340" cy="252095"/>
            </a:xfrm>
            <a:custGeom>
              <a:avLst/>
              <a:gdLst/>
              <a:ahLst/>
              <a:cxnLst/>
              <a:rect l="l" t="t" r="r" b="b"/>
              <a:pathLst>
                <a:path w="180339" h="252094">
                  <a:moveTo>
                    <a:pt x="0" y="161925"/>
                  </a:moveTo>
                  <a:lnTo>
                    <a:pt x="45084" y="161925"/>
                  </a:lnTo>
                  <a:lnTo>
                    <a:pt x="45084" y="0"/>
                  </a:lnTo>
                  <a:lnTo>
                    <a:pt x="135000" y="0"/>
                  </a:lnTo>
                  <a:lnTo>
                    <a:pt x="135000" y="161925"/>
                  </a:lnTo>
                  <a:lnTo>
                    <a:pt x="180085" y="161925"/>
                  </a:lnTo>
                  <a:lnTo>
                    <a:pt x="90042" y="251967"/>
                  </a:lnTo>
                  <a:lnTo>
                    <a:pt x="0" y="161925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23532" y="2764891"/>
            <a:ext cx="8496935" cy="736600"/>
          </a:xfrm>
          <a:prstGeom prst="rect">
            <a:avLst/>
          </a:prstGeom>
          <a:solidFill>
            <a:srgbClr val="DCF7B9"/>
          </a:solidFill>
          <a:ln w="15875">
            <a:solidFill>
              <a:srgbClr val="1C2B68"/>
            </a:solidFill>
          </a:ln>
        </p:spPr>
        <p:txBody>
          <a:bodyPr vert="horz" wrap="square" lIns="0" tIns="876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90"/>
              </a:spcBef>
            </a:pPr>
            <a:r>
              <a:rPr sz="1800" b="1" spc="-15" dirty="0">
                <a:latin typeface="Arial"/>
                <a:cs typeface="Arial"/>
              </a:rPr>
              <a:t>межведомственный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совет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по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внедрению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реализации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Целевой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модели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ДОД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474019" y="3493071"/>
            <a:ext cx="196215" cy="267970"/>
            <a:chOff x="4474019" y="3493071"/>
            <a:chExt cx="196215" cy="267970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481957" y="3501009"/>
              <a:ext cx="180085" cy="251967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481957" y="3501009"/>
              <a:ext cx="180340" cy="252095"/>
            </a:xfrm>
            <a:custGeom>
              <a:avLst/>
              <a:gdLst/>
              <a:ahLst/>
              <a:cxnLst/>
              <a:rect l="l" t="t" r="r" b="b"/>
              <a:pathLst>
                <a:path w="180339" h="252095">
                  <a:moveTo>
                    <a:pt x="0" y="162051"/>
                  </a:moveTo>
                  <a:lnTo>
                    <a:pt x="45084" y="162051"/>
                  </a:lnTo>
                  <a:lnTo>
                    <a:pt x="45084" y="0"/>
                  </a:lnTo>
                  <a:lnTo>
                    <a:pt x="135000" y="0"/>
                  </a:lnTo>
                  <a:lnTo>
                    <a:pt x="135000" y="162051"/>
                  </a:lnTo>
                  <a:lnTo>
                    <a:pt x="180085" y="162051"/>
                  </a:lnTo>
                  <a:lnTo>
                    <a:pt x="90042" y="251967"/>
                  </a:lnTo>
                  <a:lnTo>
                    <a:pt x="0" y="162051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23532" y="3773017"/>
            <a:ext cx="8496935" cy="736600"/>
          </a:xfrm>
          <a:prstGeom prst="rect">
            <a:avLst/>
          </a:prstGeom>
          <a:solidFill>
            <a:srgbClr val="DCF7B9"/>
          </a:solidFill>
          <a:ln w="15875">
            <a:solidFill>
              <a:srgbClr val="1C2B68"/>
            </a:solidFill>
          </a:ln>
        </p:spPr>
        <p:txBody>
          <a:bodyPr vert="horz" wrap="square" lIns="0" tIns="224790" rIns="0" bIns="0" rtlCol="0">
            <a:spAutoFit/>
          </a:bodyPr>
          <a:lstStyle/>
          <a:p>
            <a:pPr marL="187960">
              <a:lnSpc>
                <a:spcPct val="100000"/>
              </a:lnSpc>
              <a:spcBef>
                <a:spcPts val="1770"/>
              </a:spcBef>
            </a:pPr>
            <a:r>
              <a:rPr sz="1800" b="1" spc="-5" dirty="0">
                <a:latin typeface="Arial"/>
                <a:cs typeface="Arial"/>
              </a:rPr>
              <a:t>региональный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модельный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центр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детей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474019" y="4501197"/>
            <a:ext cx="196215" cy="267970"/>
            <a:chOff x="4474019" y="4501197"/>
            <a:chExt cx="196215" cy="267970"/>
          </a:xfrm>
        </p:grpSpPr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1957" y="4509134"/>
              <a:ext cx="180085" cy="251967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4481957" y="4509134"/>
              <a:ext cx="180340" cy="252095"/>
            </a:xfrm>
            <a:custGeom>
              <a:avLst/>
              <a:gdLst/>
              <a:ahLst/>
              <a:cxnLst/>
              <a:rect l="l" t="t" r="r" b="b"/>
              <a:pathLst>
                <a:path w="180339" h="252095">
                  <a:moveTo>
                    <a:pt x="0" y="161925"/>
                  </a:moveTo>
                  <a:lnTo>
                    <a:pt x="45084" y="161925"/>
                  </a:lnTo>
                  <a:lnTo>
                    <a:pt x="45084" y="0"/>
                  </a:lnTo>
                  <a:lnTo>
                    <a:pt x="135000" y="0"/>
                  </a:lnTo>
                  <a:lnTo>
                    <a:pt x="135000" y="161925"/>
                  </a:lnTo>
                  <a:lnTo>
                    <a:pt x="180085" y="161925"/>
                  </a:lnTo>
                  <a:lnTo>
                    <a:pt x="90042" y="251967"/>
                  </a:lnTo>
                  <a:lnTo>
                    <a:pt x="0" y="161925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323532" y="4783810"/>
            <a:ext cx="8496935" cy="492125"/>
          </a:xfrm>
          <a:prstGeom prst="rect">
            <a:avLst/>
          </a:prstGeom>
          <a:solidFill>
            <a:srgbClr val="DCF7B9"/>
          </a:solidFill>
          <a:ln w="15875">
            <a:solidFill>
              <a:srgbClr val="1C2B68"/>
            </a:solidFill>
          </a:ln>
        </p:spPr>
        <p:txBody>
          <a:bodyPr vert="horz" wrap="square" lIns="0" tIns="1028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10"/>
              </a:spcBef>
            </a:pPr>
            <a:r>
              <a:rPr sz="1800" b="1" spc="-5" dirty="0">
                <a:latin typeface="Arial"/>
                <a:cs typeface="Arial"/>
              </a:rPr>
              <a:t>органы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местного самоуправления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474019" y="5267896"/>
            <a:ext cx="196215" cy="267970"/>
            <a:chOff x="4474019" y="5267896"/>
            <a:chExt cx="196215" cy="267970"/>
          </a:xfrm>
        </p:grpSpPr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1957" y="5275834"/>
              <a:ext cx="180085" cy="251968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481957" y="5275834"/>
              <a:ext cx="180340" cy="252095"/>
            </a:xfrm>
            <a:custGeom>
              <a:avLst/>
              <a:gdLst/>
              <a:ahLst/>
              <a:cxnLst/>
              <a:rect l="l" t="t" r="r" b="b"/>
              <a:pathLst>
                <a:path w="180339" h="252095">
                  <a:moveTo>
                    <a:pt x="0" y="161924"/>
                  </a:moveTo>
                  <a:lnTo>
                    <a:pt x="45084" y="161924"/>
                  </a:lnTo>
                  <a:lnTo>
                    <a:pt x="45084" y="0"/>
                  </a:lnTo>
                  <a:lnTo>
                    <a:pt x="135000" y="0"/>
                  </a:lnTo>
                  <a:lnTo>
                    <a:pt x="135000" y="161924"/>
                  </a:lnTo>
                  <a:lnTo>
                    <a:pt x="180085" y="161924"/>
                  </a:lnTo>
                  <a:lnTo>
                    <a:pt x="90042" y="251967"/>
                  </a:lnTo>
                  <a:lnTo>
                    <a:pt x="0" y="161924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327571" y="5527789"/>
            <a:ext cx="8496935" cy="492125"/>
          </a:xfrm>
          <a:prstGeom prst="rect">
            <a:avLst/>
          </a:prstGeom>
          <a:solidFill>
            <a:srgbClr val="DCF7B9"/>
          </a:solidFill>
          <a:ln w="15875">
            <a:solidFill>
              <a:srgbClr val="1C2B68"/>
            </a:solidFill>
          </a:ln>
        </p:spPr>
        <p:txBody>
          <a:bodyPr vert="horz" wrap="square" lIns="0" tIns="103505" rIns="0" bIns="0" rtlCol="0">
            <a:spAutoFit/>
          </a:bodyPr>
          <a:lstStyle/>
          <a:p>
            <a:pPr marL="233679">
              <a:lnSpc>
                <a:spcPct val="100000"/>
              </a:lnSpc>
              <a:spcBef>
                <a:spcPts val="815"/>
              </a:spcBef>
            </a:pPr>
            <a:r>
              <a:rPr sz="1800" b="1" spc="-5" dirty="0">
                <a:latin typeface="Arial"/>
                <a:cs typeface="Arial"/>
              </a:rPr>
              <a:t>муниципальный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опорный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центр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детей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474019" y="6035903"/>
            <a:ext cx="196215" cy="267970"/>
            <a:chOff x="4474019" y="6035903"/>
            <a:chExt cx="196215" cy="267970"/>
          </a:xfrm>
        </p:grpSpPr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81957" y="6043841"/>
              <a:ext cx="180085" cy="25200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4481957" y="6043841"/>
              <a:ext cx="180340" cy="252095"/>
            </a:xfrm>
            <a:custGeom>
              <a:avLst/>
              <a:gdLst/>
              <a:ahLst/>
              <a:cxnLst/>
              <a:rect l="l" t="t" r="r" b="b"/>
              <a:pathLst>
                <a:path w="180339" h="252095">
                  <a:moveTo>
                    <a:pt x="0" y="162001"/>
                  </a:moveTo>
                  <a:lnTo>
                    <a:pt x="45084" y="162001"/>
                  </a:lnTo>
                  <a:lnTo>
                    <a:pt x="45084" y="0"/>
                  </a:lnTo>
                  <a:lnTo>
                    <a:pt x="135000" y="0"/>
                  </a:lnTo>
                  <a:lnTo>
                    <a:pt x="135000" y="162001"/>
                  </a:lnTo>
                  <a:lnTo>
                    <a:pt x="180085" y="162001"/>
                  </a:lnTo>
                  <a:lnTo>
                    <a:pt x="90042" y="252006"/>
                  </a:lnTo>
                  <a:lnTo>
                    <a:pt x="0" y="162001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23532" y="6319864"/>
            <a:ext cx="8496935" cy="492125"/>
          </a:xfrm>
          <a:prstGeom prst="rect">
            <a:avLst/>
          </a:prstGeom>
          <a:solidFill>
            <a:srgbClr val="DCF7B9"/>
          </a:solidFill>
          <a:ln w="15875">
            <a:solidFill>
              <a:srgbClr val="1C2B68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95"/>
              </a:lnSpc>
            </a:pPr>
            <a:r>
              <a:rPr sz="1800" b="1" spc="-5" dirty="0">
                <a:latin typeface="Arial"/>
                <a:cs typeface="Arial"/>
              </a:rPr>
              <a:t>организации</a:t>
            </a:r>
            <a:r>
              <a:rPr sz="1800" b="1" dirty="0">
                <a:latin typeface="Arial"/>
                <a:cs typeface="Arial"/>
              </a:rPr>
              <a:t> и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ИП, </a:t>
            </a:r>
            <a:r>
              <a:rPr sz="1800" b="1" spc="-10" dirty="0">
                <a:latin typeface="Arial"/>
                <a:cs typeface="Arial"/>
              </a:rPr>
              <a:t>осуществляющие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деятельность</a:t>
            </a:r>
            <a:r>
              <a:rPr sz="1800" b="1" dirty="0">
                <a:latin typeface="Arial"/>
                <a:cs typeface="Arial"/>
              </a:rPr>
              <a:t> по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80"/>
              </a:lnSpc>
            </a:pPr>
            <a:r>
              <a:rPr sz="1800" b="1" spc="-15" dirty="0">
                <a:latin typeface="Arial"/>
                <a:cs typeface="Arial"/>
              </a:rPr>
              <a:t>дополнительному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образованию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детей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55" y="850646"/>
            <a:ext cx="8221980" cy="160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79700" algn="l"/>
                <a:tab pos="3959225" algn="l"/>
                <a:tab pos="4571365" algn="l"/>
                <a:tab pos="5231765" algn="l"/>
                <a:tab pos="6885305" algn="l"/>
                <a:tab pos="7952105" algn="l"/>
              </a:tabLst>
            </a:pP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Фе</a:t>
            </a:r>
            <a:r>
              <a:rPr sz="2400" spc="-15" dirty="0">
                <a:solidFill>
                  <a:srgbClr val="404040"/>
                </a:solidFill>
                <a:latin typeface="Arial Black"/>
                <a:cs typeface="Arial Black"/>
              </a:rPr>
              <a:t>д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ера</a:t>
            </a:r>
            <a:r>
              <a:rPr sz="2400" spc="-10" dirty="0">
                <a:solidFill>
                  <a:srgbClr val="404040"/>
                </a:solidFill>
                <a:latin typeface="Arial Black"/>
                <a:cs typeface="Arial Black"/>
              </a:rPr>
              <a:t>л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ьны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й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за</a:t>
            </a:r>
            <a:r>
              <a:rPr sz="2400" spc="-15" dirty="0">
                <a:solidFill>
                  <a:srgbClr val="404040"/>
                </a:solidFill>
                <a:latin typeface="Arial Black"/>
                <a:cs typeface="Arial Black"/>
              </a:rPr>
              <a:t>к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он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о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т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2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9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декаб</a:t>
            </a:r>
            <a:r>
              <a:rPr sz="2400" spc="-15" dirty="0">
                <a:solidFill>
                  <a:srgbClr val="404040"/>
                </a:solidFill>
                <a:latin typeface="Arial Black"/>
                <a:cs typeface="Arial Black"/>
              </a:rPr>
              <a:t>р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я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201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2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г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.</a:t>
            </a:r>
            <a:endParaRPr sz="2400">
              <a:latin typeface="Arial Black"/>
              <a:cs typeface="Arial Black"/>
            </a:endParaRPr>
          </a:p>
          <a:p>
            <a:pPr marL="12700" marR="5715">
              <a:lnSpc>
                <a:spcPct val="100000"/>
              </a:lnSpc>
              <a:tabLst>
                <a:tab pos="1972310" algn="l"/>
                <a:tab pos="2981325" algn="l"/>
                <a:tab pos="5592445" algn="l"/>
                <a:tab pos="6127750" algn="l"/>
              </a:tabLst>
            </a:pP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№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27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3-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ФЗ	«Об	образовании	в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Р</a:t>
            </a:r>
            <a:r>
              <a:rPr sz="2400" spc="5" dirty="0">
                <a:solidFill>
                  <a:srgbClr val="404040"/>
                </a:solidFill>
                <a:latin typeface="Arial Black"/>
                <a:cs typeface="Arial Black"/>
              </a:rPr>
              <a:t>о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ссийской  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Федерации».</a:t>
            </a:r>
            <a:endParaRPr sz="240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  <a:tabLst>
                <a:tab pos="1996439" algn="l"/>
                <a:tab pos="4779645" algn="l"/>
                <a:tab pos="5528945" algn="l"/>
              </a:tabLst>
            </a:pP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Порядок	орган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изаци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и	и	осуществления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72076" y="2425191"/>
            <a:ext cx="39973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76954" algn="l"/>
              </a:tabLst>
            </a:pP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деятель</a:t>
            </a:r>
            <a:r>
              <a:rPr sz="2400" spc="-10" dirty="0">
                <a:solidFill>
                  <a:srgbClr val="404040"/>
                </a:solidFill>
                <a:latin typeface="Arial Black"/>
                <a:cs typeface="Arial Black"/>
              </a:rPr>
              <a:t>н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ости	по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8055" y="2425191"/>
            <a:ext cx="3040380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образо</a:t>
            </a:r>
            <a:r>
              <a:rPr sz="2400" spc="-10" dirty="0">
                <a:solidFill>
                  <a:srgbClr val="404040"/>
                </a:solidFill>
                <a:latin typeface="Arial Black"/>
                <a:cs typeface="Arial Black"/>
              </a:rPr>
              <a:t>в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ательной  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дополнительным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610353" y="2790952"/>
            <a:ext cx="40595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общеобразовательным</a:t>
            </a:r>
            <a:endParaRPr sz="2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055" y="3156711"/>
            <a:ext cx="82213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259454" algn="l"/>
                <a:tab pos="5756910" algn="l"/>
              </a:tabLst>
            </a:pP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программам	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(Прика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з	Мини</a:t>
            </a:r>
            <a:r>
              <a:rPr sz="2400" spc="5" dirty="0">
                <a:solidFill>
                  <a:srgbClr val="404040"/>
                </a:solidFill>
                <a:latin typeface="Arial Black"/>
                <a:cs typeface="Arial Black"/>
              </a:rPr>
              <a:t>с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те</a:t>
            </a:r>
            <a:r>
              <a:rPr sz="2400" spc="5" dirty="0">
                <a:solidFill>
                  <a:srgbClr val="404040"/>
                </a:solidFill>
                <a:latin typeface="Arial Black"/>
                <a:cs typeface="Arial Black"/>
              </a:rPr>
              <a:t>р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ства  просвещения</a:t>
            </a:r>
            <a:r>
              <a:rPr sz="2400" spc="-1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РФ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от 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9.11.2018</a:t>
            </a:r>
            <a:r>
              <a:rPr sz="2400" spc="-1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г.</a:t>
            </a:r>
            <a:r>
              <a:rPr sz="2400" spc="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№</a:t>
            </a:r>
            <a:r>
              <a:rPr sz="2400" spc="-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404040"/>
                </a:solidFill>
                <a:latin typeface="Arial Black"/>
                <a:cs typeface="Arial Black"/>
              </a:rPr>
              <a:t>196).</a:t>
            </a:r>
            <a:endParaRPr sz="2400">
              <a:latin typeface="Arial Black"/>
              <a:cs typeface="Arial Black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4383" y="194690"/>
            <a:ext cx="9105900" cy="837565"/>
            <a:chOff x="24383" y="194690"/>
            <a:chExt cx="9105900" cy="8375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383" y="408431"/>
              <a:ext cx="9105900" cy="6233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1228" y="194690"/>
              <a:ext cx="8571179" cy="373633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582" y="4227169"/>
            <a:ext cx="1310767" cy="196913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9270" marR="5080" indent="-1767205">
              <a:lnSpc>
                <a:spcPct val="100000"/>
              </a:lnSpc>
              <a:spcBef>
                <a:spcPts val="100"/>
              </a:spcBef>
            </a:pPr>
            <a:r>
              <a:rPr dirty="0"/>
              <a:t>Приказ </a:t>
            </a:r>
            <a:r>
              <a:rPr spc="-5" dirty="0"/>
              <a:t>Министерства </a:t>
            </a:r>
            <a:r>
              <a:rPr spc="-10" dirty="0"/>
              <a:t>просвещения </a:t>
            </a:r>
            <a:r>
              <a:rPr spc="-5" dirty="0"/>
              <a:t>РФ </a:t>
            </a:r>
            <a:r>
              <a:rPr dirty="0"/>
              <a:t>от 30 </a:t>
            </a:r>
            <a:r>
              <a:rPr spc="-720" dirty="0"/>
              <a:t> </a:t>
            </a:r>
            <a:r>
              <a:rPr spc="-5" dirty="0"/>
              <a:t>сентября</a:t>
            </a:r>
            <a:r>
              <a:rPr spc="-30" dirty="0"/>
              <a:t> </a:t>
            </a:r>
            <a:r>
              <a:rPr dirty="0"/>
              <a:t>2020</a:t>
            </a:r>
            <a:r>
              <a:rPr spc="-10" dirty="0"/>
              <a:t> </a:t>
            </a:r>
            <a:r>
              <a:rPr dirty="0"/>
              <a:t>г.</a:t>
            </a:r>
            <a:r>
              <a:rPr spc="-20" dirty="0"/>
              <a:t> </a:t>
            </a:r>
            <a:r>
              <a:rPr spc="-5" dirty="0"/>
              <a:t>№533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939546" y="190119"/>
            <a:ext cx="7275830" cy="842010"/>
            <a:chOff x="939546" y="190119"/>
            <a:chExt cx="7275830" cy="8420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9546" y="408432"/>
              <a:ext cx="7275576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19987" y="190119"/>
              <a:ext cx="6729704" cy="378205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582" y="1551012"/>
            <a:ext cx="7433818" cy="461429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55" y="935481"/>
            <a:ext cx="8295005" cy="897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75"/>
              </a:lnSpc>
              <a:spcBef>
                <a:spcPts val="100"/>
              </a:spcBef>
            </a:pPr>
            <a:r>
              <a:rPr sz="2200" spc="-15" dirty="0">
                <a:latin typeface="Arial Black"/>
                <a:cs typeface="Arial Black"/>
              </a:rPr>
              <a:t>Концепция</a:t>
            </a:r>
            <a:r>
              <a:rPr sz="2200" spc="165" dirty="0">
                <a:latin typeface="Arial Black"/>
                <a:cs typeface="Arial Black"/>
              </a:rPr>
              <a:t> </a:t>
            </a:r>
            <a:r>
              <a:rPr sz="2200" spc="-10" dirty="0">
                <a:latin typeface="Arial Black"/>
                <a:cs typeface="Arial Black"/>
              </a:rPr>
              <a:t>развития</a:t>
            </a:r>
            <a:r>
              <a:rPr sz="2200" spc="175" dirty="0">
                <a:latin typeface="Arial Black"/>
                <a:cs typeface="Arial Black"/>
              </a:rPr>
              <a:t> </a:t>
            </a:r>
            <a:r>
              <a:rPr sz="2200" spc="-15" dirty="0">
                <a:latin typeface="Arial Black"/>
                <a:cs typeface="Arial Black"/>
              </a:rPr>
              <a:t>дополнительного</a:t>
            </a:r>
            <a:r>
              <a:rPr sz="2200" spc="170" dirty="0">
                <a:latin typeface="Arial Black"/>
                <a:cs typeface="Arial Black"/>
              </a:rPr>
              <a:t> </a:t>
            </a:r>
            <a:r>
              <a:rPr sz="2200" spc="-15" dirty="0">
                <a:latin typeface="Arial Black"/>
                <a:cs typeface="Arial Black"/>
              </a:rPr>
              <a:t>образования</a:t>
            </a:r>
            <a:endParaRPr sz="2200" dirty="0">
              <a:latin typeface="Arial Black"/>
              <a:cs typeface="Arial Black"/>
            </a:endParaRPr>
          </a:p>
          <a:p>
            <a:pPr marL="12700" marR="5080">
              <a:lnSpc>
                <a:spcPts val="2110"/>
              </a:lnSpc>
              <a:spcBef>
                <a:spcPts val="250"/>
              </a:spcBef>
              <a:tabLst>
                <a:tab pos="1110615" algn="l"/>
                <a:tab pos="1999614" algn="l"/>
                <a:tab pos="4740910" algn="l"/>
                <a:tab pos="7289165" algn="l"/>
                <a:tab pos="7955915" algn="l"/>
              </a:tabLst>
            </a:pPr>
            <a:r>
              <a:rPr sz="2200" spc="-5" dirty="0">
                <a:latin typeface="Arial Black"/>
                <a:cs typeface="Arial Black"/>
              </a:rPr>
              <a:t>д</a:t>
            </a:r>
            <a:r>
              <a:rPr sz="2200" spc="-15" dirty="0">
                <a:latin typeface="Arial Black"/>
                <a:cs typeface="Arial Black"/>
              </a:rPr>
              <a:t>ете</a:t>
            </a:r>
            <a:r>
              <a:rPr sz="2200" dirty="0">
                <a:latin typeface="Arial Black"/>
                <a:cs typeface="Arial Black"/>
              </a:rPr>
              <a:t>й	</a:t>
            </a:r>
            <a:r>
              <a:rPr sz="2200" spc="-5" dirty="0">
                <a:latin typeface="Arial Black"/>
                <a:cs typeface="Arial Black"/>
              </a:rPr>
              <a:t>(</a:t>
            </a:r>
            <a:r>
              <a:rPr sz="2200" spc="-15" dirty="0">
                <a:latin typeface="Arial Black"/>
                <a:cs typeface="Arial Black"/>
              </a:rPr>
              <a:t>у</a:t>
            </a:r>
            <a:r>
              <a:rPr sz="2200" spc="-10" dirty="0">
                <a:latin typeface="Arial Black"/>
                <a:cs typeface="Arial Black"/>
              </a:rPr>
              <a:t>т</a:t>
            </a:r>
            <a:r>
              <a:rPr sz="2200" spc="-5" dirty="0">
                <a:latin typeface="Arial Black"/>
                <a:cs typeface="Arial Black"/>
              </a:rPr>
              <a:t>в</a:t>
            </a:r>
            <a:r>
              <a:rPr sz="2200" dirty="0">
                <a:latin typeface="Arial Black"/>
                <a:cs typeface="Arial Black"/>
              </a:rPr>
              <a:t>.	</a:t>
            </a:r>
            <a:r>
              <a:rPr sz="2200" spc="-20" dirty="0">
                <a:latin typeface="Arial Black"/>
                <a:cs typeface="Arial Black"/>
              </a:rPr>
              <a:t>распо</a:t>
            </a:r>
            <a:r>
              <a:rPr sz="2200" spc="-15" dirty="0">
                <a:latin typeface="Arial Black"/>
                <a:cs typeface="Arial Black"/>
              </a:rPr>
              <a:t>ряже</a:t>
            </a:r>
            <a:r>
              <a:rPr sz="2200" spc="-20" dirty="0">
                <a:latin typeface="Arial Black"/>
                <a:cs typeface="Arial Black"/>
              </a:rPr>
              <a:t>н</a:t>
            </a:r>
            <a:r>
              <a:rPr sz="2200" spc="-15" dirty="0">
                <a:latin typeface="Arial Black"/>
                <a:cs typeface="Arial Black"/>
              </a:rPr>
              <a:t>ие</a:t>
            </a:r>
            <a:r>
              <a:rPr sz="2200" dirty="0">
                <a:latin typeface="Arial Black"/>
                <a:cs typeface="Arial Black"/>
              </a:rPr>
              <a:t>м	</a:t>
            </a:r>
            <a:r>
              <a:rPr sz="2200" spc="-15" dirty="0">
                <a:latin typeface="Arial Black"/>
                <a:cs typeface="Arial Black"/>
              </a:rPr>
              <a:t>П</a:t>
            </a:r>
            <a:r>
              <a:rPr sz="2200" dirty="0">
                <a:latin typeface="Arial Black"/>
                <a:cs typeface="Arial Black"/>
              </a:rPr>
              <a:t>р</a:t>
            </a:r>
            <a:r>
              <a:rPr sz="2200" spc="-25" dirty="0">
                <a:latin typeface="Arial Black"/>
                <a:cs typeface="Arial Black"/>
              </a:rPr>
              <a:t>а</a:t>
            </a:r>
            <a:r>
              <a:rPr sz="2200" spc="-15" dirty="0">
                <a:latin typeface="Arial Black"/>
                <a:cs typeface="Arial Black"/>
              </a:rPr>
              <a:t>ви</a:t>
            </a:r>
            <a:r>
              <a:rPr sz="2200" spc="-20" dirty="0">
                <a:latin typeface="Arial Black"/>
                <a:cs typeface="Arial Black"/>
              </a:rPr>
              <a:t>т</a:t>
            </a:r>
            <a:r>
              <a:rPr sz="2200" spc="-15" dirty="0">
                <a:latin typeface="Arial Black"/>
                <a:cs typeface="Arial Black"/>
              </a:rPr>
              <a:t>е</a:t>
            </a:r>
            <a:r>
              <a:rPr sz="2200" spc="-20" dirty="0">
                <a:latin typeface="Arial Black"/>
                <a:cs typeface="Arial Black"/>
              </a:rPr>
              <a:t>льс</a:t>
            </a:r>
            <a:r>
              <a:rPr sz="2200" spc="-15" dirty="0">
                <a:latin typeface="Arial Black"/>
                <a:cs typeface="Arial Black"/>
              </a:rPr>
              <a:t>т</a:t>
            </a:r>
            <a:r>
              <a:rPr sz="2200" spc="-20" dirty="0">
                <a:latin typeface="Arial Black"/>
                <a:cs typeface="Arial Black"/>
              </a:rPr>
              <a:t>в</a:t>
            </a:r>
            <a:r>
              <a:rPr sz="2200" dirty="0">
                <a:latin typeface="Arial Black"/>
                <a:cs typeface="Arial Black"/>
              </a:rPr>
              <a:t>а	</a:t>
            </a:r>
            <a:r>
              <a:rPr sz="2200" spc="-5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Ф	</a:t>
            </a:r>
            <a:r>
              <a:rPr sz="2200" spc="-15" dirty="0">
                <a:latin typeface="Arial Black"/>
                <a:cs typeface="Arial Black"/>
              </a:rPr>
              <a:t>от  4.09.2014</a:t>
            </a:r>
            <a:r>
              <a:rPr sz="2200" spc="-4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г.</a:t>
            </a:r>
            <a:r>
              <a:rPr sz="2200" spc="165" dirty="0">
                <a:latin typeface="Arial Black"/>
                <a:cs typeface="Arial Black"/>
              </a:rPr>
              <a:t> </a:t>
            </a:r>
            <a:r>
              <a:rPr sz="2200" spc="-15" dirty="0">
                <a:latin typeface="Arial Black"/>
                <a:cs typeface="Arial Black"/>
              </a:rPr>
              <a:t>№1726-р).</a:t>
            </a:r>
            <a:endParaRPr sz="2200" dirty="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8055" y="1845310"/>
            <a:ext cx="48285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69235" algn="l"/>
              </a:tabLst>
            </a:pPr>
            <a:r>
              <a:rPr sz="2200" spc="-5" dirty="0">
                <a:latin typeface="Arial Black"/>
                <a:cs typeface="Arial Black"/>
              </a:rPr>
              <a:t>СанПиН	2.4.1.3049-13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42683" y="1845310"/>
            <a:ext cx="20015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Arial Black"/>
                <a:cs typeface="Arial Black"/>
              </a:rPr>
              <a:t>«</a:t>
            </a:r>
            <a:r>
              <a:rPr sz="2200" spc="-10" dirty="0">
                <a:latin typeface="Arial Black"/>
                <a:cs typeface="Arial Black"/>
              </a:rPr>
              <a:t>С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нит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5" dirty="0">
                <a:latin typeface="Arial Black"/>
                <a:cs typeface="Arial Black"/>
              </a:rPr>
              <a:t>о</a:t>
            </a:r>
            <a:r>
              <a:rPr sz="2200" dirty="0">
                <a:latin typeface="Arial Black"/>
                <a:cs typeface="Arial Black"/>
              </a:rPr>
              <a:t>-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055" y="2113533"/>
            <a:ext cx="61156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63010" algn="l"/>
                <a:tab pos="5922645" algn="l"/>
              </a:tabLst>
            </a:pPr>
            <a:r>
              <a:rPr sz="2200" dirty="0">
                <a:latin typeface="Arial Black"/>
                <a:cs typeface="Arial Black"/>
              </a:rPr>
              <a:t>э</a:t>
            </a:r>
            <a:r>
              <a:rPr sz="2200" spc="-10" dirty="0">
                <a:latin typeface="Arial Black"/>
                <a:cs typeface="Arial Black"/>
              </a:rPr>
              <a:t>п</a:t>
            </a:r>
            <a:r>
              <a:rPr sz="2200" spc="-5" dirty="0">
                <a:latin typeface="Arial Black"/>
                <a:cs typeface="Arial Black"/>
              </a:rPr>
              <a:t>идем</a:t>
            </a:r>
            <a:r>
              <a:rPr sz="2200" spc="-10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10" dirty="0">
                <a:latin typeface="Arial Black"/>
                <a:cs typeface="Arial Black"/>
              </a:rPr>
              <a:t>л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15" dirty="0">
                <a:latin typeface="Arial Black"/>
                <a:cs typeface="Arial Black"/>
              </a:rPr>
              <a:t>г</a:t>
            </a:r>
            <a:r>
              <a:rPr sz="2200" spc="-5" dirty="0">
                <a:latin typeface="Arial Black"/>
                <a:cs typeface="Arial Black"/>
              </a:rPr>
              <a:t>иче</a:t>
            </a:r>
            <a:r>
              <a:rPr sz="2200" spc="-10" dirty="0">
                <a:latin typeface="Arial Black"/>
                <a:cs typeface="Arial Black"/>
              </a:rPr>
              <a:t>с</a:t>
            </a:r>
            <a:r>
              <a:rPr sz="2200" spc="-5" dirty="0">
                <a:latin typeface="Arial Black"/>
                <a:cs typeface="Arial Black"/>
              </a:rPr>
              <a:t>ки</a:t>
            </a:r>
            <a:r>
              <a:rPr sz="2200" dirty="0">
                <a:latin typeface="Arial Black"/>
                <a:cs typeface="Arial Black"/>
              </a:rPr>
              <a:t>е	т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е</a:t>
            </a:r>
            <a:r>
              <a:rPr sz="2200" spc="-10" dirty="0">
                <a:latin typeface="Arial Black"/>
                <a:cs typeface="Arial Black"/>
              </a:rPr>
              <a:t>б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20" dirty="0">
                <a:latin typeface="Arial Black"/>
                <a:cs typeface="Arial Black"/>
              </a:rPr>
              <a:t>в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</a:t>
            </a:r>
            <a:r>
              <a:rPr sz="2200" spc="-5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я	к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87464" y="2113533"/>
            <a:ext cx="18554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Arial Black"/>
                <a:cs typeface="Arial Black"/>
              </a:rPr>
              <a:t>ус</a:t>
            </a:r>
            <a:r>
              <a:rPr sz="2200" spc="-10" dirty="0">
                <a:latin typeface="Arial Black"/>
                <a:cs typeface="Arial Black"/>
              </a:rPr>
              <a:t>т</a:t>
            </a:r>
            <a:r>
              <a:rPr sz="2200" dirty="0">
                <a:latin typeface="Arial Black"/>
                <a:cs typeface="Arial Black"/>
              </a:rPr>
              <a:t>р</a:t>
            </a:r>
            <a:r>
              <a:rPr sz="2200" spc="-10" dirty="0">
                <a:latin typeface="Arial Black"/>
                <a:cs typeface="Arial Black"/>
              </a:rPr>
              <a:t>ой</a:t>
            </a:r>
            <a:r>
              <a:rPr sz="2200" dirty="0">
                <a:latin typeface="Arial Black"/>
                <a:cs typeface="Arial Black"/>
              </a:rPr>
              <a:t>с</a:t>
            </a:r>
            <a:r>
              <a:rPr sz="2200" spc="-15" dirty="0">
                <a:latin typeface="Arial Black"/>
                <a:cs typeface="Arial Black"/>
              </a:rPr>
              <a:t>т</a:t>
            </a:r>
            <a:r>
              <a:rPr sz="2200" spc="-5" dirty="0">
                <a:latin typeface="Arial Black"/>
                <a:cs typeface="Arial Black"/>
              </a:rPr>
              <a:t>ву,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055" y="2381757"/>
            <a:ext cx="6760209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50465" algn="l"/>
                <a:tab pos="3043555" algn="l"/>
                <a:tab pos="5495925" algn="l"/>
              </a:tabLst>
            </a:pPr>
            <a:r>
              <a:rPr sz="2200" dirty="0">
                <a:latin typeface="Arial Black"/>
                <a:cs typeface="Arial Black"/>
              </a:rPr>
              <a:t>со</a:t>
            </a:r>
            <a:r>
              <a:rPr sz="2200" spc="-10" dirty="0">
                <a:latin typeface="Arial Black"/>
                <a:cs typeface="Arial Black"/>
              </a:rPr>
              <a:t>д</a:t>
            </a:r>
            <a:r>
              <a:rPr sz="2200" dirty="0">
                <a:latin typeface="Arial Black"/>
                <a:cs typeface="Arial Black"/>
              </a:rPr>
              <a:t>ер</a:t>
            </a:r>
            <a:r>
              <a:rPr sz="2200" spc="-15" dirty="0">
                <a:latin typeface="Arial Black"/>
                <a:cs typeface="Arial Black"/>
              </a:rPr>
              <a:t>ж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</a:t>
            </a:r>
            <a:r>
              <a:rPr sz="2200" spc="-5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ю	и	ор</a:t>
            </a:r>
            <a:r>
              <a:rPr sz="2200" spc="-15" dirty="0">
                <a:latin typeface="Arial Black"/>
                <a:cs typeface="Arial Black"/>
              </a:rPr>
              <a:t>г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ни</a:t>
            </a:r>
            <a:r>
              <a:rPr sz="2200" spc="-5" dirty="0">
                <a:latin typeface="Arial Black"/>
                <a:cs typeface="Arial Black"/>
              </a:rPr>
              <a:t>з</a:t>
            </a:r>
            <a:r>
              <a:rPr sz="2200" spc="-10" dirty="0">
                <a:latin typeface="Arial Black"/>
                <a:cs typeface="Arial Black"/>
              </a:rPr>
              <a:t>аци</a:t>
            </a:r>
            <a:r>
              <a:rPr sz="2200" dirty="0">
                <a:latin typeface="Arial Black"/>
                <a:cs typeface="Arial Black"/>
              </a:rPr>
              <a:t>и	реж</a:t>
            </a:r>
            <a:r>
              <a:rPr sz="2200" spc="-15" dirty="0">
                <a:latin typeface="Arial Black"/>
                <a:cs typeface="Arial Black"/>
              </a:rPr>
              <a:t>и</a:t>
            </a:r>
            <a:r>
              <a:rPr sz="2200" spc="-5" dirty="0">
                <a:latin typeface="Arial Black"/>
                <a:cs typeface="Arial Black"/>
              </a:rPr>
              <a:t>ма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577835" y="2381757"/>
            <a:ext cx="11652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Arial Black"/>
                <a:cs typeface="Arial Black"/>
              </a:rPr>
              <a:t>ра</a:t>
            </a:r>
            <a:r>
              <a:rPr sz="2200" spc="-10" dirty="0">
                <a:latin typeface="Arial Black"/>
                <a:cs typeface="Arial Black"/>
              </a:rPr>
              <a:t>б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15" dirty="0">
                <a:latin typeface="Arial Black"/>
                <a:cs typeface="Arial Black"/>
              </a:rPr>
              <a:t>т</a:t>
            </a:r>
            <a:r>
              <a:rPr sz="2200" dirty="0">
                <a:latin typeface="Arial Black"/>
                <a:cs typeface="Arial Black"/>
              </a:rPr>
              <a:t>ы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055" y="2649981"/>
            <a:ext cx="8296275" cy="1165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375"/>
              </a:lnSpc>
              <a:spcBef>
                <a:spcPts val="100"/>
              </a:spcBef>
            </a:pPr>
            <a:r>
              <a:rPr sz="2200" spc="-5" dirty="0">
                <a:latin typeface="Arial Black"/>
                <a:cs typeface="Arial Black"/>
              </a:rPr>
              <a:t>дошкольных</a:t>
            </a:r>
            <a:r>
              <a:rPr sz="2200" spc="844" dirty="0">
                <a:latin typeface="Arial Black"/>
                <a:cs typeface="Arial Black"/>
              </a:rPr>
              <a:t>   </a:t>
            </a:r>
            <a:r>
              <a:rPr sz="2200" spc="-10" dirty="0">
                <a:latin typeface="Arial Black"/>
                <a:cs typeface="Arial Black"/>
              </a:rPr>
              <a:t>образовательных</a:t>
            </a:r>
            <a:r>
              <a:rPr sz="2200" spc="844" dirty="0">
                <a:latin typeface="Arial Black"/>
                <a:cs typeface="Arial Black"/>
              </a:rPr>
              <a:t>   </a:t>
            </a:r>
            <a:r>
              <a:rPr sz="2200" spc="-10" dirty="0">
                <a:latin typeface="Arial Black"/>
                <a:cs typeface="Arial Black"/>
              </a:rPr>
              <a:t>организаций»</a:t>
            </a:r>
            <a:endParaRPr sz="2200" dirty="0">
              <a:latin typeface="Arial Black"/>
              <a:cs typeface="Arial Black"/>
            </a:endParaRPr>
          </a:p>
          <a:p>
            <a:pPr marL="12700" marR="5080" algn="just">
              <a:lnSpc>
                <a:spcPts val="2110"/>
              </a:lnSpc>
              <a:spcBef>
                <a:spcPts val="250"/>
              </a:spcBef>
              <a:tabLst>
                <a:tab pos="3121660" algn="l"/>
                <a:tab pos="6827520" algn="l"/>
              </a:tabLst>
            </a:pPr>
            <a:r>
              <a:rPr sz="2200" spc="-5" dirty="0">
                <a:latin typeface="Arial Black"/>
                <a:cs typeface="Arial Black"/>
              </a:rPr>
              <a:t>(у</a:t>
            </a:r>
            <a:r>
              <a:rPr sz="2200" spc="-10" dirty="0">
                <a:latin typeface="Arial Black"/>
                <a:cs typeface="Arial Black"/>
              </a:rPr>
              <a:t>т</a:t>
            </a:r>
            <a:r>
              <a:rPr sz="2200" spc="-5" dirty="0">
                <a:latin typeface="Arial Black"/>
                <a:cs typeface="Arial Black"/>
              </a:rPr>
              <a:t>в</a:t>
            </a:r>
            <a:r>
              <a:rPr sz="2200" spc="-10" dirty="0">
                <a:latin typeface="Arial Black"/>
                <a:cs typeface="Arial Black"/>
              </a:rPr>
              <a:t>е</a:t>
            </a:r>
            <a:r>
              <a:rPr sz="2200" dirty="0">
                <a:latin typeface="Arial Black"/>
                <a:cs typeface="Arial Black"/>
              </a:rPr>
              <a:t>ржде</a:t>
            </a:r>
            <a:r>
              <a:rPr sz="2200" spc="-10" dirty="0">
                <a:latin typeface="Arial Black"/>
                <a:cs typeface="Arial Black"/>
              </a:rPr>
              <a:t>н</a:t>
            </a:r>
            <a:r>
              <a:rPr sz="2200" dirty="0">
                <a:latin typeface="Arial Black"/>
                <a:cs typeface="Arial Black"/>
              </a:rPr>
              <a:t>ы	п</a:t>
            </a:r>
            <a:r>
              <a:rPr sz="2200" spc="-10" dirty="0">
                <a:latin typeface="Arial Black"/>
                <a:cs typeface="Arial Black"/>
              </a:rPr>
              <a:t>о</a:t>
            </a:r>
            <a:r>
              <a:rPr sz="2200" dirty="0">
                <a:latin typeface="Arial Black"/>
                <a:cs typeface="Arial Black"/>
              </a:rPr>
              <a:t>с</a:t>
            </a:r>
            <a:r>
              <a:rPr sz="2200" spc="-15" dirty="0">
                <a:latin typeface="Arial Black"/>
                <a:cs typeface="Arial Black"/>
              </a:rPr>
              <a:t>т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20" dirty="0">
                <a:latin typeface="Arial Black"/>
                <a:cs typeface="Arial Black"/>
              </a:rPr>
              <a:t>в</a:t>
            </a:r>
            <a:r>
              <a:rPr sz="2200" dirty="0">
                <a:latin typeface="Arial Black"/>
                <a:cs typeface="Arial Black"/>
              </a:rPr>
              <a:t>л</a:t>
            </a:r>
            <a:r>
              <a:rPr sz="2200" spc="-10" dirty="0">
                <a:latin typeface="Arial Black"/>
                <a:cs typeface="Arial Black"/>
              </a:rPr>
              <a:t>е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15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ем	Г</a:t>
            </a:r>
            <a:r>
              <a:rPr sz="2200" spc="-10" dirty="0">
                <a:latin typeface="Arial Black"/>
                <a:cs typeface="Arial Black"/>
              </a:rPr>
              <a:t>л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в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10" dirty="0">
                <a:latin typeface="Arial Black"/>
                <a:cs typeface="Arial Black"/>
              </a:rPr>
              <a:t>ог</a:t>
            </a:r>
            <a:r>
              <a:rPr sz="2200" dirty="0">
                <a:latin typeface="Arial Black"/>
                <a:cs typeface="Arial Black"/>
              </a:rPr>
              <a:t>о  </a:t>
            </a:r>
            <a:r>
              <a:rPr sz="2200" spc="-5" dirty="0">
                <a:latin typeface="Arial Black"/>
                <a:cs typeface="Arial Black"/>
              </a:rPr>
              <a:t>государственного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санитарного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врача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Российской </a:t>
            </a:r>
            <a:r>
              <a:rPr sz="2200" spc="-72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Федерации</a:t>
            </a:r>
            <a:r>
              <a:rPr sz="2200" spc="-20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от</a:t>
            </a:r>
            <a:r>
              <a:rPr sz="2200" spc="-10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15</a:t>
            </a:r>
            <a:r>
              <a:rPr sz="2200" spc="-1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мая</a:t>
            </a:r>
            <a:r>
              <a:rPr sz="2200" spc="-2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2013</a:t>
            </a:r>
            <a:r>
              <a:rPr sz="2200" spc="-1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г.</a:t>
            </a:r>
            <a:r>
              <a:rPr sz="2200" spc="-1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№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26).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448055" y="3828034"/>
            <a:ext cx="48285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769235" algn="l"/>
              </a:tabLst>
            </a:pPr>
            <a:r>
              <a:rPr sz="2200" spc="-5" dirty="0">
                <a:latin typeface="Arial Black"/>
                <a:cs typeface="Arial Black"/>
              </a:rPr>
              <a:t>СанПиН	</a:t>
            </a:r>
            <a:r>
              <a:rPr sz="2200" spc="-10" dirty="0">
                <a:latin typeface="Arial Black"/>
                <a:cs typeface="Arial Black"/>
              </a:rPr>
              <a:t>2.4.4.3172-14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742683" y="3828034"/>
            <a:ext cx="20015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Arial Black"/>
                <a:cs typeface="Arial Black"/>
              </a:rPr>
              <a:t>«</a:t>
            </a:r>
            <a:r>
              <a:rPr sz="2200" spc="-15" dirty="0">
                <a:latin typeface="Arial Black"/>
                <a:cs typeface="Arial Black"/>
              </a:rPr>
              <a:t>С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5" dirty="0">
                <a:latin typeface="Arial Black"/>
                <a:cs typeface="Arial Black"/>
              </a:rPr>
              <a:t>н</a:t>
            </a:r>
            <a:r>
              <a:rPr sz="2200" spc="-10" dirty="0">
                <a:latin typeface="Arial Black"/>
                <a:cs typeface="Arial Black"/>
              </a:rPr>
              <a:t>ит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5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5" dirty="0">
                <a:latin typeface="Arial Black"/>
                <a:cs typeface="Arial Black"/>
              </a:rPr>
              <a:t>о</a:t>
            </a:r>
            <a:r>
              <a:rPr sz="2200" dirty="0">
                <a:latin typeface="Arial Black"/>
                <a:cs typeface="Arial Black"/>
              </a:rPr>
              <a:t>-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055" y="4096511"/>
            <a:ext cx="61156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763010" algn="l"/>
                <a:tab pos="5922645" algn="l"/>
              </a:tabLst>
            </a:pPr>
            <a:r>
              <a:rPr sz="2200" dirty="0">
                <a:latin typeface="Arial Black"/>
                <a:cs typeface="Arial Black"/>
              </a:rPr>
              <a:t>э</a:t>
            </a:r>
            <a:r>
              <a:rPr sz="2200" spc="-10" dirty="0">
                <a:latin typeface="Arial Black"/>
                <a:cs typeface="Arial Black"/>
              </a:rPr>
              <a:t>п</a:t>
            </a:r>
            <a:r>
              <a:rPr sz="2200" spc="-5" dirty="0">
                <a:latin typeface="Arial Black"/>
                <a:cs typeface="Arial Black"/>
              </a:rPr>
              <a:t>идем</a:t>
            </a:r>
            <a:r>
              <a:rPr sz="2200" spc="-10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10" dirty="0">
                <a:latin typeface="Arial Black"/>
                <a:cs typeface="Arial Black"/>
              </a:rPr>
              <a:t>л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15" dirty="0">
                <a:latin typeface="Arial Black"/>
                <a:cs typeface="Arial Black"/>
              </a:rPr>
              <a:t>г</a:t>
            </a:r>
            <a:r>
              <a:rPr sz="2200" spc="-5" dirty="0">
                <a:latin typeface="Arial Black"/>
                <a:cs typeface="Arial Black"/>
              </a:rPr>
              <a:t>иче</a:t>
            </a:r>
            <a:r>
              <a:rPr sz="2200" spc="-10" dirty="0">
                <a:latin typeface="Arial Black"/>
                <a:cs typeface="Arial Black"/>
              </a:rPr>
              <a:t>с</a:t>
            </a:r>
            <a:r>
              <a:rPr sz="2200" spc="-5" dirty="0">
                <a:latin typeface="Arial Black"/>
                <a:cs typeface="Arial Black"/>
              </a:rPr>
              <a:t>ки</a:t>
            </a:r>
            <a:r>
              <a:rPr sz="2200" dirty="0">
                <a:latin typeface="Arial Black"/>
                <a:cs typeface="Arial Black"/>
              </a:rPr>
              <a:t>е	т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е</a:t>
            </a:r>
            <a:r>
              <a:rPr sz="2200" spc="-10" dirty="0">
                <a:latin typeface="Arial Black"/>
                <a:cs typeface="Arial Black"/>
              </a:rPr>
              <a:t>б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20" dirty="0">
                <a:latin typeface="Arial Black"/>
                <a:cs typeface="Arial Black"/>
              </a:rPr>
              <a:t>в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</a:t>
            </a:r>
            <a:r>
              <a:rPr sz="2200" spc="-5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я	к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87464" y="4096511"/>
            <a:ext cx="185547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Arial Black"/>
                <a:cs typeface="Arial Black"/>
              </a:rPr>
              <a:t>ус</a:t>
            </a:r>
            <a:r>
              <a:rPr sz="2200" spc="-10" dirty="0">
                <a:latin typeface="Arial Black"/>
                <a:cs typeface="Arial Black"/>
              </a:rPr>
              <a:t>т</a:t>
            </a:r>
            <a:r>
              <a:rPr sz="2200" dirty="0">
                <a:latin typeface="Arial Black"/>
                <a:cs typeface="Arial Black"/>
              </a:rPr>
              <a:t>р</a:t>
            </a:r>
            <a:r>
              <a:rPr sz="2200" spc="-10" dirty="0">
                <a:latin typeface="Arial Black"/>
                <a:cs typeface="Arial Black"/>
              </a:rPr>
              <a:t>ой</a:t>
            </a:r>
            <a:r>
              <a:rPr sz="2200" dirty="0">
                <a:latin typeface="Arial Black"/>
                <a:cs typeface="Arial Black"/>
              </a:rPr>
              <a:t>с</a:t>
            </a:r>
            <a:r>
              <a:rPr sz="2200" spc="-15" dirty="0">
                <a:latin typeface="Arial Black"/>
                <a:cs typeface="Arial Black"/>
              </a:rPr>
              <a:t>т</a:t>
            </a:r>
            <a:r>
              <a:rPr sz="2200" spc="-5" dirty="0">
                <a:latin typeface="Arial Black"/>
                <a:cs typeface="Arial Black"/>
              </a:rPr>
              <a:t>ву,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8055" y="4364735"/>
            <a:ext cx="6760209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50465" algn="l"/>
                <a:tab pos="3043555" algn="l"/>
                <a:tab pos="5495925" algn="l"/>
              </a:tabLst>
            </a:pPr>
            <a:r>
              <a:rPr sz="2200" dirty="0">
                <a:latin typeface="Arial Black"/>
                <a:cs typeface="Arial Black"/>
              </a:rPr>
              <a:t>со</a:t>
            </a:r>
            <a:r>
              <a:rPr sz="2200" spc="-10" dirty="0">
                <a:latin typeface="Arial Black"/>
                <a:cs typeface="Arial Black"/>
              </a:rPr>
              <a:t>д</a:t>
            </a:r>
            <a:r>
              <a:rPr sz="2200" dirty="0">
                <a:latin typeface="Arial Black"/>
                <a:cs typeface="Arial Black"/>
              </a:rPr>
              <a:t>ер</a:t>
            </a:r>
            <a:r>
              <a:rPr sz="2200" spc="-15" dirty="0">
                <a:latin typeface="Arial Black"/>
                <a:cs typeface="Arial Black"/>
              </a:rPr>
              <a:t>ж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</a:t>
            </a:r>
            <a:r>
              <a:rPr sz="2200" spc="-5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ю	и	ор</a:t>
            </a:r>
            <a:r>
              <a:rPr sz="2200" spc="-15" dirty="0">
                <a:latin typeface="Arial Black"/>
                <a:cs typeface="Arial Black"/>
              </a:rPr>
              <a:t>г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ни</a:t>
            </a:r>
            <a:r>
              <a:rPr sz="2200" spc="-5" dirty="0">
                <a:latin typeface="Arial Black"/>
                <a:cs typeface="Arial Black"/>
              </a:rPr>
              <a:t>з</a:t>
            </a:r>
            <a:r>
              <a:rPr sz="2200" spc="-10" dirty="0">
                <a:latin typeface="Arial Black"/>
                <a:cs typeface="Arial Black"/>
              </a:rPr>
              <a:t>аци</a:t>
            </a:r>
            <a:r>
              <a:rPr sz="2200" dirty="0">
                <a:latin typeface="Arial Black"/>
                <a:cs typeface="Arial Black"/>
              </a:rPr>
              <a:t>и	реж</a:t>
            </a:r>
            <a:r>
              <a:rPr sz="2200" spc="-15" dirty="0">
                <a:latin typeface="Arial Black"/>
                <a:cs typeface="Arial Black"/>
              </a:rPr>
              <a:t>и</a:t>
            </a:r>
            <a:r>
              <a:rPr sz="2200" spc="-5" dirty="0">
                <a:latin typeface="Arial Black"/>
                <a:cs typeface="Arial Black"/>
              </a:rPr>
              <a:t>ма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77835" y="4364735"/>
            <a:ext cx="116522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Arial Black"/>
                <a:cs typeface="Arial Black"/>
              </a:rPr>
              <a:t>ра</a:t>
            </a:r>
            <a:r>
              <a:rPr sz="2200" spc="-10" dirty="0">
                <a:latin typeface="Arial Black"/>
                <a:cs typeface="Arial Black"/>
              </a:rPr>
              <a:t>б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15" dirty="0">
                <a:latin typeface="Arial Black"/>
                <a:cs typeface="Arial Black"/>
              </a:rPr>
              <a:t>т</a:t>
            </a:r>
            <a:r>
              <a:rPr sz="2200" dirty="0">
                <a:latin typeface="Arial Black"/>
                <a:cs typeface="Arial Black"/>
              </a:rPr>
              <a:t>ы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48055" y="4632960"/>
            <a:ext cx="283972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Arial Black"/>
                <a:cs typeface="Arial Black"/>
              </a:rPr>
              <a:t>образовательных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86988" y="4632960"/>
            <a:ext cx="208089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Arial Black"/>
                <a:cs typeface="Arial Black"/>
              </a:rPr>
              <a:t>организаций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67729" y="4632960"/>
            <a:ext cx="27755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latin typeface="Arial Black"/>
                <a:cs typeface="Arial Black"/>
              </a:rPr>
              <a:t>дополнительного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48055" y="4901184"/>
            <a:ext cx="8295005" cy="897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375"/>
              </a:lnSpc>
              <a:spcBef>
                <a:spcPts val="100"/>
              </a:spcBef>
              <a:tabLst>
                <a:tab pos="2207895" algn="l"/>
                <a:tab pos="3439795" algn="l"/>
                <a:tab pos="5636895" algn="l"/>
              </a:tabLst>
            </a:pPr>
            <a:r>
              <a:rPr sz="2200" spc="-5" dirty="0">
                <a:latin typeface="Arial Black"/>
                <a:cs typeface="Arial Black"/>
              </a:rPr>
              <a:t>образования	детей»	(утверждены	</a:t>
            </a:r>
            <a:r>
              <a:rPr sz="2200" spc="-10" dirty="0">
                <a:latin typeface="Arial Black"/>
                <a:cs typeface="Arial Black"/>
              </a:rPr>
              <a:t>постановлением</a:t>
            </a:r>
            <a:endParaRPr sz="2200">
              <a:latin typeface="Arial Black"/>
              <a:cs typeface="Arial Black"/>
            </a:endParaRPr>
          </a:p>
          <a:p>
            <a:pPr marL="12700" marR="5080">
              <a:lnSpc>
                <a:spcPts val="2110"/>
              </a:lnSpc>
              <a:spcBef>
                <a:spcPts val="250"/>
              </a:spcBef>
              <a:tabLst>
                <a:tab pos="1823720" algn="l"/>
                <a:tab pos="5017135" algn="l"/>
                <a:tab pos="7365365" algn="l"/>
              </a:tabLst>
            </a:pPr>
            <a:r>
              <a:rPr sz="2200" dirty="0">
                <a:latin typeface="Arial Black"/>
                <a:cs typeface="Arial Black"/>
              </a:rPr>
              <a:t>Г</a:t>
            </a:r>
            <a:r>
              <a:rPr sz="2200" spc="-10" dirty="0">
                <a:latin typeface="Arial Black"/>
                <a:cs typeface="Arial Black"/>
              </a:rPr>
              <a:t>л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в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10" dirty="0">
                <a:latin typeface="Arial Black"/>
                <a:cs typeface="Arial Black"/>
              </a:rPr>
              <a:t>ог</a:t>
            </a:r>
            <a:r>
              <a:rPr sz="2200" dirty="0">
                <a:latin typeface="Arial Black"/>
                <a:cs typeface="Arial Black"/>
              </a:rPr>
              <a:t>о	г</a:t>
            </a:r>
            <a:r>
              <a:rPr sz="2200" spc="-10" dirty="0">
                <a:latin typeface="Arial Black"/>
                <a:cs typeface="Arial Black"/>
              </a:rPr>
              <a:t>о</a:t>
            </a:r>
            <a:r>
              <a:rPr sz="2200" dirty="0">
                <a:latin typeface="Arial Black"/>
                <a:cs typeface="Arial Black"/>
              </a:rPr>
              <a:t>суда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с</a:t>
            </a:r>
            <a:r>
              <a:rPr sz="2200" spc="-15" dirty="0">
                <a:latin typeface="Arial Black"/>
                <a:cs typeface="Arial Black"/>
              </a:rPr>
              <a:t>т</a:t>
            </a:r>
            <a:r>
              <a:rPr sz="2200" spc="-5" dirty="0">
                <a:latin typeface="Arial Black"/>
                <a:cs typeface="Arial Black"/>
              </a:rPr>
              <a:t>в</a:t>
            </a:r>
            <a:r>
              <a:rPr sz="2200" spc="-10" dirty="0">
                <a:latin typeface="Arial Black"/>
                <a:cs typeface="Arial Black"/>
              </a:rPr>
              <a:t>е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15" dirty="0">
                <a:latin typeface="Arial Black"/>
                <a:cs typeface="Arial Black"/>
              </a:rPr>
              <a:t>но</a:t>
            </a:r>
            <a:r>
              <a:rPr sz="2200" spc="-10" dirty="0">
                <a:latin typeface="Arial Black"/>
                <a:cs typeface="Arial Black"/>
              </a:rPr>
              <a:t>г</a:t>
            </a:r>
            <a:r>
              <a:rPr sz="2200" dirty="0">
                <a:latin typeface="Arial Black"/>
                <a:cs typeface="Arial Black"/>
              </a:rPr>
              <a:t>о	с</a:t>
            </a:r>
            <a:r>
              <a:rPr sz="2200" spc="-10" dirty="0">
                <a:latin typeface="Arial Black"/>
                <a:cs typeface="Arial Black"/>
              </a:rPr>
              <a:t>а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20" dirty="0">
                <a:latin typeface="Arial Black"/>
                <a:cs typeface="Arial Black"/>
              </a:rPr>
              <a:t>и</a:t>
            </a:r>
            <a:r>
              <a:rPr sz="2200" spc="-10" dirty="0">
                <a:latin typeface="Arial Black"/>
                <a:cs typeface="Arial Black"/>
              </a:rPr>
              <a:t>т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spc="-15" dirty="0">
                <a:latin typeface="Arial Black"/>
                <a:cs typeface="Arial Black"/>
              </a:rPr>
              <a:t>н</a:t>
            </a:r>
            <a:r>
              <a:rPr sz="2200" dirty="0">
                <a:latin typeface="Arial Black"/>
                <a:cs typeface="Arial Black"/>
              </a:rPr>
              <a:t>о</a:t>
            </a:r>
            <a:r>
              <a:rPr sz="2200" spc="-15" dirty="0">
                <a:latin typeface="Arial Black"/>
                <a:cs typeface="Arial Black"/>
              </a:rPr>
              <a:t>г</a:t>
            </a:r>
            <a:r>
              <a:rPr sz="2200" dirty="0">
                <a:latin typeface="Arial Black"/>
                <a:cs typeface="Arial Black"/>
              </a:rPr>
              <a:t>о	</a:t>
            </a:r>
            <a:r>
              <a:rPr sz="2200" spc="-5" dirty="0">
                <a:latin typeface="Arial Black"/>
                <a:cs typeface="Arial Black"/>
              </a:rPr>
              <a:t>в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ача  </a:t>
            </a:r>
            <a:r>
              <a:rPr sz="2200" spc="-5" dirty="0">
                <a:latin typeface="Arial Black"/>
                <a:cs typeface="Arial Black"/>
              </a:rPr>
              <a:t>Российской</a:t>
            </a:r>
            <a:r>
              <a:rPr sz="2200" spc="-30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Федерации</a:t>
            </a:r>
            <a:r>
              <a:rPr sz="2200" spc="-30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от</a:t>
            </a:r>
            <a:r>
              <a:rPr sz="2200" spc="-1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4</a:t>
            </a:r>
            <a:r>
              <a:rPr sz="2200" spc="-1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июля</a:t>
            </a:r>
            <a:r>
              <a:rPr sz="2200" dirty="0">
                <a:latin typeface="Arial Black"/>
                <a:cs typeface="Arial Black"/>
              </a:rPr>
              <a:t> 2014</a:t>
            </a:r>
            <a:r>
              <a:rPr sz="2200" spc="-15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г.</a:t>
            </a:r>
            <a:r>
              <a:rPr sz="2200" spc="-1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№ 41).</a:t>
            </a:r>
            <a:endParaRPr sz="2200">
              <a:latin typeface="Arial Black"/>
              <a:cs typeface="Arial Black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380744" y="266700"/>
            <a:ext cx="6518909" cy="837565"/>
            <a:chOff x="1380744" y="266700"/>
            <a:chExt cx="6518909" cy="837565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80744" y="480822"/>
              <a:ext cx="6518909" cy="62331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7411" y="266700"/>
              <a:ext cx="5883783" cy="37363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3090" y="189356"/>
              <a:ext cx="2045970" cy="3789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493" y="344048"/>
              <a:ext cx="104908" cy="466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5717" y="267715"/>
              <a:ext cx="4208399" cy="291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919" y="669290"/>
              <a:ext cx="7895971" cy="3867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097" y="1243075"/>
              <a:ext cx="190576" cy="2222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1967" y="1136777"/>
              <a:ext cx="8103069" cy="40690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70124" y="1730755"/>
              <a:ext cx="190500" cy="2222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0009" y="1652397"/>
              <a:ext cx="4275836" cy="36969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4234" y="6021287"/>
              <a:ext cx="2238375" cy="7452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23532" y="2107526"/>
              <a:ext cx="8496935" cy="408508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23532" y="6203632"/>
              <a:ext cx="8568944" cy="46572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80149" y="189356"/>
            <a:ext cx="8793988" cy="4855464"/>
            <a:chOff x="180149" y="189356"/>
            <a:chExt cx="8793988" cy="485546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63090" y="189356"/>
              <a:ext cx="2045970" cy="37896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4493" y="344048"/>
              <a:ext cx="104907" cy="466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85717" y="267715"/>
              <a:ext cx="4208399" cy="291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491" y="669290"/>
              <a:ext cx="8509596" cy="3867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81909" y="1156969"/>
              <a:ext cx="3990086" cy="38671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0149" y="1588388"/>
              <a:ext cx="8793988" cy="3456432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690372" y="5246623"/>
            <a:ext cx="768858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000" spc="-5" dirty="0">
                <a:latin typeface="Arial Black"/>
                <a:cs typeface="Arial Black"/>
              </a:rPr>
              <a:t>Пункт</a:t>
            </a:r>
            <a:r>
              <a:rPr sz="2000" spc="19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4:</a:t>
            </a:r>
            <a:r>
              <a:rPr sz="2000" spc="185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регламентация</a:t>
            </a:r>
            <a:r>
              <a:rPr sz="2000" spc="20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перевозки</a:t>
            </a:r>
            <a:r>
              <a:rPr sz="2000" spc="195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организованных </a:t>
            </a:r>
            <a:r>
              <a:rPr sz="2000" spc="-655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групп</a:t>
            </a:r>
            <a:r>
              <a:rPr sz="2000" dirty="0">
                <a:latin typeface="Arial Black"/>
                <a:cs typeface="Arial Black"/>
              </a:rPr>
              <a:t> </a:t>
            </a:r>
            <a:r>
              <a:rPr sz="2000" spc="-10" dirty="0">
                <a:latin typeface="Arial Black"/>
                <a:cs typeface="Arial Black"/>
              </a:rPr>
              <a:t>детей</a:t>
            </a:r>
            <a:r>
              <a:rPr sz="2000" spc="1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железнодорожным</a:t>
            </a:r>
            <a:r>
              <a:rPr sz="2000" spc="20" dirty="0">
                <a:latin typeface="Arial Black"/>
                <a:cs typeface="Arial Black"/>
              </a:rPr>
              <a:t> </a:t>
            </a:r>
            <a:r>
              <a:rPr sz="2000" spc="-5" dirty="0">
                <a:latin typeface="Arial Black"/>
                <a:cs typeface="Arial Black"/>
              </a:rPr>
              <a:t>транспортом</a:t>
            </a:r>
            <a:endParaRPr sz="200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61417"/>
            <a:ext cx="9144000" cy="4707762"/>
            <a:chOff x="0" y="161417"/>
            <a:chExt cx="9144000" cy="470776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51523" y="1844801"/>
              <a:ext cx="8712962" cy="30243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8431"/>
              <a:ext cx="9144000" cy="623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3643" y="896111"/>
              <a:ext cx="5953506" cy="6233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2298" y="161417"/>
              <a:ext cx="8642146" cy="40690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83358" y="669290"/>
              <a:ext cx="5169916" cy="386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9514" y="194690"/>
            <a:ext cx="8784971" cy="5682577"/>
            <a:chOff x="179514" y="194690"/>
            <a:chExt cx="8784971" cy="568257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7270" y="408431"/>
              <a:ext cx="7244333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7896" y="896111"/>
              <a:ext cx="3445763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351" y="194690"/>
              <a:ext cx="6582409" cy="3736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2564" y="669290"/>
              <a:ext cx="2668016" cy="38671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124800"/>
              <a:ext cx="8784971" cy="475246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7270" y="408431"/>
              <a:ext cx="7244333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7896" y="896111"/>
              <a:ext cx="3445763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2351" y="194690"/>
              <a:ext cx="6582409" cy="3736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42564" y="669290"/>
              <a:ext cx="2668016" cy="38671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44234" y="6021287"/>
              <a:ext cx="2238375" cy="74529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2646" y="1124711"/>
              <a:ext cx="8851900" cy="20162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14" y="3140989"/>
              <a:ext cx="8862060" cy="362559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5958" y="161417"/>
            <a:ext cx="8426958" cy="1845689"/>
            <a:chOff x="425958" y="161417"/>
            <a:chExt cx="8426958" cy="184568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958" y="408431"/>
              <a:ext cx="8426958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087" y="896111"/>
              <a:ext cx="7109459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92196" y="1383791"/>
              <a:ext cx="3217163" cy="623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93318" y="161417"/>
              <a:ext cx="7770596" cy="4069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59530" y="1160399"/>
              <a:ext cx="2421382" cy="38328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62582" y="649097"/>
              <a:ext cx="6429756" cy="406907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371347" y="1642871"/>
            <a:ext cx="8412480" cy="2952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84500" algn="just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C00000"/>
                </a:solidFill>
                <a:latin typeface="Arial Black"/>
                <a:cs typeface="Arial Black"/>
              </a:rPr>
              <a:t>Цель</a:t>
            </a:r>
            <a:r>
              <a:rPr sz="2400" spc="-70" dirty="0">
                <a:solidFill>
                  <a:srgbClr val="C00000"/>
                </a:solidFill>
                <a:latin typeface="Arial Black"/>
                <a:cs typeface="Arial Black"/>
              </a:rPr>
              <a:t> </a:t>
            </a:r>
            <a:r>
              <a:rPr sz="2400" dirty="0">
                <a:solidFill>
                  <a:srgbClr val="C00000"/>
                </a:solidFill>
                <a:latin typeface="Arial Black"/>
                <a:cs typeface="Arial Black"/>
              </a:rPr>
              <a:t>проекта:</a:t>
            </a:r>
            <a:endParaRPr sz="2400">
              <a:latin typeface="Arial Black"/>
              <a:cs typeface="Arial Black"/>
            </a:endParaRPr>
          </a:p>
          <a:p>
            <a:pPr marL="12700" marR="5080" algn="just">
              <a:lnSpc>
                <a:spcPct val="100000"/>
              </a:lnSpc>
            </a:pPr>
            <a:r>
              <a:rPr sz="2400" spc="-5" dirty="0">
                <a:latin typeface="Arial Black"/>
                <a:cs typeface="Arial Black"/>
              </a:rPr>
              <a:t>воспитание </a:t>
            </a:r>
            <a:r>
              <a:rPr sz="2400" dirty="0">
                <a:latin typeface="Arial Black"/>
                <a:cs typeface="Arial Black"/>
              </a:rPr>
              <a:t>гармонично развитой и социально 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ответственной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личности</a:t>
            </a:r>
            <a:r>
              <a:rPr sz="2400" dirty="0">
                <a:latin typeface="Arial Black"/>
                <a:cs typeface="Arial Black"/>
              </a:rPr>
              <a:t> на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основе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духовно- </a:t>
            </a:r>
            <a:r>
              <a:rPr sz="2400" dirty="0">
                <a:latin typeface="Arial Black"/>
                <a:cs typeface="Arial Black"/>
              </a:rPr>
              <a:t> нравственных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ценностей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народа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Российской </a:t>
            </a:r>
            <a:r>
              <a:rPr sz="2400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Федерации,</a:t>
            </a:r>
            <a:r>
              <a:rPr sz="2400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исторических</a:t>
            </a:r>
            <a:r>
              <a:rPr sz="2400" dirty="0">
                <a:latin typeface="Arial Black"/>
                <a:cs typeface="Arial Black"/>
              </a:rPr>
              <a:t> и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национально- </a:t>
            </a:r>
            <a:r>
              <a:rPr sz="2400" dirty="0">
                <a:latin typeface="Arial Black"/>
                <a:cs typeface="Arial Black"/>
              </a:rPr>
              <a:t> </a:t>
            </a:r>
            <a:r>
              <a:rPr sz="2400" spc="-10" dirty="0">
                <a:latin typeface="Arial Black"/>
                <a:cs typeface="Arial Black"/>
              </a:rPr>
              <a:t>культурных </a:t>
            </a:r>
            <a:r>
              <a:rPr sz="2400" spc="-5" dirty="0">
                <a:latin typeface="Arial Black"/>
                <a:cs typeface="Arial Black"/>
              </a:rPr>
              <a:t>традиций </a:t>
            </a:r>
            <a:r>
              <a:rPr sz="2400" dirty="0">
                <a:latin typeface="Arial Black"/>
                <a:cs typeface="Arial Black"/>
              </a:rPr>
              <a:t>путем </a:t>
            </a:r>
            <a:r>
              <a:rPr sz="2400" spc="-5" dirty="0">
                <a:latin typeface="Arial Black"/>
                <a:cs typeface="Arial Black"/>
              </a:rPr>
              <a:t>вовлечения </a:t>
            </a:r>
            <a:r>
              <a:rPr sz="2400" dirty="0">
                <a:latin typeface="Arial Black"/>
                <a:cs typeface="Arial Black"/>
              </a:rPr>
              <a:t>к </a:t>
            </a:r>
            <a:r>
              <a:rPr sz="2400" spc="-5" dirty="0">
                <a:latin typeface="Arial Black"/>
                <a:cs typeface="Arial Black"/>
              </a:rPr>
              <a:t>2025 </a:t>
            </a:r>
            <a:r>
              <a:rPr sz="2400" dirty="0">
                <a:latin typeface="Arial Black"/>
                <a:cs typeface="Arial Black"/>
              </a:rPr>
              <a:t> году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25%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граждан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Российской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Федерации</a:t>
            </a:r>
            <a:r>
              <a:rPr sz="2400" dirty="0">
                <a:latin typeface="Arial Black"/>
                <a:cs typeface="Arial Black"/>
              </a:rPr>
              <a:t> в </a:t>
            </a:r>
            <a:r>
              <a:rPr sz="2400" spc="5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систему</a:t>
            </a:r>
            <a:r>
              <a:rPr sz="2400" spc="-10" dirty="0">
                <a:latin typeface="Arial Black"/>
                <a:cs typeface="Arial Black"/>
              </a:rPr>
              <a:t> </a:t>
            </a:r>
            <a:r>
              <a:rPr sz="2400" dirty="0">
                <a:latin typeface="Arial Black"/>
                <a:cs typeface="Arial Black"/>
              </a:rPr>
              <a:t>патриотического</a:t>
            </a:r>
            <a:r>
              <a:rPr sz="2400" spc="15" dirty="0">
                <a:latin typeface="Arial Black"/>
                <a:cs typeface="Arial Black"/>
              </a:rPr>
              <a:t> </a:t>
            </a:r>
            <a:r>
              <a:rPr sz="2400" spc="-5" dirty="0">
                <a:latin typeface="Arial Black"/>
                <a:cs typeface="Arial Black"/>
              </a:rPr>
              <a:t>воспитания.</a:t>
            </a:r>
            <a:endParaRPr sz="2400">
              <a:latin typeface="Arial Black"/>
              <a:cs typeface="Arial Black"/>
            </a:endParaRPr>
          </a:p>
        </p:txBody>
      </p:sp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11555" y="4675835"/>
            <a:ext cx="1310767" cy="196913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94690"/>
            <a:ext cx="9064745" cy="5538559"/>
            <a:chOff x="0" y="194690"/>
            <a:chExt cx="9064745" cy="553855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38577" y="408431"/>
              <a:ext cx="4725162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18993" y="194690"/>
              <a:ext cx="3936237" cy="3736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196809"/>
              <a:ext cx="9064745" cy="45364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55" y="828547"/>
            <a:ext cx="8367395" cy="3379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just">
              <a:lnSpc>
                <a:spcPts val="2510"/>
              </a:lnSpc>
              <a:spcBef>
                <a:spcPts val="105"/>
              </a:spcBef>
            </a:pP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Разработана</a:t>
            </a:r>
            <a:r>
              <a:rPr sz="2200" b="1" spc="6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в</a:t>
            </a:r>
            <a:r>
              <a:rPr sz="2200" b="1" spc="70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рамках</a:t>
            </a:r>
            <a:r>
              <a:rPr sz="2200" b="1" spc="69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404040"/>
                </a:solidFill>
                <a:latin typeface="Arial"/>
                <a:cs typeface="Arial"/>
              </a:rPr>
              <a:t>государственного</a:t>
            </a:r>
            <a:r>
              <a:rPr sz="2200" b="1" spc="7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задания</a:t>
            </a:r>
            <a:r>
              <a:rPr sz="2200" b="1" spc="7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ФГБНУ</a:t>
            </a:r>
            <a:endParaRPr sz="2200">
              <a:latin typeface="Arial"/>
              <a:cs typeface="Arial"/>
            </a:endParaRPr>
          </a:p>
          <a:p>
            <a:pPr marL="12700" marR="5715" algn="just">
              <a:lnSpc>
                <a:spcPct val="90000"/>
              </a:lnSpc>
              <a:spcBef>
                <a:spcPts val="130"/>
              </a:spcBef>
              <a:tabLst>
                <a:tab pos="3449320" algn="l"/>
                <a:tab pos="3772535" algn="l"/>
                <a:tab pos="5547360" algn="l"/>
                <a:tab pos="7277100" algn="l"/>
                <a:tab pos="8180705" algn="l"/>
              </a:tabLst>
            </a:pPr>
            <a:r>
              <a:rPr sz="2200" b="1" spc="5" dirty="0">
                <a:solidFill>
                  <a:srgbClr val="404040"/>
                </a:solidFill>
                <a:latin typeface="Arial"/>
                <a:cs typeface="Arial"/>
              </a:rPr>
              <a:t>«Институт</a:t>
            </a:r>
            <a:r>
              <a:rPr sz="22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стратегии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развития</a:t>
            </a:r>
            <a:r>
              <a:rPr sz="22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образования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404040"/>
                </a:solidFill>
                <a:latin typeface="Arial"/>
                <a:cs typeface="Arial"/>
              </a:rPr>
              <a:t>Российской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 академии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образования»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на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2019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25" dirty="0">
                <a:solidFill>
                  <a:srgbClr val="404040"/>
                </a:solidFill>
                <a:latin typeface="Arial"/>
                <a:cs typeface="Arial"/>
              </a:rPr>
              <a:t>год</a:t>
            </a:r>
            <a:r>
              <a:rPr sz="22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и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плановый период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2020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и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2021 </a:t>
            </a:r>
            <a:r>
              <a:rPr sz="2200" b="1" spc="-15" dirty="0">
                <a:solidFill>
                  <a:srgbClr val="404040"/>
                </a:solidFill>
                <a:latin typeface="Arial"/>
                <a:cs typeface="Arial"/>
              </a:rPr>
              <a:t>годов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(проект №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073-00086-19-01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«Разработка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научно-методических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основ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развития</a:t>
            </a:r>
            <a:r>
              <a:rPr sz="22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воспитательного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компонента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ФГОС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ОО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и</a:t>
            </a:r>
            <a:r>
              <a:rPr sz="22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404040"/>
                </a:solidFill>
                <a:latin typeface="Arial"/>
                <a:cs typeface="Arial"/>
              </a:rPr>
              <a:t>механизмов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404040"/>
                </a:solidFill>
                <a:latin typeface="Arial"/>
                <a:cs typeface="Arial"/>
              </a:rPr>
              <a:t>его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реализации»).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Зарегистрирована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в</a:t>
            </a:r>
            <a:r>
              <a:rPr sz="22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Единой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15" dirty="0">
                <a:solidFill>
                  <a:srgbClr val="404040"/>
                </a:solidFill>
                <a:latin typeface="Arial"/>
                <a:cs typeface="Arial"/>
              </a:rPr>
              <a:t>государственной 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ин</a:t>
            </a:r>
            <a:r>
              <a:rPr sz="2200" b="1" spc="-35" dirty="0">
                <a:solidFill>
                  <a:srgbClr val="404040"/>
                </a:solidFill>
                <a:latin typeface="Arial"/>
                <a:cs typeface="Arial"/>
              </a:rPr>
              <a:t>ф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200" b="1" spc="-35" dirty="0">
                <a:solidFill>
                  <a:srgbClr val="404040"/>
                </a:solidFill>
                <a:latin typeface="Arial"/>
                <a:cs typeface="Arial"/>
              </a:rPr>
              <a:t>рм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ационн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й	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сист</a:t>
            </a:r>
            <a:r>
              <a:rPr sz="2200" b="1" spc="-40" dirty="0">
                <a:solidFill>
                  <a:srgbClr val="404040"/>
                </a:solidFill>
                <a:latin typeface="Arial"/>
                <a:cs typeface="Arial"/>
              </a:rPr>
              <a:t>е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ме	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учёт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а	научн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-  исс</a:t>
            </a:r>
            <a:r>
              <a:rPr sz="2200" b="1" spc="-30" dirty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едо</a:t>
            </a:r>
            <a:r>
              <a:rPr sz="2200" b="1" spc="-25" dirty="0">
                <a:solidFill>
                  <a:srgbClr val="404040"/>
                </a:solidFill>
                <a:latin typeface="Arial"/>
                <a:cs typeface="Arial"/>
              </a:rPr>
              <a:t>в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ательских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,		опы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т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но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-</a:t>
            </a:r>
            <a:r>
              <a:rPr sz="2200" b="1" spc="-30" dirty="0">
                <a:solidFill>
                  <a:srgbClr val="404040"/>
                </a:solidFill>
                <a:latin typeface="Arial"/>
                <a:cs typeface="Arial"/>
              </a:rPr>
              <a:t>к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онст</a:t>
            </a:r>
            <a:r>
              <a:rPr sz="2200" b="1" spc="-35" dirty="0">
                <a:solidFill>
                  <a:srgbClr val="404040"/>
                </a:solidFill>
                <a:latin typeface="Arial"/>
                <a:cs typeface="Arial"/>
              </a:rPr>
              <a:t>р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ук</a:t>
            </a:r>
            <a:r>
              <a:rPr sz="2200" b="1" spc="-30" dirty="0">
                <a:solidFill>
                  <a:srgbClr val="404040"/>
                </a:solidFill>
                <a:latin typeface="Arial"/>
                <a:cs typeface="Arial"/>
              </a:rPr>
              <a:t>т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орских		и  </a:t>
            </a:r>
            <a:r>
              <a:rPr sz="2200" b="1" spc="-15" dirty="0">
                <a:solidFill>
                  <a:srgbClr val="404040"/>
                </a:solidFill>
                <a:latin typeface="Arial"/>
                <a:cs typeface="Arial"/>
              </a:rPr>
              <a:t>технологических</a:t>
            </a:r>
            <a:r>
              <a:rPr sz="2200" b="1" spc="-10" dirty="0">
                <a:solidFill>
                  <a:srgbClr val="404040"/>
                </a:solidFill>
                <a:latin typeface="Arial"/>
                <a:cs typeface="Arial"/>
              </a:rPr>
              <a:t> работ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гражданского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назначения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 (№</a:t>
            </a:r>
            <a:r>
              <a:rPr sz="22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20" dirty="0">
                <a:solidFill>
                  <a:srgbClr val="404040"/>
                </a:solidFill>
                <a:latin typeface="Arial"/>
                <a:cs typeface="Arial"/>
              </a:rPr>
              <a:t>гос. </a:t>
            </a:r>
            <a:r>
              <a:rPr sz="2200" b="1" spc="-60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dirty="0">
                <a:solidFill>
                  <a:srgbClr val="404040"/>
                </a:solidFill>
                <a:latin typeface="Arial"/>
                <a:cs typeface="Arial"/>
              </a:rPr>
              <a:t>регистрации</a:t>
            </a:r>
            <a:r>
              <a:rPr sz="22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АААА-Г19-619070900024-2</a:t>
            </a:r>
            <a:r>
              <a:rPr sz="22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200" b="1" spc="-30" dirty="0">
                <a:solidFill>
                  <a:srgbClr val="404040"/>
                </a:solidFill>
                <a:latin typeface="Arial"/>
                <a:cs typeface="Arial"/>
              </a:rPr>
              <a:t>от</a:t>
            </a:r>
            <a:r>
              <a:rPr sz="2200" b="1" spc="-5" dirty="0">
                <a:solidFill>
                  <a:srgbClr val="404040"/>
                </a:solidFill>
                <a:latin typeface="Arial"/>
                <a:cs typeface="Arial"/>
              </a:rPr>
              <a:t> 15.08.2019)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90016" y="194690"/>
            <a:ext cx="7621270" cy="837565"/>
            <a:chOff x="890016" y="194690"/>
            <a:chExt cx="7621270" cy="837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0016" y="408431"/>
              <a:ext cx="7620761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0495" y="194690"/>
              <a:ext cx="6815518" cy="373633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7582" y="4227169"/>
            <a:ext cx="1310767" cy="1969135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92073" y="1626615"/>
            <a:ext cx="2202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«Особенности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80714" y="1038351"/>
            <a:ext cx="3355340" cy="979805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387350">
              <a:lnSpc>
                <a:spcPct val="100000"/>
              </a:lnSpc>
              <a:spcBef>
                <a:spcPts val="975"/>
              </a:spcBef>
            </a:pP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Разделы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  <a:tabLst>
                <a:tab pos="3154045" algn="l"/>
              </a:tabLst>
            </a:pP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орган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400" b="1" spc="-65" dirty="0">
                <a:solidFill>
                  <a:srgbClr val="404040"/>
                </a:solidFill>
                <a:latin typeface="Arial"/>
                <a:cs typeface="Arial"/>
              </a:rPr>
              <a:t>з</a:t>
            </a:r>
            <a:r>
              <a:rPr sz="2400" b="1" spc="-35" dirty="0">
                <a:solidFill>
                  <a:srgbClr val="404040"/>
                </a:solidFill>
                <a:latin typeface="Arial"/>
                <a:cs typeface="Arial"/>
              </a:rPr>
              <a:t>уем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400" b="1" spc="-40" dirty="0">
                <a:solidFill>
                  <a:srgbClr val="404040"/>
                </a:solidFill>
                <a:latin typeface="Arial"/>
                <a:cs typeface="Arial"/>
              </a:rPr>
              <a:t>г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о	в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21497" y="1626615"/>
            <a:ext cx="9658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ш</a:t>
            </a:r>
            <a:r>
              <a:rPr sz="2400" b="1" spc="-35" dirty="0">
                <a:solidFill>
                  <a:srgbClr val="404040"/>
                </a:solidFill>
                <a:latin typeface="Arial"/>
                <a:cs typeface="Arial"/>
              </a:rPr>
              <a:t>к</a:t>
            </a:r>
            <a:r>
              <a:rPr sz="2400" b="1" spc="-65" dirty="0">
                <a:solidFill>
                  <a:srgbClr val="404040"/>
                </a:solidFill>
                <a:latin typeface="Arial"/>
                <a:cs typeface="Arial"/>
              </a:rPr>
              <a:t>о</a:t>
            </a:r>
            <a:r>
              <a:rPr sz="2400" b="1" spc="-30" dirty="0">
                <a:solidFill>
                  <a:srgbClr val="404040"/>
                </a:solidFill>
                <a:latin typeface="Arial"/>
                <a:cs typeface="Arial"/>
              </a:rPr>
              <a:t>л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е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2073" y="1881124"/>
            <a:ext cx="6991984" cy="145669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2400" b="1" spc="-15" dirty="0">
                <a:solidFill>
                  <a:srgbClr val="404040"/>
                </a:solidFill>
                <a:latin typeface="Arial"/>
                <a:cs typeface="Arial"/>
              </a:rPr>
              <a:t>воспитательного </a:t>
            </a: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процесса»;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«Цель</a:t>
            </a:r>
            <a:r>
              <a:rPr sz="24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4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404040"/>
                </a:solidFill>
                <a:latin typeface="Arial"/>
                <a:cs typeface="Arial"/>
              </a:rPr>
              <a:t>задачи</a:t>
            </a:r>
            <a:r>
              <a:rPr sz="24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воспитания»;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«Виды,</a:t>
            </a:r>
            <a:r>
              <a:rPr sz="24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spc="-15" dirty="0">
                <a:solidFill>
                  <a:srgbClr val="404040"/>
                </a:solidFill>
                <a:latin typeface="Arial"/>
                <a:cs typeface="Arial"/>
              </a:rPr>
              <a:t>формы</a:t>
            </a:r>
            <a:r>
              <a:rPr sz="24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24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содержание </a:t>
            </a: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деятельности»;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2073" y="3423411"/>
            <a:ext cx="5039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041650" algn="l"/>
              </a:tabLst>
            </a:pP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«Основные	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направления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88226" y="3423411"/>
            <a:ext cx="1998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30" dirty="0">
                <a:solidFill>
                  <a:srgbClr val="404040"/>
                </a:solidFill>
                <a:latin typeface="Arial"/>
                <a:cs typeface="Arial"/>
              </a:rPr>
              <a:t>с</a:t>
            </a:r>
            <a:r>
              <a:rPr sz="2400" b="1" spc="-5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r>
              <a:rPr sz="2400" b="1" spc="-35" dirty="0">
                <a:solidFill>
                  <a:srgbClr val="404040"/>
                </a:solidFill>
                <a:latin typeface="Arial"/>
                <a:cs typeface="Arial"/>
              </a:rPr>
              <a:t>м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оанали</a:t>
            </a:r>
            <a:r>
              <a:rPr sz="2400" b="1" spc="-25" dirty="0">
                <a:solidFill>
                  <a:srgbClr val="404040"/>
                </a:solidFill>
                <a:latin typeface="Arial"/>
                <a:cs typeface="Arial"/>
              </a:rPr>
              <a:t>з</a:t>
            </a:r>
            <a:r>
              <a:rPr sz="2400" b="1" dirty="0">
                <a:solidFill>
                  <a:srgbClr val="404040"/>
                </a:solidFill>
                <a:latin typeface="Arial"/>
                <a:cs typeface="Arial"/>
              </a:rPr>
              <a:t>а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2073" y="3676353"/>
            <a:ext cx="8295640" cy="1348740"/>
          </a:xfrm>
          <a:prstGeom prst="rect">
            <a:avLst/>
          </a:prstGeom>
        </p:spPr>
        <p:txBody>
          <a:bodyPr vert="horz" wrap="square" lIns="0" tIns="1257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90"/>
              </a:spcBef>
            </a:pP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воспитательной</a:t>
            </a:r>
            <a:r>
              <a:rPr sz="2400" b="1" spc="-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404040"/>
                </a:solidFill>
                <a:latin typeface="Arial"/>
                <a:cs typeface="Arial"/>
              </a:rPr>
              <a:t>работы».</a:t>
            </a:r>
            <a:endParaRPr sz="2400" dirty="0">
              <a:latin typeface="Arial"/>
              <a:cs typeface="Arial"/>
            </a:endParaRPr>
          </a:p>
          <a:p>
            <a:pPr marR="7620" algn="r">
              <a:lnSpc>
                <a:spcPct val="100000"/>
              </a:lnSpc>
              <a:spcBef>
                <a:spcPts val="885"/>
              </a:spcBef>
            </a:pPr>
            <a:r>
              <a:rPr sz="2400" b="1" i="1" spc="-300" dirty="0">
                <a:latin typeface="Arial"/>
                <a:cs typeface="Arial"/>
              </a:rPr>
              <a:t>Методич</a:t>
            </a:r>
            <a:r>
              <a:rPr sz="2400" b="1" i="1" spc="-254" dirty="0">
                <a:latin typeface="Arial"/>
                <a:cs typeface="Arial"/>
              </a:rPr>
              <a:t>е</a:t>
            </a:r>
            <a:r>
              <a:rPr sz="2400" b="1" i="1" spc="-250" dirty="0">
                <a:latin typeface="Arial"/>
                <a:cs typeface="Arial"/>
              </a:rPr>
              <a:t>ски</a:t>
            </a:r>
            <a:r>
              <a:rPr sz="2400" b="1" i="1" spc="-240" dirty="0">
                <a:latin typeface="Arial"/>
                <a:cs typeface="Arial"/>
              </a:rPr>
              <a:t>е</a:t>
            </a:r>
            <a:r>
              <a:rPr sz="2400" b="1" i="1" spc="-105" dirty="0">
                <a:latin typeface="Arial"/>
                <a:cs typeface="Arial"/>
              </a:rPr>
              <a:t> </a:t>
            </a:r>
            <a:r>
              <a:rPr sz="2400" b="1" i="1" spc="-254" dirty="0">
                <a:latin typeface="Arial"/>
                <a:cs typeface="Arial"/>
              </a:rPr>
              <a:t>ре</a:t>
            </a:r>
            <a:r>
              <a:rPr sz="2400" b="1" i="1" spc="-229" dirty="0">
                <a:latin typeface="Arial"/>
                <a:cs typeface="Arial"/>
              </a:rPr>
              <a:t>к</a:t>
            </a:r>
            <a:r>
              <a:rPr sz="2400" b="1" i="1" spc="-270" dirty="0">
                <a:latin typeface="Arial"/>
                <a:cs typeface="Arial"/>
              </a:rPr>
              <a:t>омендации</a:t>
            </a:r>
            <a:r>
              <a:rPr sz="2400" b="1" i="1" spc="-100" dirty="0">
                <a:latin typeface="Arial"/>
                <a:cs typeface="Arial"/>
              </a:rPr>
              <a:t> </a:t>
            </a:r>
            <a:r>
              <a:rPr sz="2400" b="1" i="1" spc="-245" dirty="0">
                <a:latin typeface="Arial"/>
                <a:cs typeface="Arial"/>
              </a:rPr>
              <a:t>«</a:t>
            </a:r>
            <a:r>
              <a:rPr sz="2400" b="1" i="1" spc="-340" dirty="0">
                <a:latin typeface="Arial"/>
                <a:cs typeface="Arial"/>
              </a:rPr>
              <a:t>О</a:t>
            </a:r>
            <a:r>
              <a:rPr sz="2400" b="1" i="1" spc="-114" dirty="0">
                <a:latin typeface="Arial"/>
                <a:cs typeface="Arial"/>
              </a:rPr>
              <a:t> </a:t>
            </a:r>
            <a:r>
              <a:rPr sz="2400" b="1" i="1" spc="-245" dirty="0">
                <a:latin typeface="Arial"/>
                <a:cs typeface="Arial"/>
              </a:rPr>
              <a:t>раз</a:t>
            </a:r>
            <a:r>
              <a:rPr sz="2400" b="1" i="1" spc="-275" dirty="0">
                <a:latin typeface="Arial"/>
                <a:cs typeface="Arial"/>
              </a:rPr>
              <a:t>р</a:t>
            </a:r>
            <a:r>
              <a:rPr sz="2400" b="1" i="1" spc="-280" dirty="0">
                <a:latin typeface="Arial"/>
                <a:cs typeface="Arial"/>
              </a:rPr>
              <a:t>аботк</a:t>
            </a:r>
            <a:r>
              <a:rPr sz="2400" b="1" i="1" spc="-245" dirty="0">
                <a:latin typeface="Arial"/>
                <a:cs typeface="Arial"/>
              </a:rPr>
              <a:t>е</a:t>
            </a:r>
            <a:r>
              <a:rPr sz="2400" b="1" i="1" spc="-100" dirty="0">
                <a:latin typeface="Arial"/>
                <a:cs typeface="Arial"/>
              </a:rPr>
              <a:t> </a:t>
            </a:r>
            <a:r>
              <a:rPr sz="2400" b="1" i="1" spc="-265" dirty="0">
                <a:latin typeface="Arial"/>
                <a:cs typeface="Arial"/>
              </a:rPr>
              <a:t>пр</a:t>
            </a:r>
            <a:r>
              <a:rPr sz="2400" b="1" i="1" spc="-275" dirty="0">
                <a:latin typeface="Arial"/>
                <a:cs typeface="Arial"/>
              </a:rPr>
              <a:t>о</a:t>
            </a:r>
            <a:r>
              <a:rPr sz="2400" b="1" i="1" spc="-285" dirty="0">
                <a:latin typeface="Arial"/>
                <a:cs typeface="Arial"/>
              </a:rPr>
              <a:t>граммы</a:t>
            </a:r>
            <a:endParaRPr sz="24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</a:pPr>
            <a:r>
              <a:rPr sz="2400" b="1" i="1" spc="-260" dirty="0">
                <a:latin typeface="Arial"/>
                <a:cs typeface="Arial"/>
              </a:rPr>
              <a:t>вос</a:t>
            </a:r>
            <a:r>
              <a:rPr sz="2400" b="1" i="1" spc="-275" dirty="0">
                <a:latin typeface="Arial"/>
                <a:cs typeface="Arial"/>
              </a:rPr>
              <a:t>питания»</a:t>
            </a:r>
            <a:r>
              <a:rPr sz="2400" b="1" i="1" spc="-110" dirty="0">
                <a:latin typeface="Arial"/>
                <a:cs typeface="Arial"/>
              </a:rPr>
              <a:t> </a:t>
            </a:r>
            <a:r>
              <a:rPr sz="2400" b="1" i="1" spc="-125" dirty="0">
                <a:latin typeface="Arial"/>
                <a:cs typeface="Arial"/>
              </a:rPr>
              <a:t>/</a:t>
            </a:r>
            <a:r>
              <a:rPr sz="2400" b="1" i="1" spc="-120" dirty="0">
                <a:latin typeface="Arial"/>
                <a:cs typeface="Arial"/>
              </a:rPr>
              <a:t>/</a:t>
            </a:r>
            <a:r>
              <a:rPr sz="2400" b="1" i="1" spc="-110" dirty="0">
                <a:latin typeface="Arial"/>
                <a:cs typeface="Arial"/>
              </a:rPr>
              <a:t> </a:t>
            </a:r>
            <a:r>
              <a:rPr sz="2400" b="1" i="1" u="heavy" spc="-204" dirty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http</a:t>
            </a:r>
            <a:r>
              <a:rPr sz="2400" b="1" i="1" u="heavy" spc="-155" dirty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:</a:t>
            </a:r>
            <a:r>
              <a:rPr sz="2400" b="1" i="1" u="heavy" spc="-195" dirty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//</a:t>
            </a:r>
            <a:r>
              <a:rPr sz="2400" b="1" i="1" u="heavy" spc="-195" dirty="0" smtClean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form.in</a:t>
            </a:r>
            <a:r>
              <a:rPr sz="2400" b="1" i="1" u="heavy" spc="-254" dirty="0" smtClean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s</a:t>
            </a:r>
            <a:r>
              <a:rPr sz="2400" b="1" i="1" u="heavy" spc="-190" dirty="0" smtClean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trao.ru</a:t>
            </a:r>
            <a:r>
              <a:rPr lang="ru-RU" sz="2400" b="1" i="1" u="heavy" spc="-190" dirty="0" smtClean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 </a:t>
            </a:r>
            <a:r>
              <a:rPr sz="2400" b="1" i="1" u="heavy" spc="-190" dirty="0" smtClean="0">
                <a:solidFill>
                  <a:srgbClr val="55C6AA"/>
                </a:solidFill>
                <a:uFill>
                  <a:solidFill>
                    <a:srgbClr val="55C6AA"/>
                  </a:solidFill>
                </a:uFill>
                <a:latin typeface="Arial"/>
                <a:cs typeface="Arial"/>
                <a:hlinkClick r:id="rId2"/>
              </a:rPr>
              <a:t>/</a:t>
            </a:r>
            <a:endParaRPr sz="2400" dirty="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27582" y="194690"/>
            <a:ext cx="7683195" cy="6545648"/>
            <a:chOff x="827582" y="194690"/>
            <a:chExt cx="7683195" cy="6545648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0016" y="408431"/>
              <a:ext cx="7620761" cy="62331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70495" y="194690"/>
              <a:ext cx="6815518" cy="37363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82" y="4771203"/>
              <a:ext cx="1310767" cy="196913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55" y="977900"/>
            <a:ext cx="7599680" cy="4490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33370">
              <a:lnSpc>
                <a:spcPts val="1710"/>
              </a:lnSpc>
              <a:spcBef>
                <a:spcPts val="100"/>
              </a:spcBef>
            </a:pPr>
            <a:r>
              <a:rPr sz="1500" dirty="0">
                <a:solidFill>
                  <a:srgbClr val="404040"/>
                </a:solidFill>
                <a:latin typeface="Arial Black"/>
                <a:cs typeface="Arial Black"/>
              </a:rPr>
              <a:t>Инвариантные</a:t>
            </a:r>
            <a:r>
              <a:rPr sz="1500" spc="-4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Arial Black"/>
                <a:cs typeface="Arial Black"/>
              </a:rPr>
              <a:t>модули</a:t>
            </a:r>
            <a:endParaRPr sz="1500">
              <a:latin typeface="Arial Black"/>
              <a:cs typeface="Arial Black"/>
            </a:endParaRPr>
          </a:p>
          <a:p>
            <a:pPr marL="262890" indent="-250825">
              <a:lnSpc>
                <a:spcPts val="2550"/>
              </a:lnSpc>
              <a:buClr>
                <a:srgbClr val="C3250C"/>
              </a:buClr>
              <a:buSzPct val="123529"/>
              <a:buFont typeface="Wingdings"/>
              <a:buChar char=""/>
              <a:tabLst>
                <a:tab pos="263525" algn="l"/>
              </a:tabLst>
            </a:pPr>
            <a:r>
              <a:rPr sz="1700" b="1" spc="-5" dirty="0">
                <a:solidFill>
                  <a:srgbClr val="404040"/>
                </a:solidFill>
                <a:latin typeface="Arial"/>
                <a:cs typeface="Arial"/>
              </a:rPr>
              <a:t>Классное</a:t>
            </a:r>
            <a:r>
              <a:rPr sz="17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20" dirty="0">
                <a:solidFill>
                  <a:srgbClr val="404040"/>
                </a:solidFill>
                <a:latin typeface="Arial"/>
                <a:cs typeface="Arial"/>
              </a:rPr>
              <a:t>руководство</a:t>
            </a:r>
            <a:r>
              <a:rPr sz="17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1700" b="1" spc="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Arial"/>
                <a:cs typeface="Arial"/>
              </a:rPr>
              <a:t>наставничество;</a:t>
            </a:r>
            <a:endParaRPr sz="1700">
              <a:latin typeface="Arial"/>
              <a:cs typeface="Arial"/>
            </a:endParaRPr>
          </a:p>
          <a:p>
            <a:pPr marL="322580" indent="-310515">
              <a:lnSpc>
                <a:spcPct val="100000"/>
              </a:lnSpc>
              <a:spcBef>
                <a:spcPts val="200"/>
              </a:spcBef>
              <a:buClr>
                <a:srgbClr val="C3250C"/>
              </a:buClr>
              <a:buSzPct val="123529"/>
              <a:buFont typeface="Wingdings"/>
              <a:buChar char=""/>
              <a:tabLst>
                <a:tab pos="323215" algn="l"/>
              </a:tabLst>
            </a:pPr>
            <a:r>
              <a:rPr sz="1700" b="1" spc="-15" dirty="0">
                <a:solidFill>
                  <a:srgbClr val="404040"/>
                </a:solidFill>
                <a:latin typeface="Arial"/>
                <a:cs typeface="Arial"/>
              </a:rPr>
              <a:t>Школьный</a:t>
            </a:r>
            <a:r>
              <a:rPr sz="1700" b="1" spc="-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04040"/>
                </a:solidFill>
                <a:latin typeface="Arial"/>
                <a:cs typeface="Arial"/>
              </a:rPr>
              <a:t>урок;</a:t>
            </a:r>
            <a:endParaRPr sz="1700">
              <a:latin typeface="Arial"/>
              <a:cs typeface="Arial"/>
            </a:endParaRPr>
          </a:p>
          <a:p>
            <a:pPr marL="322580" indent="-310515">
              <a:lnSpc>
                <a:spcPct val="100000"/>
              </a:lnSpc>
              <a:spcBef>
                <a:spcPts val="300"/>
              </a:spcBef>
              <a:buClr>
                <a:srgbClr val="C3250C"/>
              </a:buClr>
              <a:buSzPct val="123529"/>
              <a:buFont typeface="Wingdings"/>
              <a:buChar char=""/>
              <a:tabLst>
                <a:tab pos="323215" algn="l"/>
              </a:tabLst>
            </a:pPr>
            <a:r>
              <a:rPr sz="1700" b="1" spc="-10" dirty="0">
                <a:solidFill>
                  <a:srgbClr val="404040"/>
                </a:solidFill>
                <a:latin typeface="Arial"/>
                <a:cs typeface="Arial"/>
              </a:rPr>
              <a:t>Курсы</a:t>
            </a:r>
            <a:r>
              <a:rPr sz="17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15" dirty="0">
                <a:solidFill>
                  <a:srgbClr val="404040"/>
                </a:solidFill>
                <a:latin typeface="Arial"/>
                <a:cs typeface="Arial"/>
              </a:rPr>
              <a:t>внеурочной</a:t>
            </a:r>
            <a:r>
              <a:rPr sz="1700" b="1" spc="3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Arial"/>
                <a:cs typeface="Arial"/>
              </a:rPr>
              <a:t>деятельности</a:t>
            </a:r>
            <a:r>
              <a:rPr sz="1700" b="1" spc="2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17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04040"/>
                </a:solidFill>
                <a:latin typeface="Arial"/>
                <a:cs typeface="Arial"/>
              </a:rPr>
              <a:t>дополнительного</a:t>
            </a:r>
            <a:r>
              <a:rPr sz="17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10" dirty="0">
                <a:solidFill>
                  <a:srgbClr val="404040"/>
                </a:solidFill>
                <a:latin typeface="Arial"/>
                <a:cs typeface="Arial"/>
              </a:rPr>
              <a:t>образования;</a:t>
            </a:r>
            <a:endParaRPr sz="1700">
              <a:latin typeface="Arial"/>
              <a:cs typeface="Arial"/>
            </a:endParaRPr>
          </a:p>
          <a:p>
            <a:pPr marL="322580" indent="-310515">
              <a:lnSpc>
                <a:spcPct val="100000"/>
              </a:lnSpc>
              <a:spcBef>
                <a:spcPts val="300"/>
              </a:spcBef>
              <a:buClr>
                <a:srgbClr val="C3250C"/>
              </a:buClr>
              <a:buSzPct val="123529"/>
              <a:buFont typeface="Wingdings"/>
              <a:buChar char=""/>
              <a:tabLst>
                <a:tab pos="323215" algn="l"/>
              </a:tabLst>
            </a:pPr>
            <a:r>
              <a:rPr sz="1700" b="1" spc="-15" dirty="0">
                <a:solidFill>
                  <a:srgbClr val="404040"/>
                </a:solidFill>
                <a:latin typeface="Arial"/>
                <a:cs typeface="Arial"/>
              </a:rPr>
              <a:t>Работа</a:t>
            </a:r>
            <a:r>
              <a:rPr sz="1700" b="1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Arial"/>
                <a:cs typeface="Arial"/>
              </a:rPr>
              <a:t>с</a:t>
            </a:r>
            <a:r>
              <a:rPr sz="1700" b="1" spc="-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404040"/>
                </a:solidFill>
                <a:latin typeface="Arial"/>
                <a:cs typeface="Arial"/>
              </a:rPr>
              <a:t>родителями;</a:t>
            </a:r>
            <a:endParaRPr sz="1700">
              <a:latin typeface="Arial"/>
              <a:cs typeface="Arial"/>
            </a:endParaRPr>
          </a:p>
          <a:p>
            <a:pPr marL="322580" indent="-310515">
              <a:lnSpc>
                <a:spcPct val="100000"/>
              </a:lnSpc>
              <a:spcBef>
                <a:spcPts val="300"/>
              </a:spcBef>
              <a:buClr>
                <a:srgbClr val="C3250C"/>
              </a:buClr>
              <a:buSzPct val="123529"/>
              <a:buFont typeface="Wingdings"/>
              <a:buChar char=""/>
              <a:tabLst>
                <a:tab pos="323215" algn="l"/>
              </a:tabLst>
            </a:pPr>
            <a:r>
              <a:rPr sz="1700" b="1" spc="-10" dirty="0">
                <a:solidFill>
                  <a:srgbClr val="404040"/>
                </a:solidFill>
                <a:latin typeface="Arial"/>
                <a:cs typeface="Arial"/>
              </a:rPr>
              <a:t>Самоуправление;</a:t>
            </a:r>
            <a:endParaRPr sz="1700">
              <a:latin typeface="Arial"/>
              <a:cs typeface="Arial"/>
            </a:endParaRPr>
          </a:p>
          <a:p>
            <a:pPr marL="322580" indent="-310515">
              <a:lnSpc>
                <a:spcPct val="100000"/>
              </a:lnSpc>
              <a:spcBef>
                <a:spcPts val="300"/>
              </a:spcBef>
              <a:buClr>
                <a:srgbClr val="C3250C"/>
              </a:buClr>
              <a:buSzPct val="123529"/>
              <a:buFont typeface="Wingdings"/>
              <a:buChar char=""/>
              <a:tabLst>
                <a:tab pos="323215" algn="l"/>
              </a:tabLst>
            </a:pPr>
            <a:r>
              <a:rPr sz="1700" b="1" spc="-5" dirty="0">
                <a:solidFill>
                  <a:srgbClr val="404040"/>
                </a:solidFill>
                <a:latin typeface="Arial"/>
                <a:cs typeface="Arial"/>
              </a:rPr>
              <a:t>Профориентация.</a:t>
            </a:r>
            <a:endParaRPr sz="1700">
              <a:latin typeface="Arial"/>
              <a:cs typeface="Arial"/>
            </a:endParaRPr>
          </a:p>
          <a:p>
            <a:pPr marL="2833370">
              <a:lnSpc>
                <a:spcPts val="1680"/>
              </a:lnSpc>
              <a:spcBef>
                <a:spcPts val="284"/>
              </a:spcBef>
            </a:pPr>
            <a:r>
              <a:rPr sz="1500" dirty="0">
                <a:solidFill>
                  <a:srgbClr val="404040"/>
                </a:solidFill>
                <a:latin typeface="Arial Black"/>
                <a:cs typeface="Arial Black"/>
              </a:rPr>
              <a:t>Вариативные</a:t>
            </a:r>
            <a:r>
              <a:rPr sz="1500" spc="-4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Arial Black"/>
                <a:cs typeface="Arial Black"/>
              </a:rPr>
              <a:t>модули</a:t>
            </a:r>
            <a:endParaRPr sz="1500">
              <a:latin typeface="Arial Black"/>
              <a:cs typeface="Arial Black"/>
            </a:endParaRPr>
          </a:p>
          <a:p>
            <a:pPr marL="195580" indent="-182880">
              <a:lnSpc>
                <a:spcPts val="2520"/>
              </a:lnSpc>
              <a:buClr>
                <a:srgbClr val="C3250C"/>
              </a:buClr>
              <a:buSzPct val="130555"/>
              <a:buFont typeface="Georgia"/>
              <a:buChar char="*"/>
              <a:tabLst>
                <a:tab pos="195580" algn="l"/>
              </a:tabLst>
            </a:pP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Ключевые</a:t>
            </a:r>
            <a:r>
              <a:rPr sz="1800" b="1" spc="-4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общешкольные</a:t>
            </a:r>
            <a:r>
              <a:rPr sz="18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дела;</a:t>
            </a:r>
            <a:endParaRPr sz="1800">
              <a:latin typeface="Arial"/>
              <a:cs typeface="Arial"/>
            </a:endParaRPr>
          </a:p>
          <a:p>
            <a:pPr marL="195580" indent="-182880">
              <a:lnSpc>
                <a:spcPts val="2460"/>
              </a:lnSpc>
              <a:buClr>
                <a:srgbClr val="C3250C"/>
              </a:buClr>
              <a:buSzPct val="130555"/>
              <a:buFont typeface="Georgia"/>
              <a:buChar char="*"/>
              <a:tabLst>
                <a:tab pos="195580" algn="l"/>
              </a:tabLst>
            </a:pPr>
            <a:r>
              <a:rPr sz="1800" b="1" spc="-15" dirty="0">
                <a:solidFill>
                  <a:srgbClr val="404040"/>
                </a:solidFill>
                <a:latin typeface="Arial"/>
                <a:cs typeface="Arial"/>
              </a:rPr>
              <a:t>Школьные </a:t>
            </a: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и</a:t>
            </a:r>
            <a:r>
              <a:rPr sz="1800" b="1" spc="-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Arial"/>
                <a:cs typeface="Arial"/>
              </a:rPr>
              <a:t>социальные</a:t>
            </a:r>
            <a:r>
              <a:rPr sz="1800" b="1" dirty="0">
                <a:solidFill>
                  <a:srgbClr val="404040"/>
                </a:solidFill>
                <a:latin typeface="Arial"/>
                <a:cs typeface="Arial"/>
              </a:rPr>
              <a:t> медиа;</a:t>
            </a:r>
            <a:endParaRPr sz="1800">
              <a:latin typeface="Arial"/>
              <a:cs typeface="Arial"/>
            </a:endParaRPr>
          </a:p>
          <a:p>
            <a:pPr marL="195580" indent="-182880">
              <a:lnSpc>
                <a:spcPts val="2460"/>
              </a:lnSpc>
              <a:buClr>
                <a:srgbClr val="C3250C"/>
              </a:buClr>
              <a:buSzPct val="130555"/>
              <a:buFont typeface="Georgia"/>
              <a:buChar char="*"/>
              <a:tabLst>
                <a:tab pos="195580" algn="l"/>
              </a:tabLst>
            </a:pP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Детские общественные</a:t>
            </a:r>
            <a:r>
              <a:rPr sz="1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Arial"/>
                <a:cs typeface="Arial"/>
              </a:rPr>
              <a:t>объединения;</a:t>
            </a:r>
            <a:endParaRPr sz="1800">
              <a:latin typeface="Arial"/>
              <a:cs typeface="Arial"/>
            </a:endParaRPr>
          </a:p>
          <a:p>
            <a:pPr marL="195580" indent="-182880">
              <a:lnSpc>
                <a:spcPts val="2460"/>
              </a:lnSpc>
              <a:buClr>
                <a:srgbClr val="C3250C"/>
              </a:buClr>
              <a:buSzPct val="130555"/>
              <a:buFont typeface="Georgia"/>
              <a:buChar char="*"/>
              <a:tabLst>
                <a:tab pos="195580" algn="l"/>
              </a:tabLst>
            </a:pP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Волонтерство;</a:t>
            </a:r>
            <a:endParaRPr sz="1800">
              <a:latin typeface="Arial"/>
              <a:cs typeface="Arial"/>
            </a:endParaRPr>
          </a:p>
          <a:p>
            <a:pPr marL="195580" indent="-182880">
              <a:lnSpc>
                <a:spcPts val="2460"/>
              </a:lnSpc>
              <a:buClr>
                <a:srgbClr val="C3250C"/>
              </a:buClr>
              <a:buSzPct val="130555"/>
              <a:buFont typeface="Georgia"/>
              <a:buChar char="*"/>
              <a:tabLst>
                <a:tab pos="195580" algn="l"/>
              </a:tabLst>
            </a:pP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Экскурсии,</a:t>
            </a:r>
            <a:r>
              <a:rPr sz="1800" b="1" spc="-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экспедиции,</a:t>
            </a:r>
            <a:r>
              <a:rPr sz="1800" b="1" spc="15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404040"/>
                </a:solidFill>
                <a:latin typeface="Arial"/>
                <a:cs typeface="Arial"/>
              </a:rPr>
              <a:t>походы;</a:t>
            </a:r>
            <a:endParaRPr sz="1800">
              <a:latin typeface="Arial"/>
              <a:cs typeface="Arial"/>
            </a:endParaRPr>
          </a:p>
          <a:p>
            <a:pPr marL="195580" indent="-182880">
              <a:lnSpc>
                <a:spcPts val="2640"/>
              </a:lnSpc>
              <a:buClr>
                <a:srgbClr val="C3250C"/>
              </a:buClr>
              <a:buSzPct val="130555"/>
              <a:buFont typeface="Georgia"/>
              <a:buChar char="*"/>
              <a:tabLst>
                <a:tab pos="195580" algn="l"/>
              </a:tabLst>
            </a:pPr>
            <a:r>
              <a:rPr sz="1800" b="1" spc="-5" dirty="0">
                <a:solidFill>
                  <a:srgbClr val="404040"/>
                </a:solidFill>
                <a:latin typeface="Arial"/>
                <a:cs typeface="Arial"/>
              </a:rPr>
              <a:t>Организация</a:t>
            </a:r>
            <a:r>
              <a:rPr sz="1800" b="1" spc="1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404040"/>
                </a:solidFill>
                <a:latin typeface="Arial"/>
                <a:cs typeface="Arial"/>
              </a:rPr>
              <a:t>предметно-эстетической</a:t>
            </a:r>
            <a:r>
              <a:rPr sz="1800" b="1" spc="20" dirty="0">
                <a:solidFill>
                  <a:srgbClr val="40404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404040"/>
                </a:solidFill>
                <a:latin typeface="Arial"/>
                <a:cs typeface="Arial"/>
              </a:rPr>
              <a:t>среды.</a:t>
            </a:r>
            <a:endParaRPr sz="1800">
              <a:latin typeface="Arial"/>
              <a:cs typeface="Arial"/>
            </a:endParaRPr>
          </a:p>
          <a:p>
            <a:pPr marL="2376170">
              <a:lnSpc>
                <a:spcPct val="100000"/>
              </a:lnSpc>
              <a:spcBef>
                <a:spcPts val="165"/>
              </a:spcBef>
            </a:pPr>
            <a:r>
              <a:rPr sz="1800" dirty="0">
                <a:solidFill>
                  <a:srgbClr val="404040"/>
                </a:solidFill>
                <a:latin typeface="Arial Black"/>
                <a:cs typeface="Arial Black"/>
              </a:rPr>
              <a:t>Модули,</a:t>
            </a:r>
            <a:r>
              <a:rPr sz="1800" spc="-4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 Black"/>
                <a:cs typeface="Arial Black"/>
              </a:rPr>
              <a:t>вносимые</a:t>
            </a:r>
            <a:r>
              <a:rPr sz="1800" spc="-2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800" spc="-5" dirty="0">
                <a:solidFill>
                  <a:srgbClr val="404040"/>
                </a:solidFill>
                <a:latin typeface="Arial Black"/>
                <a:cs typeface="Arial Black"/>
              </a:rPr>
              <a:t>школой</a:t>
            </a:r>
            <a:endParaRPr sz="18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90016" y="194690"/>
            <a:ext cx="7620761" cy="837056"/>
            <a:chOff x="890016" y="194690"/>
            <a:chExt cx="7620761" cy="837056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0016" y="408431"/>
              <a:ext cx="7620761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70495" y="194690"/>
              <a:ext cx="6815518" cy="37363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55" y="977137"/>
            <a:ext cx="8296275" cy="3148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953135" algn="just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latin typeface="Arial Black"/>
                <a:cs typeface="Arial Black"/>
              </a:rPr>
              <a:t>Проект </a:t>
            </a:r>
            <a:r>
              <a:rPr sz="2200" spc="-10" dirty="0">
                <a:latin typeface="Arial Black"/>
                <a:cs typeface="Arial Black"/>
              </a:rPr>
              <a:t>Концепции </a:t>
            </a:r>
            <a:r>
              <a:rPr sz="2200" spc="-5" dirty="0">
                <a:latin typeface="Arial Black"/>
                <a:cs typeface="Arial Black"/>
              </a:rPr>
              <a:t>развития дополнительного </a:t>
            </a:r>
            <a:r>
              <a:rPr sz="2200" spc="-72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образования</a:t>
            </a:r>
            <a:r>
              <a:rPr sz="2200" spc="-3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детей</a:t>
            </a:r>
            <a:r>
              <a:rPr sz="2200" spc="-20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до</a:t>
            </a:r>
            <a:r>
              <a:rPr sz="2200" spc="-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2030</a:t>
            </a:r>
            <a:r>
              <a:rPr sz="2200" spc="-5" dirty="0">
                <a:latin typeface="Arial Black"/>
                <a:cs typeface="Arial Black"/>
              </a:rPr>
              <a:t> года.</a:t>
            </a:r>
            <a:endParaRPr sz="2200">
              <a:latin typeface="Arial Black"/>
              <a:cs typeface="Arial Black"/>
            </a:endParaRPr>
          </a:p>
          <a:p>
            <a:pPr marL="12700" marR="5080" algn="just">
              <a:lnSpc>
                <a:spcPct val="100000"/>
              </a:lnSpc>
              <a:spcBef>
                <a:spcPts val="830"/>
              </a:spcBef>
              <a:tabLst>
                <a:tab pos="2121535" algn="l"/>
                <a:tab pos="3556635" algn="l"/>
                <a:tab pos="6307455" algn="l"/>
              </a:tabLst>
            </a:pPr>
            <a:r>
              <a:rPr sz="2200" spc="-5" dirty="0">
                <a:latin typeface="Arial Black"/>
                <a:cs typeface="Arial Black"/>
              </a:rPr>
              <a:t>Постановление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Главного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государственного </a:t>
            </a:r>
            <a:r>
              <a:rPr sz="2200" spc="-720" dirty="0">
                <a:latin typeface="Arial Black"/>
                <a:cs typeface="Arial Black"/>
              </a:rPr>
              <a:t> </a:t>
            </a:r>
            <a:r>
              <a:rPr sz="2200" spc="-10" dirty="0">
                <a:latin typeface="Arial Black"/>
                <a:cs typeface="Arial Black"/>
              </a:rPr>
              <a:t>санитарного</a:t>
            </a:r>
            <a:r>
              <a:rPr sz="2200" spc="-5" dirty="0">
                <a:latin typeface="Arial Black"/>
                <a:cs typeface="Arial Black"/>
              </a:rPr>
              <a:t> врача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Российской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Федерации</a:t>
            </a:r>
            <a:r>
              <a:rPr sz="2200" dirty="0">
                <a:latin typeface="Arial Black"/>
                <a:cs typeface="Arial Black"/>
              </a:rPr>
              <a:t> от 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28.09.2020</a:t>
            </a:r>
            <a:r>
              <a:rPr sz="2200" dirty="0">
                <a:latin typeface="Arial Black"/>
                <a:cs typeface="Arial Black"/>
              </a:rPr>
              <a:t> №28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«Об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утверждении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санитарных </a:t>
            </a:r>
            <a:r>
              <a:rPr sz="2200" dirty="0">
                <a:latin typeface="Arial Black"/>
                <a:cs typeface="Arial Black"/>
              </a:rPr>
              <a:t> п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20" dirty="0">
                <a:latin typeface="Arial Black"/>
                <a:cs typeface="Arial Black"/>
              </a:rPr>
              <a:t>в</a:t>
            </a:r>
            <a:r>
              <a:rPr sz="2200" spc="-5" dirty="0">
                <a:latin typeface="Arial Black"/>
                <a:cs typeface="Arial Black"/>
              </a:rPr>
              <a:t>и</a:t>
            </a:r>
            <a:r>
              <a:rPr sz="2200" dirty="0">
                <a:latin typeface="Arial Black"/>
                <a:cs typeface="Arial Black"/>
              </a:rPr>
              <a:t>л	</a:t>
            </a:r>
            <a:r>
              <a:rPr sz="2200" spc="-5" dirty="0">
                <a:latin typeface="Arial Black"/>
                <a:cs typeface="Arial Black"/>
              </a:rPr>
              <a:t>С</a:t>
            </a:r>
            <a:r>
              <a:rPr sz="2200" dirty="0">
                <a:latin typeface="Arial Black"/>
                <a:cs typeface="Arial Black"/>
              </a:rPr>
              <a:t>П	2</a:t>
            </a:r>
            <a:r>
              <a:rPr sz="2200" spc="-10" dirty="0">
                <a:latin typeface="Arial Black"/>
                <a:cs typeface="Arial Black"/>
              </a:rPr>
              <a:t>.</a:t>
            </a:r>
            <a:r>
              <a:rPr sz="2200" dirty="0">
                <a:latin typeface="Arial Black"/>
                <a:cs typeface="Arial Black"/>
              </a:rPr>
              <a:t>4</a:t>
            </a:r>
            <a:r>
              <a:rPr sz="2200" spc="-5" dirty="0">
                <a:latin typeface="Arial Black"/>
                <a:cs typeface="Arial Black"/>
              </a:rPr>
              <a:t>.364</a:t>
            </a:r>
            <a:r>
              <a:rPr sz="2200" dirty="0">
                <a:latin typeface="Arial Black"/>
                <a:cs typeface="Arial Black"/>
              </a:rPr>
              <a:t>8</a:t>
            </a:r>
            <a:r>
              <a:rPr sz="2200" spc="-10" dirty="0">
                <a:latin typeface="Arial Black"/>
                <a:cs typeface="Arial Black"/>
              </a:rPr>
              <a:t>-</a:t>
            </a:r>
            <a:r>
              <a:rPr sz="2200" spc="-5" dirty="0">
                <a:latin typeface="Arial Black"/>
                <a:cs typeface="Arial Black"/>
              </a:rPr>
              <a:t>2</a:t>
            </a:r>
            <a:r>
              <a:rPr sz="2200" dirty="0">
                <a:latin typeface="Arial Black"/>
                <a:cs typeface="Arial Black"/>
              </a:rPr>
              <a:t>0	«</a:t>
            </a:r>
            <a:r>
              <a:rPr sz="2200" spc="-10" dirty="0">
                <a:latin typeface="Arial Black"/>
                <a:cs typeface="Arial Black"/>
              </a:rPr>
              <a:t>С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нит</a:t>
            </a:r>
            <a:r>
              <a:rPr sz="2200" dirty="0">
                <a:latin typeface="Arial Black"/>
                <a:cs typeface="Arial Black"/>
              </a:rPr>
              <a:t>а</a:t>
            </a:r>
            <a:r>
              <a:rPr sz="2200" spc="-10" dirty="0">
                <a:latin typeface="Arial Black"/>
                <a:cs typeface="Arial Black"/>
              </a:rPr>
              <a:t>р</a:t>
            </a:r>
            <a:r>
              <a:rPr sz="2200" dirty="0">
                <a:latin typeface="Arial Black"/>
                <a:cs typeface="Arial Black"/>
              </a:rPr>
              <a:t>н</a:t>
            </a:r>
            <a:r>
              <a:rPr sz="2200" spc="-10" dirty="0">
                <a:latin typeface="Arial Black"/>
                <a:cs typeface="Arial Black"/>
              </a:rPr>
              <a:t>о</a:t>
            </a:r>
            <a:r>
              <a:rPr sz="2200" dirty="0">
                <a:latin typeface="Arial Black"/>
                <a:cs typeface="Arial Black"/>
              </a:rPr>
              <a:t>-  </a:t>
            </a:r>
            <a:r>
              <a:rPr sz="2200" spc="-5" dirty="0">
                <a:latin typeface="Arial Black"/>
                <a:cs typeface="Arial Black"/>
              </a:rPr>
              <a:t>эпидемиологические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10" dirty="0">
                <a:latin typeface="Arial Black"/>
                <a:cs typeface="Arial Black"/>
              </a:rPr>
              <a:t>требования</a:t>
            </a:r>
            <a:r>
              <a:rPr sz="2200" spc="-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к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spc="-10" dirty="0">
                <a:latin typeface="Arial Black"/>
                <a:cs typeface="Arial Black"/>
              </a:rPr>
              <a:t>организациям </a:t>
            </a:r>
            <a:r>
              <a:rPr sz="2200" spc="-720" dirty="0">
                <a:latin typeface="Arial Black"/>
                <a:cs typeface="Arial Black"/>
              </a:rPr>
              <a:t> </a:t>
            </a:r>
            <a:r>
              <a:rPr sz="2200" spc="-10" dirty="0">
                <a:latin typeface="Arial Black"/>
                <a:cs typeface="Arial Black"/>
              </a:rPr>
              <a:t>воспитания</a:t>
            </a:r>
            <a:r>
              <a:rPr sz="2200" spc="-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и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обучения,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отдыха</a:t>
            </a:r>
            <a:r>
              <a:rPr sz="2200" dirty="0">
                <a:latin typeface="Arial Black"/>
                <a:cs typeface="Arial Black"/>
              </a:rPr>
              <a:t> и</a:t>
            </a:r>
            <a:r>
              <a:rPr sz="2200" spc="5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оздоровления </a:t>
            </a:r>
            <a:r>
              <a:rPr sz="2200" dirty="0">
                <a:latin typeface="Arial Black"/>
                <a:cs typeface="Arial Black"/>
              </a:rPr>
              <a:t> </a:t>
            </a:r>
            <a:r>
              <a:rPr sz="2200" spc="-5" dirty="0">
                <a:latin typeface="Arial Black"/>
                <a:cs typeface="Arial Black"/>
              </a:rPr>
              <a:t>детей</a:t>
            </a:r>
            <a:r>
              <a:rPr sz="2200" spc="-25" dirty="0">
                <a:latin typeface="Arial Black"/>
                <a:cs typeface="Arial Black"/>
              </a:rPr>
              <a:t> </a:t>
            </a:r>
            <a:r>
              <a:rPr sz="2200" dirty="0">
                <a:latin typeface="Arial Black"/>
                <a:cs typeface="Arial Black"/>
              </a:rPr>
              <a:t>и</a:t>
            </a:r>
            <a:r>
              <a:rPr sz="2200" spc="-5" dirty="0">
                <a:latin typeface="Arial Black"/>
                <a:cs typeface="Arial Black"/>
              </a:rPr>
              <a:t> молодежи».</a:t>
            </a:r>
            <a:endParaRPr sz="2200">
              <a:latin typeface="Arial Black"/>
              <a:cs typeface="Arial Black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132582" y="261365"/>
            <a:ext cx="3015615" cy="843280"/>
            <a:chOff x="3132582" y="261365"/>
            <a:chExt cx="3015615" cy="84328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32582" y="480822"/>
              <a:ext cx="3015234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07537" y="261365"/>
              <a:ext cx="2349754" cy="300227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8187" y="4581176"/>
            <a:ext cx="1463548" cy="219595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6918" y="1104646"/>
            <a:ext cx="8402320" cy="4628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80340" algn="ctr">
              <a:lnSpc>
                <a:spcPts val="1680"/>
              </a:lnSpc>
              <a:spcBef>
                <a:spcPts val="100"/>
              </a:spcBef>
            </a:pPr>
            <a:r>
              <a:rPr sz="1500" dirty="0">
                <a:solidFill>
                  <a:srgbClr val="404040"/>
                </a:solidFill>
                <a:latin typeface="Arial Black"/>
                <a:cs typeface="Arial Black"/>
              </a:rPr>
              <a:t>Как</a:t>
            </a:r>
            <a:r>
              <a:rPr sz="1500" spc="-3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500" dirty="0">
                <a:solidFill>
                  <a:srgbClr val="404040"/>
                </a:solidFill>
                <a:latin typeface="Arial Black"/>
                <a:cs typeface="Arial Black"/>
              </a:rPr>
              <a:t>осуществляется</a:t>
            </a:r>
            <a:r>
              <a:rPr sz="1500" spc="-4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1500" spc="-5" dirty="0">
                <a:solidFill>
                  <a:srgbClr val="404040"/>
                </a:solidFill>
                <a:latin typeface="Arial Black"/>
                <a:cs typeface="Arial Black"/>
              </a:rPr>
              <a:t>воспитание:</a:t>
            </a:r>
            <a:endParaRPr sz="1500">
              <a:latin typeface="Arial Black"/>
              <a:cs typeface="Arial Black"/>
            </a:endParaRPr>
          </a:p>
          <a:p>
            <a:pPr marL="12700" marR="5080">
              <a:lnSpc>
                <a:spcPct val="95200"/>
              </a:lnSpc>
              <a:spcBef>
                <a:spcPts val="15"/>
              </a:spcBef>
              <a:buClr>
                <a:srgbClr val="C3250C"/>
              </a:buClr>
              <a:buSzPct val="125000"/>
              <a:buFont typeface="Wingdings"/>
              <a:buChar char=""/>
              <a:tabLst>
                <a:tab pos="278765" algn="l"/>
              </a:tabLst>
            </a:pPr>
            <a:r>
              <a:rPr sz="1800" b="1" spc="-15" dirty="0">
                <a:latin typeface="Arial"/>
                <a:cs typeface="Arial"/>
              </a:rPr>
              <a:t>вовлечение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школьников</a:t>
            </a:r>
            <a:r>
              <a:rPr sz="1800" b="1" spc="7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интересную</a:t>
            </a:r>
            <a:r>
              <a:rPr sz="1800" b="1" spc="6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полезную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для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них</a:t>
            </a:r>
            <a:r>
              <a:rPr sz="1800" b="1" spc="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деятельно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сть,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которая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предоставит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им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возможность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самореализоваться</a:t>
            </a:r>
            <a:r>
              <a:rPr sz="1800" b="1" spc="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endParaRPr sz="1800">
              <a:latin typeface="Arial"/>
              <a:cs typeface="Arial"/>
            </a:endParaRPr>
          </a:p>
          <a:p>
            <a:pPr marL="12700" marR="8255" indent="34925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ней,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приобрести</a:t>
            </a:r>
            <a:r>
              <a:rPr sz="1800" b="1" spc="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социально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значимые</a:t>
            </a:r>
            <a:r>
              <a:rPr sz="1800" b="1" spc="10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знания,</a:t>
            </a:r>
            <a:r>
              <a:rPr sz="1800" b="1" spc="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развить</a:t>
            </a:r>
            <a:r>
              <a:rPr sz="1800" b="1" spc="10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себе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важные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ля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своего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личностного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развития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социально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значимые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отношения, 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получить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опыт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участия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социально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значимых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делах;</a:t>
            </a:r>
            <a:endParaRPr sz="1800">
              <a:latin typeface="Arial"/>
              <a:cs typeface="Arial"/>
            </a:endParaRPr>
          </a:p>
          <a:p>
            <a:pPr marL="278130" indent="-266065">
              <a:lnSpc>
                <a:spcPts val="2215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278765" algn="l"/>
              </a:tabLst>
            </a:pPr>
            <a:r>
              <a:rPr sz="1800" b="1" spc="-10" dirty="0">
                <a:latin typeface="Arial"/>
                <a:cs typeface="Arial"/>
              </a:rPr>
              <a:t>формирование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кружках,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секциях,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клубах,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студиях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45" dirty="0">
                <a:latin typeface="Arial"/>
                <a:cs typeface="Arial"/>
              </a:rPr>
              <a:t>т.п.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детско-</a:t>
            </a:r>
            <a:endParaRPr sz="1800">
              <a:latin typeface="Arial"/>
              <a:cs typeface="Arial"/>
            </a:endParaRPr>
          </a:p>
          <a:p>
            <a:pPr marL="47625">
              <a:lnSpc>
                <a:spcPts val="2105"/>
              </a:lnSpc>
            </a:pPr>
            <a:r>
              <a:rPr sz="1800" b="1" spc="-10" dirty="0">
                <a:latin typeface="Arial"/>
                <a:cs typeface="Arial"/>
              </a:rPr>
              <a:t>взрослых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общностей,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которые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могли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бы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объединять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детей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педаго-</a:t>
            </a:r>
            <a:endParaRPr sz="1800">
              <a:latin typeface="Arial"/>
              <a:cs typeface="Arial"/>
            </a:endParaRPr>
          </a:p>
          <a:p>
            <a:pPr marL="12700" marR="8890" indent="34925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гов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общими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позитивными</a:t>
            </a:r>
            <a:r>
              <a:rPr sz="1800" b="1" spc="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эмоциями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доверительными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отношениями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руг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к </a:t>
            </a:r>
            <a:r>
              <a:rPr sz="1800" b="1" spc="-10" dirty="0">
                <a:latin typeface="Arial"/>
                <a:cs typeface="Arial"/>
              </a:rPr>
              <a:t>другу;</a:t>
            </a:r>
            <a:endParaRPr sz="1800">
              <a:latin typeface="Arial"/>
              <a:cs typeface="Arial"/>
            </a:endParaRPr>
          </a:p>
          <a:p>
            <a:pPr marL="278130" indent="-266065">
              <a:lnSpc>
                <a:spcPts val="2215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278765" algn="l"/>
              </a:tabLst>
            </a:pPr>
            <a:r>
              <a:rPr sz="1800" b="1" spc="-10" dirty="0">
                <a:latin typeface="Arial"/>
                <a:cs typeface="Arial"/>
              </a:rPr>
              <a:t>создание</a:t>
            </a:r>
            <a:r>
              <a:rPr sz="1800" b="1" dirty="0">
                <a:latin typeface="Arial"/>
                <a:cs typeface="Arial"/>
              </a:rPr>
              <a:t> в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детских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объединениях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традиций,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задающих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их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членам</a:t>
            </a:r>
            <a:endParaRPr sz="1800">
              <a:latin typeface="Arial"/>
              <a:cs typeface="Arial"/>
            </a:endParaRPr>
          </a:p>
          <a:p>
            <a:pPr marL="47625">
              <a:lnSpc>
                <a:spcPts val="1830"/>
              </a:lnSpc>
            </a:pPr>
            <a:r>
              <a:rPr sz="1800" b="1" spc="-5" dirty="0">
                <a:latin typeface="Arial"/>
                <a:cs typeface="Arial"/>
              </a:rPr>
              <a:t>определенные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социально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значимые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формы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поведения;</a:t>
            </a:r>
            <a:endParaRPr sz="1800">
              <a:latin typeface="Arial"/>
              <a:cs typeface="Arial"/>
            </a:endParaRPr>
          </a:p>
          <a:p>
            <a:pPr marL="278130" indent="-266065">
              <a:lnSpc>
                <a:spcPts val="249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278765" algn="l"/>
              </a:tabLst>
            </a:pPr>
            <a:r>
              <a:rPr sz="1800" b="1" spc="-10" dirty="0">
                <a:latin typeface="Arial"/>
                <a:cs typeface="Arial"/>
              </a:rPr>
              <a:t>поддержка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детских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объединениях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школьников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с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ярко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выражен-</a:t>
            </a:r>
            <a:endParaRPr sz="1800">
              <a:latin typeface="Arial"/>
              <a:cs typeface="Arial"/>
            </a:endParaRPr>
          </a:p>
          <a:p>
            <a:pPr marL="12700" marR="9525" indent="34925">
              <a:lnSpc>
                <a:spcPts val="2160"/>
              </a:lnSpc>
              <a:spcBef>
                <a:spcPts val="15"/>
              </a:spcBef>
            </a:pPr>
            <a:r>
              <a:rPr sz="1800" b="1" dirty="0">
                <a:latin typeface="Arial"/>
                <a:cs typeface="Arial"/>
              </a:rPr>
              <a:t>ной</a:t>
            </a:r>
            <a:r>
              <a:rPr sz="1800" b="1" spc="7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лидерской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позицией</a:t>
            </a:r>
            <a:r>
              <a:rPr sz="1800" b="1" spc="9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7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установкой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на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сохранение</a:t>
            </a:r>
            <a:r>
              <a:rPr sz="1800" b="1" spc="8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поддержание</a:t>
            </a:r>
            <a:r>
              <a:rPr sz="1800" b="1" spc="8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на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копленных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социально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значимых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традиций;</a:t>
            </a:r>
            <a:endParaRPr sz="1800">
              <a:latin typeface="Arial"/>
              <a:cs typeface="Arial"/>
            </a:endParaRPr>
          </a:p>
          <a:p>
            <a:pPr marL="12700" marR="9525">
              <a:lnSpc>
                <a:spcPct val="76100"/>
              </a:lnSpc>
              <a:spcBef>
                <a:spcPts val="55"/>
              </a:spcBef>
              <a:buClr>
                <a:srgbClr val="C3250C"/>
              </a:buClr>
              <a:buSzPct val="125000"/>
              <a:buFont typeface="Wingdings"/>
              <a:buChar char=""/>
              <a:tabLst>
                <a:tab pos="278765" algn="l"/>
                <a:tab pos="2017395" algn="l"/>
                <a:tab pos="3774440" algn="l"/>
                <a:tab pos="5118100" algn="l"/>
                <a:tab pos="6798945" algn="l"/>
                <a:tab pos="7395845" algn="l"/>
              </a:tabLst>
            </a:pPr>
            <a:r>
              <a:rPr sz="1800" b="1" dirty="0">
                <a:latin typeface="Arial"/>
                <a:cs typeface="Arial"/>
              </a:rPr>
              <a:t>поощрение	педа</a:t>
            </a:r>
            <a:r>
              <a:rPr sz="1800" b="1" spc="-30" dirty="0">
                <a:latin typeface="Arial"/>
                <a:cs typeface="Arial"/>
              </a:rPr>
              <a:t>г</a:t>
            </a:r>
            <a:r>
              <a:rPr sz="1800" b="1" dirty="0">
                <a:latin typeface="Arial"/>
                <a:cs typeface="Arial"/>
              </a:rPr>
              <a:t>ог</a:t>
            </a:r>
            <a:r>
              <a:rPr sz="1800" b="1" spc="-10" dirty="0">
                <a:latin typeface="Arial"/>
                <a:cs typeface="Arial"/>
              </a:rPr>
              <a:t>а</a:t>
            </a:r>
            <a:r>
              <a:rPr sz="1800" b="1" dirty="0">
                <a:latin typeface="Arial"/>
                <a:cs typeface="Arial"/>
              </a:rPr>
              <a:t>ми	д</a:t>
            </a:r>
            <a:r>
              <a:rPr sz="1800" b="1" spc="-25" dirty="0">
                <a:latin typeface="Arial"/>
                <a:cs typeface="Arial"/>
              </a:rPr>
              <a:t>ет</a:t>
            </a:r>
            <a:r>
              <a:rPr sz="1800" b="1" spc="-5" dirty="0">
                <a:latin typeface="Arial"/>
                <a:cs typeface="Arial"/>
              </a:rPr>
              <a:t>ски</a:t>
            </a:r>
            <a:r>
              <a:rPr sz="1800" b="1" dirty="0">
                <a:latin typeface="Arial"/>
                <a:cs typeface="Arial"/>
              </a:rPr>
              <a:t>х	и</a:t>
            </a:r>
            <a:r>
              <a:rPr sz="1800" b="1" spc="5" dirty="0">
                <a:latin typeface="Arial"/>
                <a:cs typeface="Arial"/>
              </a:rPr>
              <a:t>н</a:t>
            </a:r>
            <a:r>
              <a:rPr sz="1800" b="1" dirty="0">
                <a:latin typeface="Arial"/>
                <a:cs typeface="Arial"/>
              </a:rPr>
              <a:t>ициа</a:t>
            </a:r>
            <a:r>
              <a:rPr sz="1800" b="1" spc="5" dirty="0">
                <a:latin typeface="Arial"/>
                <a:cs typeface="Arial"/>
              </a:rPr>
              <a:t>т</a:t>
            </a:r>
            <a:r>
              <a:rPr sz="1800" b="1" dirty="0">
                <a:latin typeface="Arial"/>
                <a:cs typeface="Arial"/>
              </a:rPr>
              <a:t>ив	и	д</a:t>
            </a:r>
            <a:r>
              <a:rPr sz="1800" b="1" spc="-35" dirty="0">
                <a:latin typeface="Arial"/>
                <a:cs typeface="Arial"/>
              </a:rPr>
              <a:t>е</a:t>
            </a:r>
            <a:r>
              <a:rPr sz="1800" b="1" spc="-25" dirty="0">
                <a:latin typeface="Arial"/>
                <a:cs typeface="Arial"/>
              </a:rPr>
              <a:t>т</a:t>
            </a:r>
            <a:r>
              <a:rPr sz="1800" b="1" spc="-5" dirty="0">
                <a:latin typeface="Arial"/>
                <a:cs typeface="Arial"/>
              </a:rPr>
              <a:t>с</a:t>
            </a:r>
            <a:r>
              <a:rPr sz="1800" b="1" spc="-25" dirty="0">
                <a:latin typeface="Arial"/>
                <a:cs typeface="Arial"/>
              </a:rPr>
              <a:t>к</a:t>
            </a:r>
            <a:r>
              <a:rPr sz="1800" b="1" dirty="0">
                <a:latin typeface="Arial"/>
                <a:cs typeface="Arial"/>
              </a:rPr>
              <a:t>о</a:t>
            </a:r>
            <a:r>
              <a:rPr sz="1800" b="1" spc="-15" dirty="0">
                <a:latin typeface="Arial"/>
                <a:cs typeface="Arial"/>
              </a:rPr>
              <a:t>г</a:t>
            </a:r>
            <a:r>
              <a:rPr sz="1800" b="1" dirty="0">
                <a:latin typeface="Arial"/>
                <a:cs typeface="Arial"/>
              </a:rPr>
              <a:t>о  </a:t>
            </a:r>
            <a:r>
              <a:rPr sz="1800" b="1" spc="-10" dirty="0">
                <a:latin typeface="Arial"/>
                <a:cs typeface="Arial"/>
              </a:rPr>
              <a:t>самоуправления.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53083" y="161417"/>
            <a:ext cx="7252970" cy="1358265"/>
            <a:chOff x="1053083" y="161417"/>
            <a:chExt cx="7252970" cy="13582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3083" y="408432"/>
              <a:ext cx="7172706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4993" y="896111"/>
              <a:ext cx="7210806" cy="623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3499" y="161417"/>
              <a:ext cx="6490081" cy="40690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72488" y="669290"/>
              <a:ext cx="6409309" cy="3867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600212"/>
              <a:ext cx="9144000" cy="51054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13104" y="408431"/>
              <a:ext cx="6851904" cy="62331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59608" y="896111"/>
              <a:ext cx="3482340" cy="62331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93520" y="181610"/>
              <a:ext cx="6169533" cy="38671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19196" y="755395"/>
              <a:ext cx="2698623" cy="2913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4234" y="6021287"/>
              <a:ext cx="2238375" cy="745299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07416" y="1412760"/>
            <a:ext cx="8287384" cy="648335"/>
          </a:xfrm>
          <a:prstGeom prst="rect">
            <a:avLst/>
          </a:prstGeom>
          <a:solidFill>
            <a:srgbClr val="FFB379"/>
          </a:solidFill>
          <a:ln w="15875">
            <a:solidFill>
              <a:srgbClr val="1C2B68"/>
            </a:solidFill>
          </a:ln>
        </p:spPr>
        <p:txBody>
          <a:bodyPr vert="horz" wrap="square" lIns="0" tIns="1803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20"/>
              </a:spcBef>
            </a:pPr>
            <a:r>
              <a:rPr sz="1800" b="1" spc="-10" dirty="0">
                <a:solidFill>
                  <a:srgbClr val="000000"/>
                </a:solidFill>
                <a:latin typeface="Arial"/>
                <a:cs typeface="Arial"/>
              </a:rPr>
              <a:t>Познавательная</a:t>
            </a:r>
            <a:r>
              <a:rPr sz="1800" b="1" spc="-5" dirty="0">
                <a:solidFill>
                  <a:srgbClr val="000000"/>
                </a:solidFill>
                <a:latin typeface="Arial"/>
                <a:cs typeface="Arial"/>
              </a:rPr>
              <a:t> деятельность</a:t>
            </a:r>
            <a:endParaRPr sz="18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95528" y="2204859"/>
            <a:ext cx="8287384" cy="648335"/>
          </a:xfrm>
          <a:prstGeom prst="rect">
            <a:avLst/>
          </a:prstGeom>
          <a:solidFill>
            <a:srgbClr val="FFB379"/>
          </a:solidFill>
          <a:ln w="15875">
            <a:solidFill>
              <a:srgbClr val="1C2B68"/>
            </a:solidFill>
          </a:ln>
        </p:spPr>
        <p:txBody>
          <a:bodyPr vert="horz" wrap="square" lIns="0" tIns="180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1800" b="1" spc="-20" dirty="0">
                <a:latin typeface="Arial"/>
                <a:cs typeface="Arial"/>
              </a:rPr>
              <a:t>Художественное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творчество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07416" y="2996958"/>
            <a:ext cx="8287384" cy="648335"/>
          </a:xfrm>
          <a:prstGeom prst="rect">
            <a:avLst/>
          </a:prstGeom>
          <a:solidFill>
            <a:srgbClr val="FFB379"/>
          </a:solidFill>
          <a:ln w="15875">
            <a:solidFill>
              <a:srgbClr val="1C2B68"/>
            </a:solidFill>
          </a:ln>
        </p:spPr>
        <p:txBody>
          <a:bodyPr vert="horz" wrap="square" lIns="0" tIns="180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1800" b="1" spc="-10" dirty="0">
                <a:latin typeface="Arial"/>
                <a:cs typeface="Arial"/>
              </a:rPr>
              <a:t>Проблемно-ценностное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общение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7416" y="3789057"/>
            <a:ext cx="8287384" cy="648335"/>
          </a:xfrm>
          <a:prstGeom prst="rect">
            <a:avLst/>
          </a:prstGeom>
          <a:solidFill>
            <a:srgbClr val="FFB379"/>
          </a:solidFill>
          <a:ln w="15875">
            <a:solidFill>
              <a:srgbClr val="1C2B68"/>
            </a:solidFill>
          </a:ln>
        </p:spPr>
        <p:txBody>
          <a:bodyPr vert="horz" wrap="square" lIns="0" tIns="180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1800" b="1" spc="-15" dirty="0">
                <a:latin typeface="Arial"/>
                <a:cs typeface="Arial"/>
              </a:rPr>
              <a:t>Туристско-краеведческая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деятельность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07416" y="4564519"/>
            <a:ext cx="8287384" cy="648335"/>
          </a:xfrm>
          <a:prstGeom prst="rect">
            <a:avLst/>
          </a:prstGeom>
          <a:solidFill>
            <a:srgbClr val="FFB379"/>
          </a:solidFill>
          <a:ln w="15875">
            <a:solidFill>
              <a:srgbClr val="1C2B68"/>
            </a:solidFill>
          </a:ln>
        </p:spPr>
        <p:txBody>
          <a:bodyPr vert="horz" wrap="square" lIns="0" tIns="180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1800" b="1" spc="-5" dirty="0">
                <a:latin typeface="Arial"/>
                <a:cs typeface="Arial"/>
              </a:rPr>
              <a:t>Спортивно-оздоровительная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деятельность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07416" y="5340070"/>
            <a:ext cx="8287384" cy="648335"/>
          </a:xfrm>
          <a:prstGeom prst="rect">
            <a:avLst/>
          </a:prstGeom>
          <a:solidFill>
            <a:srgbClr val="FFB379"/>
          </a:solidFill>
          <a:ln w="15875">
            <a:solidFill>
              <a:srgbClr val="1C2B68"/>
            </a:solidFill>
          </a:ln>
        </p:spPr>
        <p:txBody>
          <a:bodyPr vert="horz" wrap="square" lIns="0" tIns="18097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25"/>
              </a:spcBef>
            </a:pPr>
            <a:r>
              <a:rPr sz="1800" b="1" spc="-25" dirty="0">
                <a:latin typeface="Arial"/>
                <a:cs typeface="Arial"/>
              </a:rPr>
              <a:t>Трудовая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деятельность</a:t>
            </a:r>
            <a:endParaRPr sz="1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9933" y="6097398"/>
            <a:ext cx="8287384" cy="648335"/>
          </a:xfrm>
          <a:prstGeom prst="rect">
            <a:avLst/>
          </a:prstGeom>
          <a:solidFill>
            <a:srgbClr val="FFB379"/>
          </a:solidFill>
          <a:ln w="15875">
            <a:solidFill>
              <a:srgbClr val="1C2B68"/>
            </a:solidFill>
          </a:ln>
        </p:spPr>
        <p:txBody>
          <a:bodyPr vert="horz" wrap="square" lIns="0" tIns="18097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425"/>
              </a:spcBef>
            </a:pPr>
            <a:r>
              <a:rPr sz="1800" b="1" spc="-5" dirty="0">
                <a:latin typeface="Arial"/>
                <a:cs typeface="Arial"/>
              </a:rPr>
              <a:t>Игровая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деятельность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1147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Arial Black" panose="020B0A04020102020204" pitchFamily="34" charset="0"/>
              </a:rPr>
              <a:t>Основные </a:t>
            </a:r>
            <a:r>
              <a:rPr lang="ru-RU" sz="2400" b="1" dirty="0">
                <a:latin typeface="Arial Black" panose="020B0A04020102020204" pitchFamily="34" charset="0"/>
              </a:rPr>
              <a:t>понятия, используемые в </a:t>
            </a:r>
            <a:r>
              <a:rPr lang="ru-RU" sz="2400" b="1" dirty="0" smtClean="0">
                <a:latin typeface="Arial Black" panose="020B0A04020102020204" pitchFamily="34" charset="0"/>
              </a:rPr>
              <a:t>Федеральном законе «Об образовании в РФ» № 273 - ФЗ</a:t>
            </a:r>
            <a:endParaRPr lang="ru-RU" sz="2400" dirty="0"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988840"/>
            <a:ext cx="9144000" cy="2862322"/>
          </a:xfrm>
          <a:prstGeom prst="rect">
            <a:avLst/>
          </a:prstGeom>
          <a:solidFill>
            <a:srgbClr val="0099CC"/>
          </a:solidFill>
          <a:ln w="76200"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2000" spc="-1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Ст. 2. 1</a:t>
            </a:r>
            <a:r>
              <a:rPr lang="ru-RU" sz="2000" spc="-100" dirty="0">
                <a:solidFill>
                  <a:srgbClr val="C00000"/>
                </a:solidFill>
                <a:latin typeface="Arial Black" panose="020B0A04020102020204" pitchFamily="34" charset="0"/>
              </a:rPr>
              <a:t>) образование </a:t>
            </a:r>
            <a:r>
              <a:rPr lang="ru-RU" sz="2000" spc="-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- </a:t>
            </a:r>
            <a:r>
              <a:rPr lang="ru-RU" sz="2000" i="1" u="sng" spc="-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единый целенаправленный процесс </a:t>
            </a:r>
            <a:r>
              <a:rPr lang="ru-RU" sz="2000" i="1" spc="-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воспитания и обучения</a:t>
            </a:r>
            <a:r>
              <a:rPr lang="ru-RU" sz="2000" spc="-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, являющийся общественно значимым благом и осуществляемый в интересах человека, семьи, общества и государства, а также совокупность приобретаемых знаний, умений, навыков, ценностных установок, опыта деятельности и компетенции определенных объема и сложности </a:t>
            </a:r>
            <a:r>
              <a:rPr lang="ru-RU" sz="2000" i="1" spc="-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в целях интеллектуального, духовно-нравственного, творческого, физического и (или) профессионального развития</a:t>
            </a:r>
            <a:r>
              <a:rPr lang="ru-RU" sz="2000" spc="-100" dirty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 человека, удовлетворения его образовательных потребностей и </a:t>
            </a:r>
            <a:r>
              <a:rPr lang="ru-RU" sz="2000" spc="-100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интересов </a:t>
            </a:r>
            <a:endParaRPr lang="ru-RU" sz="2000" spc="-100" dirty="0">
              <a:solidFill>
                <a:schemeClr val="bg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0" y="4941168"/>
            <a:ext cx="9035480" cy="17387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ВЫВОД: образование является единым процессом </a:t>
            </a:r>
            <a:r>
              <a:rPr lang="ru-RU" sz="2400" i="1" u="sng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обучения и воспитания</a:t>
            </a:r>
            <a:r>
              <a:rPr lang="ru-RU" sz="2400" i="1" dirty="0" smtClean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. Таким образом, все нормы закона, регулирующие процесс образования, в равной мере относятся как к образованию, так и к воспитанию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  <a:solidFill>
            <a:srgbClr val="0099CC"/>
          </a:solidFill>
          <a:ln w="57150"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ЧТО ТАКОЕ «ОБРАЗОВАНИЕ»?</a:t>
            </a:r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0" t="14652" r="32912" b="5640"/>
          <a:stretch/>
        </p:blipFill>
        <p:spPr bwMode="auto">
          <a:xfrm>
            <a:off x="43732" y="97329"/>
            <a:ext cx="4240249" cy="66656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90" t="19048" r="37966" b="16044"/>
          <a:stretch/>
        </p:blipFill>
        <p:spPr bwMode="auto">
          <a:xfrm>
            <a:off x="4302333" y="226337"/>
            <a:ext cx="4248472" cy="63367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" y="1664914"/>
            <a:ext cx="6797474" cy="5098106"/>
          </a:xfrm>
          <a:prstGeom prst="rect">
            <a:avLst/>
          </a:prstGeom>
          <a:noFill/>
          <a:ln w="762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0983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7" y="9844"/>
            <a:ext cx="3384375" cy="1785104"/>
          </a:xfrm>
          <a:prstGeom prst="rect">
            <a:avLst/>
          </a:prstGeom>
          <a:solidFill>
            <a:srgbClr val="0099CC"/>
          </a:solidFill>
          <a:ln w="57150"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chemeClr val="bg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bg2">
                    <a:lumMod val="20000"/>
                    <a:lumOff val="80000"/>
                  </a:schemeClr>
                </a:solidFill>
                <a:latin typeface="Arial Black" panose="020B0A04020102020204" pitchFamily="34" charset="0"/>
              </a:rPr>
              <a:t>Изменения в понятии «ВОСПИТАНИЕ»</a:t>
            </a:r>
          </a:p>
          <a:p>
            <a:pPr algn="ctr"/>
            <a:endParaRPr lang="ru-RU" sz="2400" dirty="0">
              <a:solidFill>
                <a:schemeClr val="bg2">
                  <a:lumMod val="20000"/>
                  <a:lumOff val="8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1135" y="1857330"/>
            <a:ext cx="3764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spc="-100" dirty="0">
                <a:solidFill>
                  <a:srgbClr val="C00000"/>
                </a:solidFill>
                <a:latin typeface="Arial Black" panose="020B0A04020102020204" pitchFamily="34" charset="0"/>
                <a:cs typeface="Arial"/>
              </a:rPr>
              <a:t>2) воспитание </a:t>
            </a:r>
            <a:r>
              <a:rPr lang="ru-RU" sz="2000" spc="-100" dirty="0">
                <a:solidFill>
                  <a:srgbClr val="000000"/>
                </a:solidFill>
                <a:latin typeface="Arial Black" panose="020B0A04020102020204" pitchFamily="34" charset="0"/>
                <a:cs typeface="Arial"/>
              </a:rPr>
              <a:t>- деятельность, направленная на развитие личности, создание условий для самоопределения и социализации обучающегося на основе социокультурных, духовно-нравственных ценностей и принятых в обществе правил и норм поведения в интересах человека, семьи, общества и </a:t>
            </a:r>
            <a:r>
              <a:rPr lang="ru-RU" sz="2000" spc="-100" dirty="0" smtClean="0">
                <a:solidFill>
                  <a:srgbClr val="000000"/>
                </a:solidFill>
                <a:latin typeface="Arial Black" panose="020B0A04020102020204" pitchFamily="34" charset="0"/>
                <a:cs typeface="Arial"/>
              </a:rPr>
              <a:t>государства</a:t>
            </a:r>
          </a:p>
          <a:p>
            <a:pPr algn="ctr"/>
            <a:r>
              <a:rPr lang="ru-RU" sz="2000" spc="-100" dirty="0" smtClean="0">
                <a:solidFill>
                  <a:srgbClr val="C00000"/>
                </a:solidFill>
                <a:latin typeface="Arial Black" panose="020B0A04020102020204" pitchFamily="34" charset="0"/>
                <a:cs typeface="Arial"/>
              </a:rPr>
              <a:t>2012 г.</a:t>
            </a:r>
            <a:endParaRPr lang="ru-RU" sz="2000" spc="-100" dirty="0">
              <a:solidFill>
                <a:srgbClr val="C00000"/>
              </a:solidFill>
              <a:latin typeface="Arial Black" panose="020B0A04020102020204" pitchFamily="34" charset="0"/>
              <a:cs typeface="Arial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95936" y="1841242"/>
            <a:ext cx="51480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2) воспитание </a:t>
            </a:r>
            <a:r>
              <a:rPr lang="ru-RU" sz="2000" dirty="0" smtClean="0">
                <a:solidFill>
                  <a:srgbClr val="000000"/>
                </a:solidFill>
                <a:latin typeface="Arial Black" pitchFamily="34" charset="0"/>
              </a:rPr>
              <a:t>– </a:t>
            </a:r>
          </a:p>
          <a:p>
            <a:r>
              <a:rPr lang="ru-RU" sz="2000" dirty="0" smtClean="0">
                <a:solidFill>
                  <a:srgbClr val="000000"/>
                </a:solidFill>
                <a:latin typeface="Arial Black" pitchFamily="34" charset="0"/>
              </a:rPr>
              <a:t>деятельность</a:t>
            </a:r>
            <a:r>
              <a:rPr lang="ru-RU" sz="2000" dirty="0">
                <a:solidFill>
                  <a:srgbClr val="000000"/>
                </a:solidFill>
                <a:latin typeface="Arial Black" pitchFamily="34" charset="0"/>
              </a:rPr>
              <a:t>, направленная на развитие личности, создание условий для самоопределения и социализации </a:t>
            </a:r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обучающихся </a:t>
            </a:r>
            <a:r>
              <a:rPr lang="ru-RU" sz="2000" dirty="0">
                <a:solidFill>
                  <a:srgbClr val="000000"/>
                </a:solidFill>
                <a:latin typeface="Arial Black" pitchFamily="34" charset="0"/>
              </a:rPr>
              <a:t>на основе социокультурных, духовно-нравственных ценностей и принятых в </a:t>
            </a:r>
            <a:r>
              <a:rPr lang="ru-RU" sz="2000" dirty="0" smtClean="0">
                <a:solidFill>
                  <a:srgbClr val="000000"/>
                </a:solidFill>
                <a:latin typeface="Arial Black" pitchFamily="34" charset="0"/>
              </a:rPr>
              <a:t>российском обществе </a:t>
            </a:r>
            <a:r>
              <a:rPr lang="ru-RU" sz="2000" dirty="0">
                <a:solidFill>
                  <a:srgbClr val="000000"/>
                </a:solidFill>
                <a:latin typeface="Arial Black" pitchFamily="34" charset="0"/>
              </a:rPr>
              <a:t>правил и норм поведения в интересах человека, семьи, общества и </a:t>
            </a:r>
            <a:r>
              <a:rPr lang="ru-RU" sz="2000" dirty="0" smtClean="0">
                <a:solidFill>
                  <a:srgbClr val="000000"/>
                </a:solidFill>
                <a:latin typeface="Arial Black" pitchFamily="34" charset="0"/>
              </a:rPr>
              <a:t>государства, </a:t>
            </a:r>
            <a:r>
              <a:rPr lang="ru-RU" sz="2000" i="1" dirty="0" smtClean="0">
                <a:solidFill>
                  <a:srgbClr val="C00000"/>
                </a:solidFill>
                <a:latin typeface="Arial Black" pitchFamily="34" charset="0"/>
              </a:rPr>
              <a:t>формирования у обучающихся чувства патриотизма и гражданственности, уважения к памяти защитников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Arial Black" pitchFamily="34" charset="0"/>
              </a:rPr>
              <a:t>2020 г.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851920" y="1880719"/>
            <a:ext cx="0" cy="4977281"/>
          </a:xfrm>
          <a:prstGeom prst="line">
            <a:avLst/>
          </a:prstGeom>
          <a:ln w="76200">
            <a:solidFill>
              <a:srgbClr val="0099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 descr="http://ouberez.marian.obr55.ru/files/2020/08/new-27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3275856" cy="179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0601"/>
            <a:ext cx="1691680" cy="2193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92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23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0" t="21536" r="40385" b="42020"/>
          <a:stretch>
            <a:fillRect/>
          </a:stretch>
        </p:blipFill>
        <p:spPr bwMode="auto">
          <a:xfrm>
            <a:off x="354013" y="115888"/>
            <a:ext cx="2838450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52355" name="Прямоугольник 1"/>
          <p:cNvSpPr>
            <a:spLocks noChangeArrowheads="1"/>
          </p:cNvSpPr>
          <p:nvPr/>
        </p:nvSpPr>
        <p:spPr bwMode="auto">
          <a:xfrm>
            <a:off x="153988" y="2012950"/>
            <a:ext cx="3924300" cy="4770438"/>
          </a:xfrm>
          <a:prstGeom prst="rect">
            <a:avLst/>
          </a:prstGeom>
          <a:noFill/>
          <a:ln w="76200">
            <a:solidFill>
              <a:srgbClr val="0099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1. модуль «Ключевые общешкольные дела»;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2. модуль «Классное руководство»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3. модуль «Курсы внеурочной деятельности»;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4. модуль «Школьный урок»;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5. модуль «Самоуправление»;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6. модуль «Детские общественные объединения»;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7. модуль «Экскурсии, экспедиции, походы»;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8. модуль «Профориентация»;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9. модуль «Школьные медиа»;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10. модуль «Организация предметно-эстетической среды»;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600" smtClean="0">
                <a:solidFill>
                  <a:prstClr val="black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11. модуль «Работа с родителями»</a:t>
            </a:r>
          </a:p>
        </p:txBody>
      </p:sp>
      <p:sp>
        <p:nvSpPr>
          <p:cNvPr id="1252356" name="Прямоугольник 3"/>
          <p:cNvSpPr>
            <a:spLocks noChangeArrowheads="1"/>
          </p:cNvSpPr>
          <p:nvPr/>
        </p:nvSpPr>
        <p:spPr bwMode="auto">
          <a:xfrm>
            <a:off x="4414838" y="1984375"/>
            <a:ext cx="4572000" cy="4802188"/>
          </a:xfrm>
          <a:prstGeom prst="rect">
            <a:avLst/>
          </a:prstGeom>
          <a:noFill/>
          <a:ln w="762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mtClean="0">
                <a:solidFill>
                  <a:prstClr val="black"/>
                </a:solidFill>
                <a:latin typeface="Arial Black" pitchFamily="34" charset="0"/>
                <a:cs typeface="Calibri" pitchFamily="34" charset="0"/>
              </a:rPr>
              <a:t>Рабочая программа воспитания образовательной организации (далее – РПВ) - комплекс основных характеристик осуществляемой в образовательной организации воспитательной работы (цель, задачи, представленные в соответствующих модулях основные сферы совместной воспитывающей деятельности педагогов и обучающихся, основные направления самоанализа воспитательной работы), структурируемый в соответствии с примерной программой воспитания</a:t>
            </a:r>
            <a:endParaRPr lang="ru-RU" smtClean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14838" y="115888"/>
            <a:ext cx="4572000" cy="1570037"/>
          </a:xfrm>
          <a:prstGeom prst="rect">
            <a:avLst/>
          </a:prstGeom>
          <a:pattFill prst="pct80">
            <a:fgClr>
              <a:srgbClr val="860086"/>
            </a:fgClr>
            <a:bgClr>
              <a:schemeClr val="bg1"/>
            </a:bgClr>
          </a:pattFill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white"/>
                </a:solidFill>
                <a:latin typeface="Arial Narrow" pitchFamily="34" charset="0"/>
                <a:cs typeface="Calibri" pitchFamily="34" charset="0"/>
              </a:rPr>
              <a:t>Методические рекомендации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white"/>
                </a:solidFill>
                <a:latin typeface="Arial Narrow" pitchFamily="34" charset="0"/>
                <a:cs typeface="Calibri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smtClean="0">
                <a:solidFill>
                  <a:prstClr val="white"/>
                </a:solidFill>
                <a:latin typeface="Arial Narrow" pitchFamily="34" charset="0"/>
                <a:cs typeface="Calibri" pitchFamily="34" charset="0"/>
              </a:rPr>
              <a:t>«О разработке рабочей программы» Москва, 2020</a:t>
            </a:r>
            <a:endParaRPr lang="ru-RU" sz="2400" b="1" smtClean="0">
              <a:solidFill>
                <a:prstClr val="white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5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8" t="29408" r="25909" b="23905"/>
          <a:stretch/>
        </p:blipFill>
        <p:spPr bwMode="auto">
          <a:xfrm>
            <a:off x="3" y="0"/>
            <a:ext cx="9140044" cy="685800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104457" y="4564361"/>
            <a:ext cx="4392488" cy="923330"/>
          </a:xfrm>
          <a:prstGeom prst="rect">
            <a:avLst/>
          </a:prstGeom>
          <a:ln w="3810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Рабочая программа воспитания</a:t>
            </a:r>
          </a:p>
          <a:p>
            <a:r>
              <a:rPr lang="ru-RU" dirty="0" smtClean="0">
                <a:solidFill>
                  <a:srgbClr val="C00000"/>
                </a:solidFill>
                <a:latin typeface="Arial Black" pitchFamily="34" charset="0"/>
              </a:rPr>
              <a:t>Календарный план воспитательной работы</a:t>
            </a:r>
            <a:endParaRPr lang="ru-RU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" name="Дуга 1"/>
          <p:cNvSpPr/>
          <p:nvPr/>
        </p:nvSpPr>
        <p:spPr>
          <a:xfrm>
            <a:off x="107506" y="0"/>
            <a:ext cx="8496944" cy="936104"/>
          </a:xfrm>
          <a:prstGeom prst="arc">
            <a:avLst>
              <a:gd name="adj1" fmla="val 16200000"/>
              <a:gd name="adj2" fmla="val 16171318"/>
            </a:avLst>
          </a:prstGeom>
          <a:ln w="5715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Дуга 4"/>
          <p:cNvSpPr/>
          <p:nvPr/>
        </p:nvSpPr>
        <p:spPr>
          <a:xfrm>
            <a:off x="1" y="2708920"/>
            <a:ext cx="8496944" cy="936104"/>
          </a:xfrm>
          <a:prstGeom prst="arc">
            <a:avLst>
              <a:gd name="adj1" fmla="val 16200000"/>
              <a:gd name="adj2" fmla="val 16171318"/>
            </a:avLst>
          </a:prstGeom>
          <a:ln w="57150">
            <a:solidFill>
              <a:srgbClr val="0099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542638" y="4425874"/>
            <a:ext cx="5760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spc="-100" dirty="0">
                <a:solidFill>
                  <a:srgbClr val="C00000"/>
                </a:solidFill>
                <a:latin typeface="Arial Black" pitchFamily="34" charset="0"/>
                <a:ea typeface="Times New Roman"/>
                <a:cs typeface="Times New Roman"/>
              </a:rPr>
              <a:t>?</a:t>
            </a:r>
            <a:endParaRPr lang="ru-RU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87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3810" y="116632"/>
            <a:ext cx="20874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</a:rPr>
              <a:t>ВАЖНО!</a:t>
            </a:r>
            <a:endParaRPr lang="ru-RU" sz="32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3" t="23490" r="23758" b="17121"/>
          <a:stretch/>
        </p:blipFill>
        <p:spPr bwMode="auto">
          <a:xfrm>
            <a:off x="277090" y="701406"/>
            <a:ext cx="7535269" cy="335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12160" y="2233762"/>
            <a:ext cx="1872208" cy="440120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В разработке рабочих программ воспитания и календарных планов воспитательной работы имеют право принимать участие указанные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советы </a:t>
            </a:r>
            <a:r>
              <a:rPr lang="ru-RU" sz="1400" dirty="0">
                <a:solidFill>
                  <a:schemeClr val="bg1"/>
                </a:solidFill>
                <a:latin typeface="Arial Black" pitchFamily="34" charset="0"/>
              </a:rPr>
              <a:t>обучающихся, советы родителей, представительные органы обучающихся </a:t>
            </a:r>
            <a:r>
              <a:rPr lang="ru-RU" sz="1400" dirty="0" smtClean="0">
                <a:solidFill>
                  <a:schemeClr val="bg1"/>
                </a:solidFill>
                <a:latin typeface="Arial Black" pitchFamily="34" charset="0"/>
              </a:rPr>
              <a:t>(ст.26, 6)</a:t>
            </a:r>
            <a:endParaRPr lang="ru-RU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39952" y="2250891"/>
            <a:ext cx="1728192" cy="3046988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spc="-100" dirty="0" smtClean="0">
                <a:solidFill>
                  <a:schemeClr val="bg1"/>
                </a:solidFill>
                <a:latin typeface="Arial Black" pitchFamily="34" charset="0"/>
              </a:rPr>
              <a:t>Организации </a:t>
            </a:r>
            <a:r>
              <a:rPr lang="ru-RU" sz="1600" spc="-100" dirty="0">
                <a:solidFill>
                  <a:schemeClr val="bg1"/>
                </a:solidFill>
                <a:latin typeface="Arial Black" pitchFamily="34" charset="0"/>
              </a:rPr>
              <a:t>обязаны </a:t>
            </a:r>
            <a:r>
              <a:rPr lang="ru-RU" sz="1600" spc="-100" dirty="0" err="1" smtClean="0">
                <a:solidFill>
                  <a:schemeClr val="bg1"/>
                </a:solidFill>
                <a:latin typeface="Arial Black" pitchFamily="34" charset="0"/>
              </a:rPr>
              <a:t>проинфор</a:t>
            </a:r>
            <a:r>
              <a:rPr lang="ru-RU" sz="1600" spc="-100" dirty="0" smtClean="0">
                <a:solidFill>
                  <a:schemeClr val="bg1"/>
                </a:solidFill>
                <a:latin typeface="Arial Black" pitchFamily="34" charset="0"/>
              </a:rPr>
              <a:t>-</a:t>
            </a:r>
          </a:p>
          <a:p>
            <a:pPr algn="ctr"/>
            <a:r>
              <a:rPr lang="ru-RU" sz="1600" spc="-100" dirty="0" err="1" smtClean="0">
                <a:solidFill>
                  <a:schemeClr val="bg1"/>
                </a:solidFill>
                <a:latin typeface="Arial Black" pitchFamily="34" charset="0"/>
              </a:rPr>
              <a:t>мировать</a:t>
            </a:r>
            <a:r>
              <a:rPr lang="ru-RU" sz="1600" spc="-100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600" spc="-100" dirty="0">
                <a:solidFill>
                  <a:schemeClr val="bg1"/>
                </a:solidFill>
                <a:latin typeface="Arial Black" pitchFamily="34" charset="0"/>
              </a:rPr>
              <a:t>родителей </a:t>
            </a:r>
            <a:r>
              <a:rPr lang="ru-RU" sz="1600" spc="-100" dirty="0" smtClean="0">
                <a:solidFill>
                  <a:schemeClr val="bg1"/>
                </a:solidFill>
                <a:latin typeface="Arial Black" pitchFamily="34" charset="0"/>
              </a:rPr>
              <a:t>обучающихся </a:t>
            </a:r>
            <a:r>
              <a:rPr lang="ru-RU" sz="1600" spc="-100" dirty="0">
                <a:solidFill>
                  <a:schemeClr val="bg1"/>
                </a:solidFill>
                <a:latin typeface="Arial Black" pitchFamily="34" charset="0"/>
              </a:rPr>
              <a:t>об изменениях, внесенных </a:t>
            </a:r>
            <a:r>
              <a:rPr lang="ru-RU" sz="1600" spc="-100" dirty="0" smtClean="0">
                <a:solidFill>
                  <a:schemeClr val="bg1"/>
                </a:solidFill>
                <a:latin typeface="Arial Black" pitchFamily="34" charset="0"/>
              </a:rPr>
              <a:t>в образовательные программы</a:t>
            </a:r>
            <a:endParaRPr lang="ru-RU" sz="1600" spc="-1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8"/>
          <a:stretch/>
        </p:blipFill>
        <p:spPr bwMode="auto">
          <a:xfrm>
            <a:off x="7783312" y="684291"/>
            <a:ext cx="1331641" cy="595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7090" y="2132856"/>
            <a:ext cx="1738118" cy="2031325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ФЗ от 31.07. </a:t>
            </a:r>
            <a:r>
              <a:rPr lang="ru-RU" dirty="0">
                <a:solidFill>
                  <a:schemeClr val="bg1"/>
                </a:solidFill>
                <a:latin typeface="Arial Black" pitchFamily="34" charset="0"/>
              </a:rPr>
              <a:t>2020 г. </a:t>
            </a:r>
            <a:endParaRPr lang="ru-RU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lvl="0"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N </a:t>
            </a:r>
            <a:r>
              <a:rPr lang="ru-RU" dirty="0">
                <a:solidFill>
                  <a:schemeClr val="bg1"/>
                </a:solidFill>
                <a:latin typeface="Arial Black" pitchFamily="34" charset="0"/>
              </a:rPr>
              <a:t>304-ФЗ вступил в силу с 1 сентября 2020 </a:t>
            </a:r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года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195736" y="2271355"/>
            <a:ext cx="1728192" cy="2585323"/>
          </a:xfrm>
          <a:prstGeom prst="rect">
            <a:avLst/>
          </a:prstGeom>
          <a:solidFill>
            <a:srgbClr val="009999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pc="-100" dirty="0" smtClean="0">
                <a:solidFill>
                  <a:prstClr val="black"/>
                </a:solidFill>
                <a:latin typeface="Arial Black" pitchFamily="34" charset="0"/>
              </a:rPr>
              <a:t>Программы </a:t>
            </a:r>
            <a:r>
              <a:rPr lang="ru-RU" spc="-100" dirty="0">
                <a:solidFill>
                  <a:prstClr val="black"/>
                </a:solidFill>
                <a:latin typeface="Arial Black" pitchFamily="34" charset="0"/>
              </a:rPr>
              <a:t>подлежат приведению в </a:t>
            </a:r>
            <a:r>
              <a:rPr lang="ru-RU" sz="1700" spc="-100" dirty="0">
                <a:solidFill>
                  <a:prstClr val="black"/>
                </a:solidFill>
                <a:latin typeface="Arial Black" pitchFamily="34" charset="0"/>
              </a:rPr>
              <a:t>соответствие</a:t>
            </a:r>
            <a:r>
              <a:rPr lang="ru-RU" spc="-100" dirty="0">
                <a:solidFill>
                  <a:prstClr val="black"/>
                </a:solidFill>
                <a:latin typeface="Arial Black" pitchFamily="34" charset="0"/>
              </a:rPr>
              <a:t> с </a:t>
            </a:r>
            <a:r>
              <a:rPr lang="ru-RU" spc="-100" dirty="0" smtClean="0">
                <a:solidFill>
                  <a:prstClr val="black"/>
                </a:solidFill>
                <a:latin typeface="Arial Black" pitchFamily="34" charset="0"/>
              </a:rPr>
              <a:t>273-ФЗ не </a:t>
            </a:r>
            <a:r>
              <a:rPr lang="ru-RU" spc="-100" dirty="0">
                <a:solidFill>
                  <a:prstClr val="black"/>
                </a:solidFill>
                <a:latin typeface="Arial Black" pitchFamily="34" charset="0"/>
              </a:rPr>
              <a:t>позднее 1 сентября 2021 </a:t>
            </a:r>
            <a:r>
              <a:rPr lang="ru-RU" spc="-100" dirty="0" smtClean="0">
                <a:solidFill>
                  <a:prstClr val="black"/>
                </a:solidFill>
                <a:latin typeface="Arial Black" pitchFamily="34" charset="0"/>
              </a:rPr>
              <a:t>года</a:t>
            </a:r>
            <a:endParaRPr lang="ru-RU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7504" y="4293095"/>
            <a:ext cx="2016224" cy="2341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123728" y="4941168"/>
            <a:ext cx="1846638" cy="1693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948126" y="5373217"/>
            <a:ext cx="2064033" cy="1261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5468" y="5373216"/>
            <a:ext cx="5904656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200" dirty="0" smtClean="0">
                <a:solidFill>
                  <a:schemeClr val="bg2">
                    <a:lumMod val="10000"/>
                  </a:schemeClr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r>
              <a:rPr lang="ru-RU" sz="1200" i="1" dirty="0">
                <a:solidFill>
                  <a:srgbClr val="FFFF00"/>
                </a:solidFill>
                <a:latin typeface="Arial Black" pitchFamily="34" charset="0"/>
                <a:ea typeface="Calibri"/>
                <a:cs typeface="Times New Roman"/>
              </a:rPr>
              <a:t>(цель, задачи, представленные в соответствующих модулях основные сферы совместной воспитывающей деятельности педагогов и обучающихся, основные направления самоанализа воспитательной работы), структурируемый в соответствии с примерной программой </a:t>
            </a:r>
            <a:r>
              <a:rPr lang="ru-RU" sz="1200" i="1" dirty="0" smtClean="0">
                <a:solidFill>
                  <a:srgbClr val="FFFF00"/>
                </a:solidFill>
                <a:latin typeface="Arial Black" pitchFamily="34" charset="0"/>
                <a:ea typeface="Calibri"/>
                <a:cs typeface="Times New Roman"/>
              </a:rPr>
              <a:t>воспитания (МР «О </a:t>
            </a:r>
            <a:r>
              <a:rPr lang="ru-RU" sz="1200" i="1" dirty="0">
                <a:solidFill>
                  <a:srgbClr val="FFFF00"/>
                </a:solidFill>
                <a:latin typeface="Arial Black" pitchFamily="34" charset="0"/>
                <a:ea typeface="Calibri"/>
                <a:cs typeface="Times New Roman"/>
              </a:rPr>
              <a:t>разработке рабочей программы», Москва, 2020</a:t>
            </a:r>
            <a:r>
              <a:rPr lang="ru-RU" sz="1200" i="1" dirty="0" smtClean="0">
                <a:solidFill>
                  <a:srgbClr val="FFFF00"/>
                </a:solidFill>
                <a:latin typeface="Arial Black" pitchFamily="34" charset="0"/>
                <a:ea typeface="Calibri"/>
                <a:cs typeface="Times New Roman"/>
              </a:rPr>
              <a:t>)</a:t>
            </a:r>
            <a:endParaRPr lang="ru-RU" sz="1200" i="1" dirty="0">
              <a:solidFill>
                <a:srgbClr val="FFFF00"/>
              </a:solidFill>
              <a:ea typeface="Calibri"/>
              <a:cs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4293096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Рабочая программа воспитания ОО - комплекс основных характеристик 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5163" y="5002366"/>
            <a:ext cx="384520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осуществляемой в образовательной организации воспитательной работы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61338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2077" r="13210" b="75586"/>
          <a:stretch/>
        </p:blipFill>
        <p:spPr bwMode="auto">
          <a:xfrm>
            <a:off x="71984" y="116632"/>
            <a:ext cx="514808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4" t="26795" r="13210" b="51172"/>
          <a:stretch/>
        </p:blipFill>
        <p:spPr bwMode="auto">
          <a:xfrm>
            <a:off x="0" y="3177706"/>
            <a:ext cx="5148088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42763" y="288230"/>
            <a:ext cx="2664296" cy="138499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Рабочая программа </a:t>
            </a:r>
            <a:r>
              <a:rPr lang="ru-RU" sz="14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воспитания (</a:t>
            </a:r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модуль?) </a:t>
            </a:r>
            <a:r>
              <a:rPr lang="ru-RU" sz="14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в каждой дополнительной общеобразовательной программе </a:t>
            </a:r>
            <a:endParaRPr lang="ru-RU" sz="1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29381" y="3389768"/>
            <a:ext cx="2664296" cy="138499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4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Календарный план воспитательной работы в каждой дополнительной общеобразовательной программе </a:t>
            </a:r>
            <a:endParaRPr lang="ru-RU" sz="14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52411" y="195897"/>
            <a:ext cx="291137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</a:rPr>
              <a:t>Шаблон/макет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</a:rPr>
              <a:t>для разработки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рабочей программы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(модуля)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воспитания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8138" y="1852728"/>
            <a:ext cx="8964488" cy="1324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latin typeface="Arial Black" pitchFamily="34" charset="0"/>
                <a:ea typeface="Times New Roman"/>
                <a:cs typeface="Times New Roman"/>
              </a:rPr>
              <a:t>Содержание</a:t>
            </a:r>
            <a:r>
              <a:rPr lang="ru-RU" dirty="0">
                <a:latin typeface="Arial Black" pitchFamily="34" charset="0"/>
                <a:ea typeface="Times New Roman"/>
                <a:cs typeface="Times New Roman"/>
              </a:rPr>
              <a:t> </a:t>
            </a:r>
            <a:endParaRPr lang="ru-RU" dirty="0" smtClean="0">
              <a:latin typeface="Arial Black" pitchFamily="34" charset="0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Arial Black" pitchFamily="34" charset="0"/>
                <a:ea typeface="Times New Roman"/>
                <a:cs typeface="Times New Roman"/>
              </a:rPr>
              <a:t>Цель </a:t>
            </a:r>
            <a:r>
              <a:rPr lang="ru-RU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и </a:t>
            </a:r>
            <a:r>
              <a:rPr lang="ru-RU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о</a:t>
            </a:r>
            <a:r>
              <a:rPr lang="ru-RU" i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 Black" pitchFamily="34" charset="0"/>
                <a:ea typeface="Times New Roman"/>
                <a:cs typeface="Times New Roman"/>
              </a:rPr>
              <a:t>собенности организуемого воспитательного процесса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Arial Black" pitchFamily="34" charset="0"/>
                <a:ea typeface="Times New Roman"/>
                <a:cs typeface="Times New Roman"/>
              </a:rPr>
              <a:t>Виды</a:t>
            </a:r>
            <a:r>
              <a:rPr lang="ru-RU" dirty="0">
                <a:latin typeface="Arial Black" pitchFamily="34" charset="0"/>
                <a:ea typeface="Times New Roman"/>
                <a:cs typeface="Times New Roman"/>
              </a:rPr>
              <a:t>, формы и содержание деятельности</a:t>
            </a: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dirty="0" smtClean="0">
                <a:latin typeface="Arial Black" pitchFamily="34" charset="0"/>
                <a:ea typeface="Times New Roman"/>
              </a:rPr>
              <a:t>Планируемые результаты и формы их демонстрации</a:t>
            </a:r>
            <a:endParaRPr lang="ru-RU" dirty="0">
              <a:latin typeface="Arial Black" pitchFamily="34" charset="0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74646" y="3284984"/>
            <a:ext cx="3666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CC"/>
                </a:solidFill>
                <a:latin typeface="Arial Black" pitchFamily="34" charset="0"/>
                <a:ea typeface="Times New Roman"/>
              </a:rPr>
              <a:t>Шаблон/макет </a:t>
            </a:r>
          </a:p>
          <a:p>
            <a:pPr algn="ctr"/>
            <a:r>
              <a:rPr lang="ru-RU" b="1" dirty="0" smtClean="0">
                <a:solidFill>
                  <a:srgbClr val="3333CC"/>
                </a:solidFill>
                <a:latin typeface="Arial Black" pitchFamily="34" charset="0"/>
                <a:ea typeface="Times New Roman"/>
              </a:rPr>
              <a:t>для разработки </a:t>
            </a:r>
          </a:p>
          <a:p>
            <a:pPr algn="ctr"/>
            <a:r>
              <a:rPr lang="ru-RU" b="1" dirty="0" smtClean="0">
                <a:solidFill>
                  <a:srgbClr val="3333CC"/>
                </a:solidFill>
                <a:latin typeface="Arial Black" pitchFamily="34" charset="0"/>
              </a:rPr>
              <a:t>календарного плана</a:t>
            </a:r>
          </a:p>
          <a:p>
            <a:pPr algn="ctr"/>
            <a:r>
              <a:rPr lang="ru-RU" b="1" dirty="0" smtClean="0">
                <a:solidFill>
                  <a:srgbClr val="3333CC"/>
                </a:solidFill>
                <a:latin typeface="Arial Black" pitchFamily="34" charset="0"/>
              </a:rPr>
              <a:t>воспитательной работы</a:t>
            </a:r>
            <a:endParaRPr lang="ru-RU" dirty="0">
              <a:solidFill>
                <a:srgbClr val="3333CC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76651" y="4977906"/>
          <a:ext cx="8907462" cy="2106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Документ" r:id="rId4" imgW="9853050" imgH="2321357" progId="Word.Document.12">
                  <p:embed/>
                </p:oleObj>
              </mc:Choice>
              <mc:Fallback>
                <p:oleObj name="Документ" r:id="rId4" imgW="9853050" imgH="2321357" progId="Word.Documen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6651" y="4977906"/>
                        <a:ext cx="8907462" cy="2106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48138" y="6525344"/>
            <a:ext cx="889340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fontAlgn="base"/>
            <a:r>
              <a:rPr lang="ru-RU" sz="1200" dirty="0" err="1" smtClean="0">
                <a:solidFill>
                  <a:srgbClr val="333333"/>
                </a:solidFill>
                <a:latin typeface="Arial Black" pitchFamily="34" charset="0"/>
              </a:rPr>
              <a:t>Буйлова</a:t>
            </a:r>
            <a:r>
              <a:rPr lang="ru-RU" sz="1200" dirty="0" smtClean="0">
                <a:solidFill>
                  <a:srgbClr val="333333"/>
                </a:solidFill>
                <a:latin typeface="Arial Black" pitchFamily="34" charset="0"/>
              </a:rPr>
              <a:t> Л.Н., Каргина З.А. и др. Нацпроект </a:t>
            </a:r>
            <a:r>
              <a:rPr lang="ru-RU" sz="1200" dirty="0">
                <a:solidFill>
                  <a:srgbClr val="333333"/>
                </a:solidFill>
                <a:latin typeface="Arial Black" pitchFamily="34" charset="0"/>
              </a:rPr>
              <a:t>«Образование»: новые подходы к организации воспитательной работы в ГБПОУ «Воробьевы горы</a:t>
            </a:r>
            <a:r>
              <a:rPr lang="ru-RU" sz="1200" dirty="0" smtClean="0">
                <a:solidFill>
                  <a:srgbClr val="333333"/>
                </a:solidFill>
                <a:latin typeface="Arial Black" pitchFamily="34" charset="0"/>
              </a:rPr>
              <a:t>»//Про-ДОД: </a:t>
            </a:r>
            <a:r>
              <a:rPr lang="en-US" sz="1200" dirty="0">
                <a:solidFill>
                  <a:srgbClr val="333333"/>
                </a:solidFill>
                <a:latin typeface="Arial Black" pitchFamily="34" charset="0"/>
                <a:hlinkClick r:id="rId6"/>
              </a:rPr>
              <a:t>https://</a:t>
            </a:r>
            <a:r>
              <a:rPr lang="en-US" sz="1200" dirty="0" smtClean="0">
                <a:solidFill>
                  <a:srgbClr val="333333"/>
                </a:solidFill>
                <a:latin typeface="Arial Black" pitchFamily="34" charset="0"/>
                <a:hlinkClick r:id="rId6"/>
              </a:rPr>
              <a:t>prodod.moscow/archives/17787</a:t>
            </a:r>
            <a:r>
              <a:rPr lang="ru-RU" sz="1200" dirty="0" smtClean="0">
                <a:solidFill>
                  <a:srgbClr val="333333"/>
                </a:solidFill>
                <a:latin typeface="Arial Black" pitchFamily="34" charset="0"/>
              </a:rPr>
              <a:t> </a:t>
            </a:r>
            <a:endParaRPr lang="ru-RU" sz="1200" b="0" i="0" dirty="0">
              <a:solidFill>
                <a:srgbClr val="333333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4172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r="5414" b="4646"/>
          <a:stretch/>
        </p:blipFill>
        <p:spPr bwMode="auto">
          <a:xfrm>
            <a:off x="3" y="-2"/>
            <a:ext cx="6012160" cy="5657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" y="5657685"/>
            <a:ext cx="6012160" cy="1200329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indent="449580" algn="just"/>
            <a:r>
              <a:rPr lang="ru-RU" b="1" i="1" spc="-100" dirty="0">
                <a:solidFill>
                  <a:prstClr val="white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Приказу должны следовать организации, которые осуществляют лицензионную деятельность по реализации дополнительных общеобразовательных программ, а именно: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02" r="6313" b="10676"/>
          <a:stretch/>
        </p:blipFill>
        <p:spPr bwMode="auto">
          <a:xfrm>
            <a:off x="6012162" y="0"/>
            <a:ext cx="3131838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650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8055" y="1682242"/>
            <a:ext cx="5833745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73960">
              <a:lnSpc>
                <a:spcPts val="2595"/>
              </a:lnSpc>
              <a:spcBef>
                <a:spcPts val="100"/>
              </a:spcBef>
            </a:pP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Структура</a:t>
            </a:r>
            <a:r>
              <a:rPr sz="2200" spc="-8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документа</a:t>
            </a:r>
            <a:endParaRPr sz="2200">
              <a:latin typeface="Arial Black"/>
              <a:cs typeface="Arial Black"/>
            </a:endParaRPr>
          </a:p>
          <a:p>
            <a:pPr marL="12700">
              <a:lnSpc>
                <a:spcPts val="3375"/>
              </a:lnSpc>
              <a:tabLst>
                <a:tab pos="526415" algn="l"/>
              </a:tabLst>
            </a:pPr>
            <a:r>
              <a:rPr sz="2850" dirty="0">
                <a:solidFill>
                  <a:srgbClr val="C3250C"/>
                </a:solidFill>
                <a:latin typeface="Arial Black"/>
                <a:cs typeface="Arial Black"/>
              </a:rPr>
              <a:t>I.	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Общие</a:t>
            </a:r>
            <a:r>
              <a:rPr sz="2200" spc="-4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положения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8055" y="2496057"/>
            <a:ext cx="5040630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  <a:tabLst>
                <a:tab pos="2703830" algn="l"/>
                <a:tab pos="3406775" algn="l"/>
              </a:tabLst>
            </a:pPr>
            <a:r>
              <a:rPr sz="2850" spc="-5" dirty="0">
                <a:solidFill>
                  <a:srgbClr val="C3250C"/>
                </a:solidFill>
                <a:latin typeface="Arial Black"/>
                <a:cs typeface="Arial Black"/>
              </a:rPr>
              <a:t>II</a:t>
            </a:r>
            <a:r>
              <a:rPr sz="2850" dirty="0">
                <a:solidFill>
                  <a:srgbClr val="C3250C"/>
                </a:solidFill>
                <a:latin typeface="Arial Black"/>
                <a:cs typeface="Arial Black"/>
              </a:rPr>
              <a:t>.</a:t>
            </a:r>
            <a:r>
              <a:rPr sz="2850" spc="-85" dirty="0">
                <a:solidFill>
                  <a:srgbClr val="C3250C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С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о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с</a:t>
            </a:r>
            <a:r>
              <a:rPr sz="2200" spc="-15" dirty="0">
                <a:solidFill>
                  <a:srgbClr val="404040"/>
                </a:solidFill>
                <a:latin typeface="Arial Black"/>
                <a:cs typeface="Arial Black"/>
              </a:rPr>
              <a:t>т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оя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ни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е	и	п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р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о</a:t>
            </a:r>
            <a:r>
              <a:rPr sz="2200" spc="-20" dirty="0">
                <a:solidFill>
                  <a:srgbClr val="404040"/>
                </a:solidFill>
                <a:latin typeface="Arial Black"/>
                <a:cs typeface="Arial Black"/>
              </a:rPr>
              <a:t>б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лемы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62405" y="2797810"/>
            <a:ext cx="30607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образования</a:t>
            </a:r>
            <a:r>
              <a:rPr sz="2200" spc="-9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детей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055" y="3120897"/>
            <a:ext cx="1394460" cy="4616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50" spc="-5" dirty="0">
                <a:solidFill>
                  <a:srgbClr val="C3250C"/>
                </a:solidFill>
                <a:latin typeface="Arial Black"/>
                <a:cs typeface="Arial Black"/>
              </a:rPr>
              <a:t>III.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Цели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161794" y="2496057"/>
            <a:ext cx="6581775" cy="1069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дополнительного</a:t>
            </a:r>
            <a:endParaRPr sz="2200">
              <a:latin typeface="Arial Black"/>
              <a:cs typeface="Arial Black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050">
              <a:latin typeface="Arial Black"/>
              <a:cs typeface="Arial Black"/>
            </a:endParaRPr>
          </a:p>
          <a:p>
            <a:pPr marR="5080" algn="r">
              <a:lnSpc>
                <a:spcPct val="100000"/>
              </a:lnSpc>
              <a:tabLst>
                <a:tab pos="542290" algn="l"/>
                <a:tab pos="2016760" algn="l"/>
                <a:tab pos="3806190" algn="l"/>
              </a:tabLst>
            </a:pP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и	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задачи	развития	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дополнительного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62405" y="3506470"/>
            <a:ext cx="306070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образования</a:t>
            </a:r>
            <a:r>
              <a:rPr sz="2200" spc="-9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детей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055" y="3829557"/>
            <a:ext cx="2184400" cy="4622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50" spc="-5" dirty="0">
                <a:solidFill>
                  <a:srgbClr val="C3250C"/>
                </a:solidFill>
                <a:latin typeface="Arial Black"/>
                <a:cs typeface="Arial Black"/>
              </a:rPr>
              <a:t>IV.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Основные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906265" y="3913377"/>
            <a:ext cx="209613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н</a:t>
            </a:r>
            <a:r>
              <a:rPr sz="2200" spc="-15" dirty="0">
                <a:solidFill>
                  <a:srgbClr val="404040"/>
                </a:solidFill>
                <a:latin typeface="Arial Black"/>
                <a:cs typeface="Arial Black"/>
              </a:rPr>
              <a:t>а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п</a:t>
            </a:r>
            <a:r>
              <a:rPr sz="2200" spc="-20" dirty="0">
                <a:solidFill>
                  <a:srgbClr val="404040"/>
                </a:solidFill>
                <a:latin typeface="Arial Black"/>
                <a:cs typeface="Arial Black"/>
              </a:rPr>
              <a:t>р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а</a:t>
            </a:r>
            <a:r>
              <a:rPr sz="2200" spc="-15" dirty="0">
                <a:solidFill>
                  <a:srgbClr val="404040"/>
                </a:solidFill>
                <a:latin typeface="Arial Black"/>
                <a:cs typeface="Arial Black"/>
              </a:rPr>
              <a:t>в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л</a:t>
            </a:r>
            <a:r>
              <a:rPr sz="2200" spc="-15" dirty="0">
                <a:solidFill>
                  <a:srgbClr val="404040"/>
                </a:solidFill>
                <a:latin typeface="Arial Black"/>
                <a:cs typeface="Arial Black"/>
              </a:rPr>
              <a:t>е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н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и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я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276083" y="3913377"/>
            <a:ext cx="14674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развития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2405" y="4215384"/>
            <a:ext cx="590486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дополнительного</a:t>
            </a:r>
            <a:r>
              <a:rPr sz="2200" spc="-3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образования</a:t>
            </a:r>
            <a:r>
              <a:rPr sz="2200" spc="-3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детей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8055" y="4622291"/>
            <a:ext cx="7490459" cy="3613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40"/>
              </a:lnSpc>
              <a:tabLst>
                <a:tab pos="3041650" algn="l"/>
                <a:tab pos="5533390" algn="l"/>
              </a:tabLst>
            </a:pPr>
            <a:r>
              <a:rPr sz="2850" dirty="0">
                <a:solidFill>
                  <a:srgbClr val="C3250C"/>
                </a:solidFill>
                <a:latin typeface="Arial Black"/>
                <a:cs typeface="Arial Black"/>
              </a:rPr>
              <a:t>V.</a:t>
            </a:r>
            <a:r>
              <a:rPr sz="2850" spc="-80" dirty="0">
                <a:solidFill>
                  <a:srgbClr val="C3250C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Пр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и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о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рит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е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т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ы	о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б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н</a:t>
            </a:r>
            <a:r>
              <a:rPr sz="2200" spc="-20" dirty="0">
                <a:solidFill>
                  <a:srgbClr val="404040"/>
                </a:solidFill>
                <a:latin typeface="Arial Black"/>
                <a:cs typeface="Arial Black"/>
              </a:rPr>
              <a:t>о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вл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е</a:t>
            </a:r>
            <a:r>
              <a:rPr sz="2200" spc="-15" dirty="0">
                <a:solidFill>
                  <a:srgbClr val="404040"/>
                </a:solidFill>
                <a:latin typeface="Arial Black"/>
                <a:cs typeface="Arial Black"/>
              </a:rPr>
              <a:t>н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и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я	со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д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ер</a:t>
            </a:r>
            <a:r>
              <a:rPr sz="2200" spc="-15" dirty="0">
                <a:solidFill>
                  <a:srgbClr val="404040"/>
                </a:solidFill>
                <a:latin typeface="Arial Black"/>
                <a:cs typeface="Arial Black"/>
              </a:rPr>
              <a:t>ж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а</a:t>
            </a:r>
            <a:r>
              <a:rPr sz="2200" spc="-10" dirty="0">
                <a:solidFill>
                  <a:srgbClr val="404040"/>
                </a:solidFill>
                <a:latin typeface="Arial Black"/>
                <a:cs typeface="Arial Black"/>
              </a:rPr>
              <a:t>н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ия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520430" y="4622291"/>
            <a:ext cx="22288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и</a:t>
            </a:r>
            <a:endParaRPr sz="22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48055" y="4924044"/>
            <a:ext cx="8256270" cy="784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050">
              <a:lnSpc>
                <a:spcPts val="2595"/>
              </a:lnSpc>
              <a:spcBef>
                <a:spcPts val="100"/>
              </a:spcBef>
            </a:pP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технологий</a:t>
            </a:r>
            <a:r>
              <a:rPr sz="2200" spc="-4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по</a:t>
            </a:r>
            <a:r>
              <a:rPr sz="2200" spc="-3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направленностям</a:t>
            </a:r>
            <a:endParaRPr sz="2200">
              <a:latin typeface="Arial Black"/>
              <a:cs typeface="Arial Black"/>
            </a:endParaRPr>
          </a:p>
          <a:p>
            <a:pPr marL="12700">
              <a:lnSpc>
                <a:spcPts val="3375"/>
              </a:lnSpc>
            </a:pPr>
            <a:r>
              <a:rPr sz="2850" dirty="0">
                <a:solidFill>
                  <a:srgbClr val="C3250C"/>
                </a:solidFill>
                <a:latin typeface="Arial Black"/>
                <a:cs typeface="Arial Black"/>
              </a:rPr>
              <a:t>VI.</a:t>
            </a:r>
            <a:r>
              <a:rPr sz="2200" dirty="0">
                <a:solidFill>
                  <a:srgbClr val="404040"/>
                </a:solidFill>
                <a:latin typeface="Arial Black"/>
                <a:cs typeface="Arial Black"/>
              </a:rPr>
              <a:t>Ожидаемые</a:t>
            </a:r>
            <a:r>
              <a:rPr sz="2200" spc="-1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результаты</a:t>
            </a:r>
            <a:r>
              <a:rPr sz="2200" spc="-25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реализации</a:t>
            </a:r>
            <a:r>
              <a:rPr sz="2200" spc="-20" dirty="0">
                <a:solidFill>
                  <a:srgbClr val="404040"/>
                </a:solidFill>
                <a:latin typeface="Arial Black"/>
                <a:cs typeface="Arial Black"/>
              </a:rPr>
              <a:t> </a:t>
            </a:r>
            <a:r>
              <a:rPr sz="2200" spc="-5" dirty="0">
                <a:solidFill>
                  <a:srgbClr val="404040"/>
                </a:solidFill>
                <a:latin typeface="Arial Black"/>
                <a:cs typeface="Arial Black"/>
              </a:rPr>
              <a:t>Концепции</a:t>
            </a:r>
            <a:endParaRPr sz="2200">
              <a:latin typeface="Arial Black"/>
              <a:cs typeface="Arial Black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34745" y="192531"/>
            <a:ext cx="8011159" cy="1814830"/>
            <a:chOff x="634745" y="192531"/>
            <a:chExt cx="8011159" cy="1814830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21713" y="408431"/>
              <a:ext cx="6236208" cy="62331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745" y="896112"/>
              <a:ext cx="8010906" cy="62331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1141" y="1383792"/>
              <a:ext cx="3196589" cy="6233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802003" y="192531"/>
              <a:ext cx="5553710" cy="37579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94156" y="649097"/>
              <a:ext cx="7349921" cy="406907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00603" y="1164717"/>
              <a:ext cx="2552700" cy="3696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ytimg.com/vi/Id1wpmFKh84/hqdefaul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23408" r="4135" b="26536"/>
          <a:stretch/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95047" y="743798"/>
            <a:ext cx="2448272" cy="107721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Roboto"/>
                <a:ea typeface="Times New Roman"/>
              </a:rPr>
              <a:t>формирование и развитие творческих способностей </a:t>
            </a:r>
            <a:r>
              <a:rPr lang="ru-RU" sz="1600" b="1" dirty="0" smtClean="0">
                <a:solidFill>
                  <a:prstClr val="white"/>
                </a:solidFill>
                <a:latin typeface="Roboto"/>
                <a:ea typeface="Times New Roman"/>
              </a:rPr>
              <a:t>обучающихся</a:t>
            </a:r>
            <a:endParaRPr lang="ru-RU" sz="1600" b="1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878555"/>
            <a:ext cx="3024336" cy="156966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spc="-100" dirty="0">
                <a:solidFill>
                  <a:prstClr val="white"/>
                </a:solidFill>
                <a:latin typeface="Roboto"/>
                <a:ea typeface="Times New Roman"/>
              </a:rPr>
              <a:t>удовлетворение индивидуальных потребностей обучающихся в интеллектуальном, нравственном, художественно-эстетическом </a:t>
            </a:r>
            <a:r>
              <a:rPr lang="ru-RU" sz="1600" b="1" spc="-100" dirty="0" smtClean="0">
                <a:solidFill>
                  <a:prstClr val="white"/>
                </a:solidFill>
                <a:latin typeface="Roboto"/>
                <a:ea typeface="Times New Roman"/>
              </a:rPr>
              <a:t>развитии</a:t>
            </a:r>
            <a:endParaRPr lang="ru-RU" sz="1600" b="1" spc="-100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717032"/>
            <a:ext cx="2952328" cy="1569660"/>
          </a:xfrm>
          <a:prstGeom prst="rect">
            <a:avLst/>
          </a:prstGeom>
          <a:solidFill>
            <a:srgbClr val="CC00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Roboto"/>
                <a:ea typeface="Times New Roman"/>
              </a:rPr>
              <a:t>социализация и адаптация к жизни в обществе; </a:t>
            </a:r>
            <a:r>
              <a:rPr lang="ru-RU" sz="1600" b="1" dirty="0" smtClean="0">
                <a:solidFill>
                  <a:prstClr val="white"/>
                </a:solidFill>
                <a:latin typeface="Roboto"/>
                <a:ea typeface="Times New Roman"/>
              </a:rPr>
              <a:t>духовно-нравственное, военно-гражданско-патриотическое, трудового воспитания</a:t>
            </a:r>
            <a:endParaRPr lang="ru-RU" sz="1600" b="1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1560" y="5661248"/>
            <a:ext cx="2628800" cy="1077218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  <a:latin typeface="Roboto"/>
                <a:ea typeface="Times New Roman"/>
              </a:rPr>
              <a:t>выявление, развитие и поддержка талантливых и способных детей</a:t>
            </a:r>
            <a:endParaRPr lang="ru-RU" sz="1600" b="1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44387" y="743798"/>
            <a:ext cx="2934072" cy="1323439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Roboto"/>
                <a:ea typeface="Times New Roman"/>
              </a:rPr>
              <a:t>личностное развитие, профессиональное самоопределение и профессиональная ориентация обучающихся</a:t>
            </a:r>
            <a:endParaRPr lang="ru-RU" sz="1600" b="1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16216" y="2124776"/>
            <a:ext cx="2520279" cy="13234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ru-RU" sz="1600" b="1" dirty="0" smtClean="0">
              <a:solidFill>
                <a:prstClr val="white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организация </a:t>
            </a:r>
            <a:r>
              <a:rPr lang="ru-RU" sz="1600" b="1" dirty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работы с детьми с ОВЗ и </a:t>
            </a:r>
            <a:r>
              <a:rPr lang="ru-RU" sz="1600" b="1" dirty="0" smtClean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инвалидами</a:t>
            </a:r>
          </a:p>
          <a:p>
            <a:pPr algn="ctr"/>
            <a:endParaRPr lang="ru-RU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14163" y="3728855"/>
            <a:ext cx="2664296" cy="1323439"/>
          </a:xfrm>
          <a:prstGeom prst="rect">
            <a:avLst/>
          </a:prstGeom>
          <a:solidFill>
            <a:srgbClr val="0066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white"/>
                </a:solidFill>
                <a:latin typeface="Roboto"/>
                <a:ea typeface="Times New Roman"/>
              </a:rPr>
              <a:t>формирование общей культуры обучающихся и культуры здорового и безопасного образа жизни</a:t>
            </a:r>
            <a:endParaRPr lang="ru-RU" sz="1600" b="1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16662" y="5261138"/>
            <a:ext cx="3361798" cy="1569660"/>
          </a:xfrm>
          <a:prstGeom prst="rect">
            <a:avLst/>
          </a:prstGeom>
          <a:solidFill>
            <a:srgbClr val="0000FF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spc="-100" dirty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удовлетворение </a:t>
            </a:r>
            <a:r>
              <a:rPr lang="ru-RU" sz="1600" b="1" spc="-100" dirty="0" smtClean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образовательных </a:t>
            </a:r>
            <a:r>
              <a:rPr lang="ru-RU" sz="1600" b="1" spc="-100" dirty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потребностей и интересов обучающихся, не противоречащих законодательству </a:t>
            </a:r>
            <a:r>
              <a:rPr lang="ru-RU" sz="1600" b="1" spc="-100" dirty="0" smtClean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РФ, </a:t>
            </a:r>
            <a:r>
              <a:rPr lang="ru-RU" sz="1600" b="1" spc="-100" dirty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осуществляемых за пределами </a:t>
            </a:r>
            <a:r>
              <a:rPr lang="ru-RU" sz="1600" b="1" spc="-100" dirty="0" smtClean="0">
                <a:solidFill>
                  <a:prstClr val="white"/>
                </a:solidFill>
                <a:latin typeface="Arial" pitchFamily="34" charset="0"/>
                <a:ea typeface="Times New Roman"/>
                <a:cs typeface="Arial" pitchFamily="34" charset="0"/>
              </a:rPr>
              <a:t>ФГОС и ФГТ</a:t>
            </a:r>
            <a:endParaRPr lang="ru-RU" sz="1600" b="1" spc="-1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9144000" cy="677108"/>
          </a:xfrm>
          <a:prstGeom prst="rect">
            <a:avLst/>
          </a:prstGeom>
          <a:solidFill>
            <a:srgbClr val="00B0F0"/>
          </a:solidFill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kern="0" spc="-100" dirty="0" smtClean="0">
                <a:solidFill>
                  <a:srgbClr val="3333CC"/>
                </a:solidFill>
                <a:latin typeface="Arial Black" pitchFamily="34" charset="0"/>
                <a:ea typeface="Calibri"/>
              </a:rPr>
              <a:t>Приказ </a:t>
            </a:r>
            <a:r>
              <a:rPr lang="ru-RU" sz="1400" b="1" kern="0" spc="-100" dirty="0">
                <a:solidFill>
                  <a:srgbClr val="3333CC"/>
                </a:solidFill>
                <a:latin typeface="Arial Black" pitchFamily="34" charset="0"/>
                <a:ea typeface="Calibri"/>
              </a:rPr>
              <a:t>Министерства просвещения </a:t>
            </a:r>
            <a:r>
              <a:rPr lang="ru-RU" sz="1400" b="1" kern="0" spc="-100" dirty="0" smtClean="0">
                <a:solidFill>
                  <a:srgbClr val="3333CC"/>
                </a:solidFill>
                <a:latin typeface="Arial Black" pitchFamily="34" charset="0"/>
                <a:ea typeface="Calibri"/>
              </a:rPr>
              <a:t>РФ от </a:t>
            </a:r>
            <a:r>
              <a:rPr lang="ru-RU" sz="1400" b="1" kern="0" spc="-100" dirty="0">
                <a:solidFill>
                  <a:srgbClr val="3333CC"/>
                </a:solidFill>
                <a:latin typeface="Arial Black" pitchFamily="34" charset="0"/>
                <a:ea typeface="Calibri"/>
              </a:rPr>
              <a:t>09 ноября 2018 г. № 196 </a:t>
            </a:r>
            <a:r>
              <a:rPr lang="ru-RU" sz="1200" b="1" kern="1800" spc="-100" dirty="0" smtClean="0">
                <a:solidFill>
                  <a:srgbClr val="3333CC"/>
                </a:solidFill>
                <a:latin typeface="Arial Black" pitchFamily="34" charset="0"/>
                <a:ea typeface="Times New Roman"/>
              </a:rPr>
              <a:t>«</a:t>
            </a:r>
            <a:r>
              <a:rPr lang="ru-RU" sz="1200" b="1" kern="1800" spc="-100" dirty="0">
                <a:solidFill>
                  <a:srgbClr val="3333CC"/>
                </a:solidFill>
                <a:latin typeface="Arial Black" pitchFamily="34" charset="0"/>
                <a:ea typeface="Times New Roman"/>
              </a:rPr>
              <a:t>Об утверждении порядка организации и осуществления образовательной деятельности по дополнительным общеобразовательным программам</a:t>
            </a:r>
            <a:r>
              <a:rPr lang="ru-RU" sz="1200" b="1" kern="1800" spc="-100" dirty="0" smtClean="0">
                <a:solidFill>
                  <a:srgbClr val="3333CC"/>
                </a:solidFill>
                <a:latin typeface="Arial Black" pitchFamily="34" charset="0"/>
                <a:ea typeface="Times New Roman"/>
              </a:rPr>
              <a:t>»</a:t>
            </a:r>
            <a:endParaRPr lang="ru-RU" sz="1200" b="1" kern="0" spc="-100" dirty="0">
              <a:solidFill>
                <a:srgbClr val="3333CC"/>
              </a:solidFill>
              <a:latin typeface="Arial Black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347864" y="1405517"/>
            <a:ext cx="2448272" cy="43383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164283" y="2157568"/>
            <a:ext cx="2843808" cy="2656243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 pitchFamily="18" charset="0"/>
              </a:rPr>
              <a:t>Целевые </a:t>
            </a:r>
          </a:p>
          <a:p>
            <a:pPr algn="ctr">
              <a:lnSpc>
                <a:spcPct val="100000"/>
              </a:lnSpc>
            </a:pPr>
            <a:r>
              <a:rPr lang="ru-RU" sz="2800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 pitchFamily="18" charset="0"/>
              </a:rPr>
              <a:t>ориентиры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 pitchFamily="18" charset="0"/>
              </a:rPr>
              <a:t>дополнительного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 pitchFamily="18" charset="0"/>
              </a:rPr>
              <a:t>образования </a:t>
            </a:r>
          </a:p>
          <a:p>
            <a:pPr algn="ctr">
              <a:lnSpc>
                <a:spcPct val="100000"/>
              </a:lnSpc>
            </a:pPr>
            <a:r>
              <a:rPr lang="ru-RU" sz="2000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 pitchFamily="18" charset="0"/>
              </a:rPr>
              <a:t>детей</a:t>
            </a:r>
            <a:endParaRPr lang="ru-RU" sz="2000" b="1" dirty="0">
              <a:solidFill>
                <a:srgbClr val="0000FF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441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" t="3120" r="1758" b="5599"/>
          <a:stretch/>
        </p:blipFill>
        <p:spPr bwMode="auto">
          <a:xfrm>
            <a:off x="0" y="52675"/>
            <a:ext cx="5004048" cy="6818836"/>
          </a:xfrm>
          <a:prstGeom prst="rect">
            <a:avLst/>
          </a:prstGeom>
          <a:noFill/>
          <a:ln w="76200">
            <a:solidFill>
              <a:srgbClr val="0099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5185" y="1819563"/>
            <a:ext cx="21688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PT Sans"/>
              </a:rPr>
              <a:t>(ред. от 30.09.2020) </a:t>
            </a:r>
            <a:endParaRPr lang="ru-RU" sz="1600" dirty="0">
              <a:solidFill>
                <a:srgbClr val="C0000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16111" r="46456" b="32361"/>
          <a:stretch/>
        </p:blipFill>
        <p:spPr bwMode="auto">
          <a:xfrm>
            <a:off x="5070103" y="-5724"/>
            <a:ext cx="4067944" cy="34402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16111" r="46456" b="32361"/>
          <a:stretch/>
        </p:blipFill>
        <p:spPr bwMode="auto">
          <a:xfrm>
            <a:off x="5076056" y="3462093"/>
            <a:ext cx="4067944" cy="341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88224" y="453619"/>
            <a:ext cx="2555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Техническая</a:t>
            </a:r>
            <a:endParaRPr lang="ru-RU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917" y="1463588"/>
            <a:ext cx="2555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Естественно научная</a:t>
            </a:r>
            <a:endParaRPr lang="ru-RU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595366" y="2564904"/>
            <a:ext cx="2555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Физкультурно-спортивная</a:t>
            </a:r>
            <a:endParaRPr lang="ru-RU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53893" y="3861048"/>
            <a:ext cx="2555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Художественная</a:t>
            </a:r>
            <a:endParaRPr lang="ru-RU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54585" y="4844789"/>
            <a:ext cx="2555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Туристско-краеведческая</a:t>
            </a:r>
            <a:endParaRPr lang="ru-RU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88225" y="5949280"/>
            <a:ext cx="2555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Социально-гуманитарная</a:t>
            </a:r>
            <a:endParaRPr lang="ru-RU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4" name="Дуга 3"/>
          <p:cNvSpPr/>
          <p:nvPr/>
        </p:nvSpPr>
        <p:spPr>
          <a:xfrm>
            <a:off x="6553893" y="5809443"/>
            <a:ext cx="2555775" cy="926004"/>
          </a:xfrm>
          <a:prstGeom prst="arc">
            <a:avLst>
              <a:gd name="adj1" fmla="val 16200000"/>
              <a:gd name="adj2" fmla="val 15807253"/>
            </a:avLst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76056" y="453619"/>
            <a:ext cx="38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1</a:t>
            </a:r>
            <a:endParaRPr lang="ru-RU" sz="2400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030539" y="1463588"/>
            <a:ext cx="38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2</a:t>
            </a:r>
            <a:endParaRPr lang="ru-RU" sz="2400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37881" y="2657236"/>
            <a:ext cx="38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3</a:t>
            </a:r>
            <a:endParaRPr lang="ru-RU" sz="2400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76056" y="3861048"/>
            <a:ext cx="38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4</a:t>
            </a:r>
            <a:endParaRPr lang="ru-RU" sz="2400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70103" y="4937121"/>
            <a:ext cx="38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5</a:t>
            </a:r>
            <a:endParaRPr lang="ru-RU" sz="2400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88458" y="6041612"/>
            <a:ext cx="3811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prstClr val="white"/>
                </a:solidFill>
                <a:latin typeface="Arial Black" pitchFamily="34" charset="0"/>
                <a:cs typeface="Calibri" pitchFamily="34" charset="0"/>
              </a:rPr>
              <a:t>6</a:t>
            </a:r>
            <a:endParaRPr lang="ru-RU" sz="2400" b="1" dirty="0">
              <a:solidFill>
                <a:prstClr val="white"/>
              </a:solidFill>
              <a:latin typeface="Arial Black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4019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1912542">
            <a:off x="5858900" y="2484396"/>
            <a:ext cx="1396536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prstClr val="white"/>
                </a:solidFill>
                <a:latin typeface="Arial Black"/>
                <a:ea typeface="Calibri"/>
                <a:cs typeface="Times New Roman"/>
              </a:rPr>
              <a:t>де</a:t>
            </a:r>
            <a:r>
              <a:rPr lang="ru-RU" sz="3200" b="1" dirty="0">
                <a:solidFill>
                  <a:prstClr val="white"/>
                </a:solidFill>
                <a:latin typeface="Arial Black"/>
                <a:ea typeface="Calibri"/>
                <a:cs typeface="Times New Roman"/>
              </a:rPr>
              <a:t>те</a:t>
            </a:r>
            <a:r>
              <a:rPr lang="ru-RU" sz="2800" b="1" dirty="0">
                <a:solidFill>
                  <a:prstClr val="white"/>
                </a:solidFill>
                <a:latin typeface="Arial Black"/>
                <a:ea typeface="Calibri"/>
                <a:cs typeface="Times New Roman"/>
              </a:rPr>
              <a:t>й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2" y="958766"/>
            <a:ext cx="438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Roboto"/>
                <a:ea typeface="Calibri"/>
                <a:cs typeface="Times New Roman" pitchFamily="18" charset="0"/>
              </a:rPr>
              <a:t>Инклюзивное образование - </a:t>
            </a:r>
            <a:r>
              <a:rPr lang="ru-RU" spc="-100" dirty="0">
                <a:solidFill>
                  <a:prstClr val="black"/>
                </a:solidFill>
                <a:latin typeface="Roboto"/>
                <a:ea typeface="Calibri"/>
                <a:cs typeface="Times New Roman" panose="02020603050405020304" pitchFamily="18" charset="0"/>
              </a:rPr>
              <a:t>обеспечение равного доступа к образованию для всех обучающихся с учетом </a:t>
            </a:r>
            <a:r>
              <a:rPr lang="ru-RU" u="sng" spc="-100" dirty="0">
                <a:solidFill>
                  <a:srgbClr val="FF0000"/>
                </a:solidFill>
                <a:latin typeface="Roboto"/>
                <a:ea typeface="Calibri"/>
                <a:cs typeface="Times New Roman" panose="02020603050405020304" pitchFamily="18" charset="0"/>
              </a:rPr>
              <a:t>разнообразия особых образовательных потребностей </a:t>
            </a:r>
            <a:r>
              <a:rPr lang="ru-RU" spc="-100" dirty="0">
                <a:solidFill>
                  <a:prstClr val="black"/>
                </a:solidFill>
                <a:latin typeface="Roboto"/>
                <a:ea typeface="Calibri"/>
                <a:cs typeface="Times New Roman" panose="02020603050405020304" pitchFamily="18" charset="0"/>
              </a:rPr>
              <a:t>и индивидуальных возможностей</a:t>
            </a:r>
            <a:r>
              <a:rPr lang="ru-RU" b="1" spc="-100" dirty="0" smtClean="0">
                <a:solidFill>
                  <a:prstClr val="black"/>
                </a:solidFill>
                <a:latin typeface="Roboto"/>
                <a:ea typeface="Calibri"/>
                <a:cs typeface="Times New Roman" pitchFamily="18" charset="0"/>
              </a:rPr>
              <a:t> </a:t>
            </a:r>
            <a:endParaRPr lang="ru-RU" b="1" spc="-100" dirty="0">
              <a:solidFill>
                <a:prstClr val="black"/>
              </a:solidFill>
              <a:latin typeface="Roboto"/>
              <a:cs typeface="Times New Roman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4" y="-19331"/>
            <a:ext cx="9144001" cy="952781"/>
          </a:xfrm>
          <a:prstGeom prst="rect">
            <a:avLst/>
          </a:prstGeom>
          <a:solidFill>
            <a:srgbClr val="0099CC"/>
          </a:solidFill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2400" b="1" i="1" dirty="0">
                <a:solidFill>
                  <a:prstClr val="white"/>
                </a:solidFill>
                <a:latin typeface="Roboto"/>
                <a:ea typeface="Calibri"/>
                <a:cs typeface="Times New Roman" pitchFamily="18" charset="0"/>
              </a:rPr>
              <a:t>Инклюзивный </a:t>
            </a:r>
            <a:r>
              <a:rPr lang="ru-RU" sz="2400" b="1" i="1" dirty="0" smtClean="0">
                <a:solidFill>
                  <a:prstClr val="white"/>
                </a:solidFill>
                <a:latin typeface="Roboto"/>
                <a:ea typeface="Calibri"/>
                <a:cs typeface="Times New Roman" pitchFamily="18" charset="0"/>
              </a:rPr>
              <a:t>потенциал </a:t>
            </a:r>
          </a:p>
          <a:p>
            <a:pPr algn="ctr">
              <a:lnSpc>
                <a:spcPct val="110000"/>
              </a:lnSpc>
            </a:pPr>
            <a:r>
              <a:rPr lang="ru-RU" sz="2400" b="1" i="1" dirty="0" smtClean="0">
                <a:solidFill>
                  <a:prstClr val="white"/>
                </a:solidFill>
                <a:latin typeface="Roboto"/>
                <a:ea typeface="Calibri"/>
                <a:cs typeface="Times New Roman" pitchFamily="18" charset="0"/>
              </a:rPr>
              <a:t>дополнительного </a:t>
            </a:r>
            <a:r>
              <a:rPr lang="ru-RU" sz="2400" b="1" i="1" dirty="0">
                <a:solidFill>
                  <a:prstClr val="white"/>
                </a:solidFill>
                <a:latin typeface="Roboto"/>
                <a:ea typeface="Calibri"/>
                <a:cs typeface="Times New Roman" pitchFamily="18" charset="0"/>
              </a:rPr>
              <a:t>образования </a:t>
            </a:r>
            <a:r>
              <a:rPr lang="ru-RU" sz="2400" b="1" i="1" dirty="0" smtClean="0">
                <a:solidFill>
                  <a:prstClr val="white"/>
                </a:solidFill>
                <a:latin typeface="Roboto"/>
                <a:ea typeface="Calibri"/>
                <a:cs typeface="Times New Roman" pitchFamily="18" charset="0"/>
              </a:rPr>
              <a:t>детей</a:t>
            </a:r>
            <a:endParaRPr lang="ru-RU" sz="2400" b="1" dirty="0">
              <a:solidFill>
                <a:prstClr val="white"/>
              </a:solidFill>
              <a:latin typeface="Roboto"/>
              <a:cs typeface="Times New Roman" pitchFamily="18" charset="0"/>
            </a:endParaRPr>
          </a:p>
        </p:txBody>
      </p:sp>
      <p:sp>
        <p:nvSpPr>
          <p:cNvPr id="13" name="AutoShape 6" descr="https://pensionnyjfond.com/uploads/posts/2018-10/1539083374_15.jpg"/>
          <p:cNvSpPr>
            <a:spLocks noChangeAspect="1" noChangeArrowheads="1"/>
          </p:cNvSpPr>
          <p:nvPr/>
        </p:nvSpPr>
        <p:spPr bwMode="auto">
          <a:xfrm>
            <a:off x="116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0" name="Picture 2" descr="https://i.pinimg.com/236x/55/6b/d5/556bd5e9cfa943b0818d6d35fe9823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2604878"/>
            <a:ext cx="4286252" cy="425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614526" y="3895727"/>
            <a:ext cx="1478483" cy="584775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Специальные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1159" y="5358880"/>
            <a:ext cx="1039259" cy="584775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Сроки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28901" y="6282835"/>
            <a:ext cx="1319592" cy="584775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Численный 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состав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" y="3868078"/>
            <a:ext cx="2058449" cy="584775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Электронные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материалы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67455" y="6291467"/>
            <a:ext cx="1787862" cy="584775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Адаптированные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323481" y="3250802"/>
            <a:ext cx="1639296" cy="584775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spc="-100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Индивидуальные</a:t>
            </a:r>
          </a:p>
          <a:p>
            <a:pPr algn="ctr"/>
            <a:r>
              <a:rPr lang="ru-RU" sz="1600" b="1" spc="-1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  <a:endParaRPr lang="ru-RU" sz="1600" b="1" spc="-100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1588954" y="4485884"/>
            <a:ext cx="1263616" cy="707886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4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ДОД</a:t>
            </a:r>
            <a:endParaRPr lang="ru-RU" sz="4000" b="1" dirty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754482" y="2666055"/>
            <a:ext cx="1478483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Специальные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317969" y="5680885"/>
            <a:ext cx="1027845" cy="4154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105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Специальные</a:t>
            </a:r>
          </a:p>
          <a:p>
            <a:pPr algn="ctr"/>
            <a:r>
              <a:rPr lang="ru-RU" sz="10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</a:t>
            </a:r>
            <a:endParaRPr lang="ru-RU" sz="1050" b="1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94353" y="5383644"/>
            <a:ext cx="1274964" cy="584775"/>
          </a:xfrm>
          <a:prstGeom prst="rect">
            <a:avLst/>
          </a:prstGeom>
          <a:solidFill>
            <a:srgbClr val="0066CC"/>
          </a:solidFill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Совместное</a:t>
            </a:r>
          </a:p>
          <a:p>
            <a:pPr algn="ctr"/>
            <a:r>
              <a:rPr lang="ru-RU" sz="1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4416" y="2436108"/>
            <a:ext cx="1209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ФЗ 273 – </a:t>
            </a:r>
            <a:endParaRPr lang="ru-RU" b="1" dirty="0" smtClean="0">
              <a:solidFill>
                <a:srgbClr val="C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ст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2, п. 27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0863" y="56949"/>
            <a:ext cx="1936749" cy="40011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 smtClean="0">
                <a:solidFill>
                  <a:prstClr val="white"/>
                </a:solidFill>
                <a:latin typeface="Roboto"/>
                <a:ea typeface="Calibri"/>
              </a:rPr>
              <a:t>Приказ № 196</a:t>
            </a:r>
            <a:endParaRPr lang="ru-RU" kern="0" dirty="0" smtClean="0">
              <a:solidFill>
                <a:prstClr val="white"/>
              </a:solidFill>
            </a:endParaRPr>
          </a:p>
        </p:txBody>
      </p:sp>
      <p:pic>
        <p:nvPicPr>
          <p:cNvPr id="31" name="Picture 2" descr="https://st2.depositphotos.com/1004907/7631/i/950/depositphotos_76315109-stock-photo-two-blank-cycle-business-diag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2" r="5287"/>
          <a:stretch/>
        </p:blipFill>
        <p:spPr bwMode="auto">
          <a:xfrm>
            <a:off x="4469317" y="958765"/>
            <a:ext cx="4658782" cy="5899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7" t="44306" r="31328" b="12223"/>
          <a:stretch/>
        </p:blipFill>
        <p:spPr bwMode="auto">
          <a:xfrm rot="16200000">
            <a:off x="4492908" y="2734525"/>
            <a:ext cx="4611599" cy="2112116"/>
          </a:xfrm>
          <a:prstGeom prst="rect">
            <a:avLst/>
          </a:prstGeom>
          <a:noFill/>
          <a:ln w="76200">
            <a:solidFill>
              <a:sysClr val="windowText" lastClr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31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649807/b699f6e2-9993-441a-b355-e0f02c33fd53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/>
          <a:stretch/>
        </p:blipFill>
        <p:spPr bwMode="auto">
          <a:xfrm>
            <a:off x="4572014" y="1700808"/>
            <a:ext cx="4571999" cy="515719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avatars.mds.yandex.net/get-pdb/1649807/b699f6e2-9993-441a-b355-e0f02c33fd53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4"/>
          <a:stretch/>
        </p:blipFill>
        <p:spPr bwMode="auto">
          <a:xfrm flipH="1">
            <a:off x="35496" y="1700808"/>
            <a:ext cx="4536504" cy="5157192"/>
          </a:xfrm>
          <a:prstGeom prst="rect">
            <a:avLst/>
          </a:prstGeom>
          <a:solidFill>
            <a:srgbClr val="0099CC"/>
          </a:solidFill>
          <a:ln w="76200">
            <a:solidFill>
              <a:schemeClr val="accent1"/>
            </a:solidFill>
          </a:ln>
          <a:extLst/>
        </p:spPr>
      </p:pic>
      <p:sp>
        <p:nvSpPr>
          <p:cNvPr id="7" name="Прямоугольник 6"/>
          <p:cNvSpPr/>
          <p:nvPr/>
        </p:nvSpPr>
        <p:spPr>
          <a:xfrm>
            <a:off x="14" y="707886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Титульный </a:t>
            </a:r>
            <a:r>
              <a:rPr lang="ru-RU" b="1" i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лист</a:t>
            </a:r>
            <a:endParaRPr lang="ru-RU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18654" y="-12879"/>
            <a:ext cx="9162653" cy="1077218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cap="all" spc="-100" dirty="0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Письмо </a:t>
            </a:r>
            <a:r>
              <a:rPr lang="ru-RU" sz="1600" cap="all" spc="-100" dirty="0" err="1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Минобрнауки</a:t>
            </a:r>
            <a:r>
              <a:rPr lang="ru-RU" sz="1600" cap="all" spc="-100" dirty="0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 РФ от 29.03.2016 № ВК-641/09 «О направлении МР» вместе с МР по реализации адаптированных дополнительных  общеобразовательных программ</a:t>
            </a:r>
          </a:p>
          <a:p>
            <a:pPr algn="ctr"/>
            <a:endParaRPr lang="ru-RU" sz="1600" cap="all" spc="-100" dirty="0">
              <a:solidFill>
                <a:prstClr val="white"/>
              </a:solidFill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/>
          </p:nvPr>
        </p:nvGraphicFramePr>
        <p:xfrm>
          <a:off x="-2" y="1077218"/>
          <a:ext cx="9144000" cy="6906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062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-18654" y="1077218"/>
            <a:ext cx="4572000" cy="707886"/>
          </a:xfrm>
          <a:prstGeom prst="rect">
            <a:avLst/>
          </a:prstGeom>
          <a:solidFill>
            <a:srgbClr val="0099CC"/>
          </a:solidFill>
        </p:spPr>
        <p:txBody>
          <a:bodyPr>
            <a:spAutoFit/>
          </a:bodyPr>
          <a:lstStyle/>
          <a:p>
            <a:pPr algn="ctr" fontAlgn="base">
              <a:defRPr/>
            </a:pPr>
            <a:r>
              <a:rPr lang="ru-RU" sz="2000" b="1" i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Комплекс </a:t>
            </a:r>
            <a:endParaRPr lang="ru-RU" sz="2000" b="1" i="1" dirty="0" smtClean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 fontAlgn="base">
              <a:defRPr/>
            </a:pPr>
            <a:r>
              <a:rPr lang="ru-RU" sz="2000" b="1" i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основных </a:t>
            </a:r>
            <a:r>
              <a:rPr lang="ru-RU" sz="2000" b="1" i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характеристик </a:t>
            </a:r>
            <a:r>
              <a:rPr lang="ru-RU" sz="20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endParaRPr lang="ru-RU" sz="2000" b="1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575689" y="107721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i="1" spc="-1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Комплекс организационно-педагогических условий</a:t>
            </a:r>
            <a:endParaRPr lang="ru-RU" sz="2000" dirty="0">
              <a:solidFill>
                <a:prstClr val="white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572014" y="1785104"/>
            <a:ext cx="3689" cy="5072896"/>
          </a:xfrm>
          <a:prstGeom prst="line">
            <a:avLst/>
          </a:prstGeom>
          <a:ln w="76200">
            <a:solidFill>
              <a:srgbClr val="0066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/>
          <p:cNvSpPr/>
          <p:nvPr/>
        </p:nvSpPr>
        <p:spPr>
          <a:xfrm>
            <a:off x="3203850" y="2996952"/>
            <a:ext cx="2736304" cy="2520280"/>
          </a:xfrm>
          <a:prstGeom prst="ellipse">
            <a:avLst/>
          </a:prstGeom>
          <a:solidFill>
            <a:srgbClr val="00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95835" y="3284985"/>
            <a:ext cx="295232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-1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Структура адаптированной дополнительной  </a:t>
            </a:r>
            <a:r>
              <a:rPr lang="ru-RU" spc="-1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общеобразовательной</a:t>
            </a:r>
            <a:r>
              <a:rPr lang="ru-RU" sz="2000" spc="-1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 программы</a:t>
            </a:r>
            <a:endParaRPr lang="ru-RU" sz="2000" spc="-100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79514" y="1916860"/>
            <a:ext cx="3168352" cy="584775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 fontAlgn="base">
              <a:defRPr/>
            </a:pPr>
            <a:r>
              <a:rPr lang="ru-RU" sz="1600" i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Пояснительная записка</a:t>
            </a:r>
            <a:r>
              <a:rPr lang="ru-RU" sz="16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</a:p>
          <a:p>
            <a:pPr algn="ctr" fontAlgn="base">
              <a:defRPr/>
            </a:pPr>
            <a:r>
              <a:rPr lang="ru-RU" sz="16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(характеристика</a:t>
            </a:r>
            <a:r>
              <a:rPr lang="ru-RU" sz="16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)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10351" y="2827702"/>
            <a:ext cx="2351926" cy="430887"/>
          </a:xfrm>
          <a:prstGeom prst="rect">
            <a:avLst/>
          </a:prstGeom>
          <a:solidFill>
            <a:schemeClr val="accent6">
              <a:lumMod val="75000"/>
            </a:schemeClr>
          </a:solidFill>
          <a:ln w="57150">
            <a:solidFill>
              <a:schemeClr val="accent6"/>
            </a:solidFill>
          </a:ln>
        </p:spPr>
        <p:txBody>
          <a:bodyPr wrap="none">
            <a:spAutoFit/>
          </a:bodyPr>
          <a:lstStyle/>
          <a:p>
            <a:r>
              <a:rPr lang="ru-RU" sz="2200" i="1" spc="-1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Цель и </a:t>
            </a:r>
            <a:r>
              <a:rPr lang="ru-RU" sz="2200" i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задачи</a:t>
            </a:r>
            <a:endParaRPr lang="ru-RU" sz="2200" dirty="0">
              <a:solidFill>
                <a:prstClr val="black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538" y="3509333"/>
            <a:ext cx="1814626" cy="646331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spc="-1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Содержание </a:t>
            </a:r>
            <a:endParaRPr lang="ru-RU" i="1" spc="-100" dirty="0" smtClean="0">
              <a:solidFill>
                <a:prstClr val="black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i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программы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83582" y="5224872"/>
            <a:ext cx="1878709" cy="584775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i="1" spc="-1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Планируемые </a:t>
            </a:r>
            <a:endParaRPr lang="ru-RU" sz="1600" i="1" spc="-100" dirty="0" smtClean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sz="1600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результаты</a:t>
            </a:r>
            <a:endParaRPr lang="ru-RU" dirty="0">
              <a:solidFill>
                <a:prstClr val="white"/>
              </a:solidFill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/>
          </p:nvPr>
        </p:nvGraphicFramePr>
        <p:xfrm>
          <a:off x="210351" y="4437112"/>
          <a:ext cx="2781004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8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Учебный план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Содержание УП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Фигура, имеющая форму буквы L 27"/>
          <p:cNvSpPr/>
          <p:nvPr/>
        </p:nvSpPr>
        <p:spPr>
          <a:xfrm rot="7962143">
            <a:off x="1337261" y="4178474"/>
            <a:ext cx="360040" cy="338335"/>
          </a:xfrm>
          <a:prstGeom prst="corner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592180" y="5194093"/>
            <a:ext cx="2191626" cy="646331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pPr algn="ctr"/>
            <a:r>
              <a:rPr lang="ru-RU" i="1" spc="-1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Календарный </a:t>
            </a:r>
            <a:endParaRPr lang="ru-RU" i="1" spc="-100" dirty="0" smtClean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учебный </a:t>
            </a:r>
            <a:r>
              <a:rPr lang="ru-RU" i="1" spc="-1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график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971960" y="4347641"/>
            <a:ext cx="1848513" cy="646331"/>
          </a:xfrm>
          <a:prstGeom prst="rect">
            <a:avLst/>
          </a:prstGeom>
          <a:solidFill>
            <a:srgbClr val="009999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spc="-1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Условия </a:t>
            </a:r>
            <a:endParaRPr lang="ru-RU" i="1" spc="-100" dirty="0" smtClean="0">
              <a:solidFill>
                <a:prstClr val="black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i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реализации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940152" y="2027603"/>
            <a:ext cx="2779928" cy="400110"/>
          </a:xfrm>
          <a:prstGeom prst="rect">
            <a:avLst/>
          </a:prstGeom>
          <a:solidFill>
            <a:srgbClr val="C00000"/>
          </a:solidFill>
          <a:ln w="76200"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ru-RU" sz="2000" i="1" spc="-1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Формы </a:t>
            </a:r>
            <a:r>
              <a:rPr lang="ru-RU" sz="2000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 аттестации</a:t>
            </a:r>
            <a:endParaRPr lang="ru-RU" sz="2000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39583" y="3516624"/>
            <a:ext cx="1978427" cy="646331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ru-RU" i="1" spc="-1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Методические </a:t>
            </a:r>
            <a:endParaRPr lang="ru-RU" i="1" spc="-100" dirty="0" smtClean="0">
              <a:solidFill>
                <a:prstClr val="black"/>
              </a:solidFill>
              <a:latin typeface="Arial Black" pitchFamily="34" charset="0"/>
              <a:ea typeface="Calibri"/>
              <a:cs typeface="Times New Roman"/>
            </a:endParaRPr>
          </a:p>
          <a:p>
            <a:r>
              <a:rPr lang="ru-RU" i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материалы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886719" y="6021316"/>
            <a:ext cx="2897101" cy="646331"/>
          </a:xfrm>
          <a:prstGeom prst="rect">
            <a:avLst/>
          </a:prstGeom>
          <a:solidFill>
            <a:srgbClr val="D60093"/>
          </a:solidFill>
        </p:spPr>
        <p:txBody>
          <a:bodyPr wrap="square">
            <a:spAutoFit/>
          </a:bodyPr>
          <a:lstStyle/>
          <a:p>
            <a:pPr algn="ctr"/>
            <a:r>
              <a:rPr lang="ru-RU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Рабочие</a:t>
            </a:r>
            <a:r>
              <a:rPr lang="ru-RU" i="1" spc="-100" dirty="0" smtClean="0">
                <a:solidFill>
                  <a:srgbClr val="C00000"/>
                </a:solidFill>
                <a:latin typeface="Arial Black" pitchFamily="34" charset="0"/>
                <a:ea typeface="Calibri"/>
                <a:cs typeface="Times New Roman"/>
              </a:rPr>
              <a:t>  </a:t>
            </a:r>
            <a:r>
              <a:rPr lang="ru-RU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программы  курсов, модулей и др.</a:t>
            </a:r>
            <a:r>
              <a:rPr lang="ru-RU" spc="-100" dirty="0" smtClean="0">
                <a:solidFill>
                  <a:srgbClr val="C00000"/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79416" y="6059227"/>
            <a:ext cx="1873290" cy="646331"/>
          </a:xfrm>
          <a:prstGeom prst="rect">
            <a:avLst/>
          </a:prstGeom>
          <a:solidFill>
            <a:srgbClr val="D60093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i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Список </a:t>
            </a:r>
            <a:endParaRPr lang="ru-RU" b="1" i="1" spc="-100" dirty="0" smtClean="0">
              <a:solidFill>
                <a:prstClr val="white"/>
              </a:solidFill>
              <a:latin typeface="Arial Black" pitchFamily="34" charset="0"/>
              <a:ea typeface="Calibri"/>
            </a:endParaRPr>
          </a:p>
          <a:p>
            <a:pPr algn="ctr"/>
            <a:r>
              <a:rPr lang="ru-RU" b="1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литературы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579528" y="2719979"/>
            <a:ext cx="1880904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i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Оценочные </a:t>
            </a:r>
          </a:p>
          <a:p>
            <a:pPr algn="ctr"/>
            <a:r>
              <a:rPr lang="ru-RU" i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материалы</a:t>
            </a:r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>
            <a:off x="31819" y="5904579"/>
            <a:ext cx="4540193" cy="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74165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3098942" cy="8677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13984" y="49"/>
            <a:ext cx="2230016" cy="104829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" y="20419"/>
            <a:ext cx="9144001" cy="400110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Roboto"/>
                <a:ea typeface="Calibri"/>
                <a:cs typeface="Times New Roman" panose="02020603050405020304" pitchFamily="18" charset="0"/>
              </a:rPr>
              <a:t>Реализация</a:t>
            </a:r>
            <a:r>
              <a:rPr lang="ru-RU" sz="20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prstClr val="white"/>
                </a:solidFill>
                <a:latin typeface="Roboto"/>
                <a:ea typeface="Calibri"/>
                <a:cs typeface="Times New Roman" panose="02020603050405020304" pitchFamily="18" charset="0"/>
              </a:rPr>
              <a:t>дополнительных общеобразовательных программ</a:t>
            </a:r>
            <a:endParaRPr lang="ru-RU" sz="2000" b="1" dirty="0">
              <a:solidFill>
                <a:prstClr val="white"/>
              </a:solidFill>
              <a:latin typeface="Roboto"/>
              <a:cs typeface="Times New Roman" panose="02020603050405020304" pitchFamily="18" charset="0"/>
            </a:endParaRPr>
          </a:p>
        </p:txBody>
      </p:sp>
      <p:pic>
        <p:nvPicPr>
          <p:cNvPr id="10" name="Picture 16" descr="https://png.pngtree.com/element_origin_min_pic/16/09/23/2057e51ce50789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02518"/>
            <a:ext cx="5076057" cy="555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45272" y="1913745"/>
            <a:ext cx="174874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самостоятельно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образовательной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организацией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07361" y="2744742"/>
            <a:ext cx="148252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посредством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етевых форм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995045" y="4097373"/>
            <a:ext cx="130715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на основе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модульного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принципа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477" y="3346799"/>
            <a:ext cx="183954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использованием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дистанционных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технологий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1196" y="4946104"/>
            <a:ext cx="183954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 использованием</a:t>
            </a:r>
          </a:p>
          <a:p>
            <a:pPr algn="ctr"/>
            <a:r>
              <a:rPr lang="ru-RU" sz="1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лектронного </a:t>
            </a:r>
          </a:p>
          <a:p>
            <a:pPr algn="ctr"/>
            <a:r>
              <a:rPr lang="ru-RU" sz="1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обучения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440835"/>
            <a:ext cx="4245428" cy="13234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Дополнительные общеобразовательные программы </a:t>
            </a:r>
            <a:r>
              <a:rPr lang="ru-RU" sz="1600" b="1" i="1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реализуются </a:t>
            </a:r>
            <a:r>
              <a:rPr lang="ru-RU" sz="1600" b="1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организацией, осуществляющей образовательную деятельность:</a:t>
            </a:r>
            <a:endParaRPr lang="ru-RU" sz="1600" b="1" dirty="0">
              <a:solidFill>
                <a:prstClr val="black"/>
              </a:solidFill>
              <a:latin typeface="Roboto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97112" y="764704"/>
            <a:ext cx="4320481" cy="3970318"/>
          </a:xfrm>
          <a:prstGeom prst="rect">
            <a:avLst/>
          </a:prstGeom>
          <a:ln w="57150">
            <a:solidFill>
              <a:srgbClr val="0099CC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Организации, осуществляющие образовательную деятельность, самостоятельно</a:t>
            </a:r>
            <a:r>
              <a:rPr lang="ru-RU" dirty="0">
                <a:solidFill>
                  <a:prstClr val="black"/>
                </a:solidFill>
                <a:latin typeface="Roboto"/>
                <a:ea typeface="Calibri"/>
                <a:cs typeface="Times New Roman" pitchFamily="18" charset="0"/>
              </a:rPr>
              <a:t> определяют </a:t>
            </a:r>
            <a:r>
              <a:rPr lang="ru-RU" b="1" i="1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формы обучения</a:t>
            </a:r>
            <a:r>
              <a:rPr lang="ru-RU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 по дополнительным общеобразовательным программам – ФЗ №273, ст. 17, ч. 5 – «</a:t>
            </a:r>
            <a:r>
              <a:rPr lang="ru-RU" dirty="0">
                <a:solidFill>
                  <a:prstClr val="black"/>
                </a:solidFill>
                <a:latin typeface="Roboto"/>
                <a:ea typeface="Calibri"/>
                <a:cs typeface="Times New Roman" pitchFamily="18" charset="0"/>
              </a:rPr>
              <a:t>д</a:t>
            </a:r>
            <a:r>
              <a:rPr lang="ru-RU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опускается сочетание различных форм получения образования и форм обучения» (ФЗ №273 ч. 4 ст. 17) (п. 9 «Порядка»), «определяют формы аудиторных занятий, а также формы, порядок и периодичность проведения промежуточной аттестации обучающихся</a:t>
            </a:r>
            <a:r>
              <a:rPr lang="ru-RU" dirty="0" smtClean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»</a:t>
            </a:r>
            <a:r>
              <a:rPr lang="ru-RU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 (п.18).</a:t>
            </a:r>
            <a:endParaRPr lang="ru-RU" dirty="0">
              <a:solidFill>
                <a:prstClr val="black"/>
              </a:solidFill>
              <a:latin typeface="Roboto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597112" y="4869160"/>
            <a:ext cx="4320481" cy="1815882"/>
          </a:xfrm>
          <a:prstGeom prst="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prstClr val="black"/>
                </a:solidFill>
                <a:latin typeface="Roboto"/>
                <a:ea typeface="Times New Roman"/>
                <a:cs typeface="Times New Roman" pitchFamily="18" charset="0"/>
              </a:rPr>
              <a:t>для детей «с ограниченными возможностями здоровья, детей-инвалидов и инвалидов организациями, осуществляющими образовательную деятельность, педагогами обеспечивается предоставление учебных, лекционных материалов в электронном виде» (п.23).</a:t>
            </a:r>
            <a:r>
              <a:rPr lang="ru-RU" sz="1600" i="1" dirty="0">
                <a:solidFill>
                  <a:srgbClr val="1E1F27"/>
                </a:solidFill>
                <a:latin typeface="Roboto"/>
                <a:ea typeface="Times New Roman"/>
                <a:cs typeface="Times New Roman" pitchFamily="18" charset="0"/>
              </a:rPr>
              <a:t> </a:t>
            </a:r>
            <a:endParaRPr lang="ru-RU" sz="1600" dirty="0">
              <a:solidFill>
                <a:prstClr val="black"/>
              </a:solidFill>
              <a:latin typeface="Roboto"/>
              <a:cs typeface="Times New Roman" pitchFamily="18" charset="0"/>
            </a:endParaRPr>
          </a:p>
        </p:txBody>
      </p:sp>
      <p:pic>
        <p:nvPicPr>
          <p:cNvPr id="21" name="Picture 4" descr="https://neodin64.ru/images/Foto/ink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5" r="29796"/>
          <a:stretch/>
        </p:blipFill>
        <p:spPr bwMode="auto">
          <a:xfrm>
            <a:off x="3020426" y="5460464"/>
            <a:ext cx="1256393" cy="1136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36450" y="6397312"/>
            <a:ext cx="1936749" cy="400110"/>
          </a:xfrm>
          <a:prstGeom prst="rect">
            <a:avLst/>
          </a:prstGeom>
          <a:ln w="38100">
            <a:solidFill>
              <a:srgbClr val="4F81BD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kern="0" dirty="0" smtClean="0">
                <a:solidFill>
                  <a:srgbClr val="006600"/>
                </a:solidFill>
                <a:latin typeface="Roboto"/>
                <a:ea typeface="Calibri"/>
              </a:rPr>
              <a:t>Приказ № 196</a:t>
            </a:r>
            <a:endParaRPr lang="ru-RU" kern="0" dirty="0" smtClea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8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thumbs.dreamstime.com/b/%D0%BA%D1%80%D0%B0%D1%81%D0%BE%D1%87%D0%BD%D1%8B%D0%B9-%D0%BF%D1%83%D1%81%D1%82%D0%BE%D0%B9-%D0%BA%D0%BE%D0%BC%D0%BF%D0%BB%D0%B5%D0%BA%D1%82-%D0%BA%D0%BD%D0%BE%D0%BF%D0%BA%D0%B8-%D1%81%D0%B5%D1%82%D0%B8-1173434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" r="3125" b="5136"/>
          <a:stretch/>
        </p:blipFill>
        <p:spPr bwMode="auto">
          <a:xfrm>
            <a:off x="893" y="-13746"/>
            <a:ext cx="91431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6" y="476675"/>
            <a:ext cx="4392488" cy="954107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Реализуют дополнительные общеобразовательные программы в </a:t>
            </a:r>
            <a:r>
              <a:rPr lang="ru-RU" sz="1400" b="1" u="sng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течение всего календарного года</a:t>
            </a:r>
            <a:r>
              <a:rPr lang="ru-RU" sz="14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, включая каникулярное время </a:t>
            </a:r>
            <a:endParaRPr lang="ru-RU" sz="1400" b="1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6" y="1556796"/>
            <a:ext cx="4392488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Организуют и проводят </a:t>
            </a:r>
            <a:r>
              <a:rPr lang="ru-RU" sz="1400" b="1" u="sng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массовые мероприятия</a:t>
            </a:r>
            <a:r>
              <a:rPr lang="ru-RU" sz="14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, создают необходимые условия для совместной деятельности обучающихся и родителей </a:t>
            </a:r>
            <a:endParaRPr lang="ru-RU" sz="1400" b="1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6" y="2636940"/>
            <a:ext cx="4392488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Осуществляют обучение </a:t>
            </a:r>
          </a:p>
          <a:p>
            <a:pPr algn="ctr"/>
            <a:r>
              <a:rPr lang="ru-RU" sz="1400" b="1" u="sng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по индивидуальному учебному плану</a:t>
            </a:r>
            <a:r>
              <a:rPr lang="ru-RU" sz="1400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, в том числе </a:t>
            </a:r>
            <a:r>
              <a:rPr lang="ru-RU" sz="1400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ускоренное </a:t>
            </a:r>
            <a:r>
              <a:rPr lang="ru-RU" sz="1400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обучение </a:t>
            </a:r>
            <a:r>
              <a:rPr lang="ru-RU" sz="1400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в </a:t>
            </a:r>
            <a:r>
              <a:rPr lang="ru-RU" sz="1400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пределах осваиваемой </a:t>
            </a:r>
            <a:r>
              <a:rPr lang="ru-RU" sz="1400" b="1" dirty="0" smtClean="0">
                <a:solidFill>
                  <a:prstClr val="white"/>
                </a:solidFill>
                <a:latin typeface="Arial Black" pitchFamily="34" charset="0"/>
              </a:rPr>
              <a:t>программы</a:t>
            </a:r>
            <a:endParaRPr lang="ru-RU" sz="1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1931" y="3789040"/>
            <a:ext cx="4392488" cy="738664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Организуют образовательный процесс в соответствии </a:t>
            </a:r>
            <a:r>
              <a:rPr lang="ru-RU" sz="1400" b="1" u="sng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с индивидуальными учебными планами в объединениях по интересам</a:t>
            </a:r>
            <a:endParaRPr lang="ru-RU" sz="1400" b="1" spc="-1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16029" y="479108"/>
            <a:ext cx="4357045" cy="954107"/>
          </a:xfrm>
          <a:prstGeom prst="rect">
            <a:avLst/>
          </a:prstGeom>
          <a:solidFill>
            <a:srgbClr val="D60093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Обновляют</a:t>
            </a:r>
            <a:r>
              <a:rPr lang="ru-RU" sz="1400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 ежегодно ДОП с учетом развития науки, техники, культуры, экономики, технологий и социальной сферы </a:t>
            </a:r>
            <a:endParaRPr lang="ru-RU" sz="1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6028" y="1556796"/>
            <a:ext cx="4355977" cy="954107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u="sng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Составляют расписание занятий</a:t>
            </a:r>
            <a:r>
              <a:rPr lang="ru-RU" sz="1400" b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 детского объединения по представлению педагога с учетом пожеланий детей,  их родителей </a:t>
            </a:r>
          </a:p>
          <a:p>
            <a:pPr algn="ctr"/>
            <a:r>
              <a:rPr lang="ru-RU" sz="1400" b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и возраста обучающихся</a:t>
            </a:r>
            <a:endParaRPr lang="ru-RU" sz="1400" b="1" spc="-1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8867" y="4653164"/>
            <a:ext cx="4411139" cy="1169551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u="sng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Проводят аудиторные и внеаудиторные</a:t>
            </a:r>
            <a:r>
              <a:rPr lang="ru-RU" sz="1400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 (самостоятельные) занятия в объединениях (по группам, индивидуально или всем составом объединения)</a:t>
            </a:r>
            <a:endParaRPr lang="ru-RU" sz="14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866" y="5842236"/>
            <a:ext cx="4411139" cy="95410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Определяют в соответствии с локальным актом ОО </a:t>
            </a:r>
            <a:r>
              <a:rPr lang="ru-RU" sz="1400" b="1" u="sng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количество обучающихся в объединении, их возраст, учебных занятий</a:t>
            </a:r>
            <a:r>
              <a:rPr lang="ru-RU" sz="1400" b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  в объединении</a:t>
            </a:r>
            <a:endParaRPr lang="ru-RU" sz="1400" b="1" spc="-1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6028" y="2636926"/>
            <a:ext cx="4352209" cy="954107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Включают в работу объединений родителей совместно с несовершеннолетними обучающимися при наличии условий и согласия педагога</a:t>
            </a:r>
            <a:endParaRPr lang="ru-RU" sz="1400" b="1" spc="-1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6027" y="3681326"/>
            <a:ext cx="4352209" cy="95410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u="sng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Устанавливают количество обучающихся в объединении, их возраст</a:t>
            </a:r>
            <a:r>
              <a:rPr lang="ru-RU" sz="1400" b="1" u="sng" spc="-100">
                <a:solidFill>
                  <a:prstClr val="black"/>
                </a:solidFill>
                <a:latin typeface="Arial Black" pitchFamily="34" charset="0"/>
                <a:ea typeface="Calibri"/>
              </a:rPr>
              <a:t>,  </a:t>
            </a:r>
            <a:r>
              <a:rPr lang="ru-RU" sz="1400" b="1" u="sng" spc="-10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продолжительность </a:t>
            </a:r>
            <a:r>
              <a:rPr lang="ru-RU" sz="1400" b="1" u="sng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занятий</a:t>
            </a:r>
            <a:r>
              <a:rPr lang="ru-RU" sz="14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 в объединении в зависимости от направленности </a:t>
            </a:r>
            <a:r>
              <a:rPr lang="ru-RU" sz="1400" b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 </a:t>
            </a:r>
            <a:r>
              <a:rPr lang="ru-RU" sz="1400" b="1" spc="-100" dirty="0" smtClean="0">
                <a:solidFill>
                  <a:prstClr val="black"/>
                </a:solidFill>
                <a:latin typeface="Arial Black" pitchFamily="34" charset="0"/>
              </a:rPr>
              <a:t>программы</a:t>
            </a:r>
            <a:endParaRPr lang="ru-RU" sz="1400" b="1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6026" y="4725158"/>
            <a:ext cx="4352209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Проводят занятия в группах одного возраста или разновозрастных: (клубы, секции, кружки, лаборатории, студии, др.) (далее – объединения), а также индивидуально</a:t>
            </a:r>
            <a:endParaRPr lang="ru-RU" sz="1400" b="1" spc="-1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28140" y="5822701"/>
            <a:ext cx="4375297" cy="907941"/>
          </a:xfrm>
          <a:prstGeom prst="rect">
            <a:avLst/>
          </a:prstGeom>
          <a:solidFill>
            <a:srgbClr val="FF99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Реализуют ДОП различной </a:t>
            </a:r>
            <a:r>
              <a:rPr lang="ru-RU" sz="1400" b="1" u="sng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направленност</a:t>
            </a:r>
            <a:r>
              <a:rPr lang="ru-RU" sz="1400" b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и:  </a:t>
            </a:r>
            <a:r>
              <a:rPr lang="ru-RU" sz="1300" b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технической</a:t>
            </a:r>
            <a:r>
              <a:rPr lang="ru-RU" sz="13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, естественнонаучной, физкультурно-спортивной, художественной, туристско-краеведческой, социально-педагогической</a:t>
            </a:r>
            <a:r>
              <a:rPr lang="ru-RU" sz="1300" b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)</a:t>
            </a:r>
            <a:endParaRPr lang="ru-RU" sz="1300" b="1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868" y="-13746"/>
            <a:ext cx="9130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u="sng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 panose="02020603050405020304" pitchFamily="18" charset="0"/>
              </a:rPr>
              <a:t>ПРИКАЗ 196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 panose="02020603050405020304" pitchFamily="18" charset="0"/>
              </a:rPr>
              <a:t>: Образовательные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 panose="02020603050405020304" pitchFamily="18" charset="0"/>
              </a:rPr>
              <a:t>организации,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 panose="02020603050405020304" pitchFamily="18" charset="0"/>
              </a:rPr>
              <a:t>осуществляющие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 panose="02020603050405020304" pitchFamily="18" charset="0"/>
              </a:rPr>
              <a:t>образовательную деятельность:</a:t>
            </a:r>
            <a:endParaRPr lang="ru-RU" sz="1600" b="1" dirty="0">
              <a:solidFill>
                <a:prstClr val="black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0270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71" t="7773" r="25175" b="21857"/>
          <a:stretch/>
        </p:blipFill>
        <p:spPr bwMode="auto">
          <a:xfrm>
            <a:off x="3195781" y="675558"/>
            <a:ext cx="5877806" cy="412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https://i.pinimg.com/736x/e2/b1/60/e2b1606d39bc06aff62e9765c5ed55a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2" r="7343" b="10268"/>
          <a:stretch/>
        </p:blipFill>
        <p:spPr bwMode="auto">
          <a:xfrm>
            <a:off x="131493" y="707886"/>
            <a:ext cx="3144364" cy="4089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7768" y="764730"/>
            <a:ext cx="2502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Изменились интересы детей и запросы семей</a:t>
            </a:r>
            <a:endParaRPr lang="ru-RU" sz="16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687258"/>
            <a:ext cx="5544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Поддерживать у ребенка живой </a:t>
            </a: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интерес, </a:t>
            </a:r>
            <a:r>
              <a:rPr lang="ru-RU" b="1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стимулировать желание непрерывно учиться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5447" y="1790146"/>
            <a:ext cx="27712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Необходимо готовить </a:t>
            </a:r>
            <a:r>
              <a:rPr lang="ru-RU" sz="16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учащихся к </a:t>
            </a:r>
            <a:r>
              <a:rPr lang="ru-RU" sz="1600" dirty="0" smtClean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выбору будущей </a:t>
            </a:r>
            <a:r>
              <a:rPr lang="ru-RU" sz="1600" dirty="0">
                <a:solidFill>
                  <a:prstClr val="white"/>
                </a:solidFill>
                <a:latin typeface="Arial Black" pitchFamily="34" charset="0"/>
                <a:ea typeface="Times New Roman"/>
              </a:rPr>
              <a:t>профессии</a:t>
            </a:r>
            <a:endParaRPr lang="ru-RU" sz="16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87690" y="1758799"/>
            <a:ext cx="5785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Создавать </a:t>
            </a:r>
            <a:r>
              <a:rPr lang="ru-RU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условия для </a:t>
            </a:r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знакомства с профессиями и осуществления профессиональных проб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87690" y="2773530"/>
            <a:ext cx="57858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Создавать </a:t>
            </a:r>
            <a:r>
              <a:rPr lang="ru-RU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условия для реализации индивидуальных образовательных траекторий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13"/>
          <a:stretch/>
        </p:blipFill>
        <p:spPr bwMode="auto">
          <a:xfrm>
            <a:off x="147625" y="4797152"/>
            <a:ext cx="3140075" cy="2060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267088" y="4797178"/>
            <a:ext cx="5806511" cy="207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44608" y="3927565"/>
            <a:ext cx="31430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Усилились процессы </a:t>
            </a:r>
          </a:p>
          <a:p>
            <a:r>
              <a:rPr lang="ru-RU" sz="1600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интеграции</a:t>
            </a:r>
            <a:r>
              <a:rPr lang="ru-RU" sz="1600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, конвергенции и </a:t>
            </a:r>
            <a:r>
              <a:rPr lang="ru-RU" sz="1600" spc="-100" dirty="0" err="1">
                <a:solidFill>
                  <a:prstClr val="black"/>
                </a:solidFill>
                <a:latin typeface="Arial Black" pitchFamily="34" charset="0"/>
                <a:ea typeface="Calibri"/>
              </a:rPr>
              <a:t>междисциплинарности</a:t>
            </a:r>
            <a:endParaRPr lang="ru-RU" sz="1600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31492" y="2773543"/>
            <a:ext cx="2856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spc="-100" dirty="0" smtClean="0">
                <a:solidFill>
                  <a:prstClr val="black"/>
                </a:solidFill>
                <a:latin typeface="Arial Black" pitchFamily="34" charset="0"/>
                <a:ea typeface="Times New Roman"/>
              </a:rPr>
              <a:t>Доступность ДОД для разных категорий детей: ОВЗ, одаренных, др.</a:t>
            </a:r>
            <a:endParaRPr lang="ru-RU" sz="1600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87688" y="3861053"/>
            <a:ext cx="5604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Разрабатывать и предлагать многообразные виды </a:t>
            </a:r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ДОП по современным проблемам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4595" y="4869186"/>
            <a:ext cx="3122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spc="-1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Обязательные компоненты обучения – п</a:t>
            </a:r>
            <a:r>
              <a:rPr lang="ru-RU" sz="1600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роектно- </a:t>
            </a:r>
            <a:r>
              <a:rPr lang="ru-RU" sz="1600" i="1" spc="-100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исследовательская </a:t>
            </a:r>
            <a:r>
              <a:rPr lang="ru-RU" sz="1600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 </a:t>
            </a:r>
            <a:r>
              <a:rPr lang="ru-RU" sz="1600" i="1" spc="-100" dirty="0" err="1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деят</a:t>
            </a:r>
            <a:r>
              <a:rPr lang="ru-RU" sz="1600" i="1" spc="-100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=</a:t>
            </a:r>
            <a:r>
              <a:rPr lang="ru-RU" sz="1600" i="1" spc="-100" dirty="0" err="1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ть</a:t>
            </a:r>
            <a:endParaRPr lang="ru-RU" sz="1600" spc="-1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32288" y="4776769"/>
            <a:ext cx="5604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Включать в содержание ДОП проектно-исследовательскую деятельность, развивать навыки 21 века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47612" y="5949306"/>
            <a:ext cx="2502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Глобальная информатизация, </a:t>
            </a:r>
            <a:r>
              <a:rPr lang="ru-RU" sz="1600" b="1" dirty="0" err="1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цифровизация</a:t>
            </a:r>
            <a:endParaRPr lang="ru-RU" sz="1600" b="1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332288" y="5899120"/>
            <a:ext cx="5604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 Black" pitchFamily="34" charset="0"/>
                <a:ea typeface="Calibri"/>
              </a:rPr>
              <a:t>Разрабатывать </a:t>
            </a:r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</a:rPr>
              <a:t>дистанционные ДОП, включать в ДОП цифровые инструменты в образовательном процессе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9588" y="61555"/>
            <a:ext cx="8784976" cy="646331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r>
              <a:rPr lang="ru-RU" sz="3600" b="1" spc="-100" dirty="0" smtClean="0">
                <a:solidFill>
                  <a:prstClr val="white"/>
                </a:solidFill>
                <a:latin typeface="Arial Black" pitchFamily="34" charset="0"/>
              </a:rPr>
              <a:t>Что делать? Что изменить в ДОД?</a:t>
            </a:r>
            <a:endParaRPr lang="ru-RU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03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4" y="188642"/>
            <a:ext cx="8379711" cy="584775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r>
              <a:rPr lang="ru-RU" sz="3200" b="1" spc="-100" dirty="0" smtClean="0">
                <a:solidFill>
                  <a:prstClr val="white"/>
                </a:solidFill>
                <a:latin typeface="Arial Black" pitchFamily="34" charset="0"/>
              </a:rPr>
              <a:t>Что делать? Что изменить в ДОД?</a:t>
            </a:r>
            <a:endParaRPr lang="ru-RU" sz="3200" dirty="0">
              <a:solidFill>
                <a:prstClr val="white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24322" y="847177"/>
            <a:ext cx="7234903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содержание образования </a:t>
            </a:r>
            <a:endParaRPr lang="ru-RU" dirty="0" smtClean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(</a:t>
            </a:r>
            <a:r>
              <a:rPr lang="ru-RU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чему учить </a:t>
            </a:r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детей? какие программы разрабатывать?)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24321" y="1882859"/>
            <a:ext cx="7234903" cy="923330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среду </a:t>
            </a: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обучения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(высоко технологичные </a:t>
            </a: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креативные пространства </a:t>
            </a:r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)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08800" y="2936478"/>
            <a:ext cx="7241452" cy="800219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материально-техническую базу </a:t>
            </a:r>
            <a:endParaRPr lang="ru-RU" sz="2000" b="1" dirty="0" smtClean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</a:pPr>
            <a:r>
              <a:rPr lang="ru-RU" sz="2000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(</a:t>
            </a:r>
            <a:r>
              <a:rPr lang="ru-RU" sz="2000" b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под современные задачи</a:t>
            </a:r>
            <a:r>
              <a:rPr lang="ru-RU" sz="2000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)</a:t>
            </a:r>
            <a:endParaRPr lang="ru-RU" sz="2000" b="1" dirty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17772" y="5877272"/>
            <a:ext cx="7232479" cy="941796"/>
          </a:xfrm>
          <a:prstGeom prst="rect">
            <a:avLst/>
          </a:prstGeom>
          <a:solidFill>
            <a:srgbClr val="FF9933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2000" b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т</a:t>
            </a:r>
            <a:r>
              <a:rPr lang="ru-RU" sz="2000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ребования к качествам  личности, (востребованные компетенции)</a:t>
            </a:r>
            <a:r>
              <a:rPr lang="ru-RU" sz="1400" dirty="0" smtClean="0">
                <a:solidFill>
                  <a:prstClr val="black"/>
                </a:solidFill>
                <a:latin typeface="Roboto"/>
                <a:ea typeface="Calibri"/>
                <a:cs typeface="Times New Roman"/>
              </a:rPr>
              <a:t> </a:t>
            </a:r>
          </a:p>
          <a:p>
            <a:pPr algn="ctr">
              <a:lnSpc>
                <a:spcPct val="115000"/>
              </a:lnSpc>
            </a:pPr>
            <a:endParaRPr lang="ru-RU" sz="800" dirty="0">
              <a:solidFill>
                <a:prstClr val="black"/>
              </a:solidFill>
              <a:latin typeface="Roboto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62422" y="4862949"/>
            <a:ext cx="7187830" cy="923330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формы взаимодействия </a:t>
            </a:r>
            <a:endParaRPr lang="ru-RU" dirty="0" smtClean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«ученик-педагог» (перевернутый класс, КТД, смешанное обучение)</a:t>
            </a:r>
            <a:endParaRPr lang="ru-RU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25800" y="3756613"/>
            <a:ext cx="7233424" cy="104644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endParaRPr lang="ru-RU" sz="800" b="1" dirty="0" smtClean="0">
              <a:solidFill>
                <a:prstClr val="white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технологии </a:t>
            </a:r>
            <a:r>
              <a:rPr lang="ru-RU" b="1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и методики </a:t>
            </a:r>
            <a:r>
              <a:rPr lang="ru-RU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обучения</a:t>
            </a:r>
          </a:p>
          <a:p>
            <a:pPr algn="ctr"/>
            <a:r>
              <a:rPr lang="ru-RU" sz="1700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(выбор тех, которые направлены на самостоятельность, активность, творчество , </a:t>
            </a:r>
            <a:r>
              <a:rPr lang="ru-RU" sz="1700" b="1" dirty="0" err="1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командность</a:t>
            </a:r>
            <a:r>
              <a:rPr lang="ru-RU" sz="1700" b="1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 и др.)</a:t>
            </a:r>
            <a:r>
              <a:rPr lang="ru-RU" sz="17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 </a:t>
            </a:r>
            <a:endParaRPr lang="ru-RU" sz="1700" dirty="0">
              <a:solidFill>
                <a:prstClr val="black"/>
              </a:solidFill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5422873" y="3136352"/>
            <a:ext cx="685748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i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«</a:t>
            </a:r>
            <a:r>
              <a:rPr lang="ru-RU" sz="1600" b="1" i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Дополнительное образование </a:t>
            </a:r>
            <a:r>
              <a:rPr lang="ru-RU" sz="1600" b="1" i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– это перспективное пространство, где ребенок добывает знания сам»</a:t>
            </a:r>
            <a:endParaRPr lang="ru-RU" sz="16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45118" r="62999" b="12458"/>
          <a:stretch/>
        </p:blipFill>
        <p:spPr bwMode="auto">
          <a:xfrm>
            <a:off x="0" y="847177"/>
            <a:ext cx="1343025" cy="2909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5" t="45118" r="62999" b="12458"/>
          <a:stretch/>
        </p:blipFill>
        <p:spPr bwMode="auto">
          <a:xfrm>
            <a:off x="0" y="3756613"/>
            <a:ext cx="1343025" cy="3068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5913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514" y="116632"/>
            <a:ext cx="8856984" cy="436910"/>
          </a:xfrm>
          <a:solidFill>
            <a:srgbClr val="0099CC"/>
          </a:solidFill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Arial Black" pitchFamily="34" charset="0"/>
              </a:rPr>
              <a:t>РАЗНОУРОВНЕВОЕ ОБУЧЕНИЕ</a:t>
            </a:r>
            <a:endParaRPr lang="ru-RU" sz="20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900igr.net/up/datas/131377/01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0" t="8113" r="9185" b="11461"/>
          <a:stretch/>
        </p:blipFill>
        <p:spPr bwMode="auto">
          <a:xfrm>
            <a:off x="143510" y="1556792"/>
            <a:ext cx="3348373" cy="34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t2.depositphotos.com/1796303/7031/v/950/depositphotos_70310337-stock-illustration-infographic-design-elements-for-your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5078" r="8929" b="5961"/>
          <a:stretch/>
        </p:blipFill>
        <p:spPr bwMode="auto">
          <a:xfrm>
            <a:off x="2826779" y="692696"/>
            <a:ext cx="6317223" cy="616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85946" y="836714"/>
            <a:ext cx="4968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реализовать право </a:t>
            </a:r>
            <a:r>
              <a:rPr lang="ru-RU" sz="2000" b="1" u="sng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каждого ребёнка</a:t>
            </a:r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 на обучение в индивидуальном темпе, объёме и уровне сложности</a:t>
            </a:r>
            <a:endParaRPr lang="ru-RU" sz="20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85948" y="1988842"/>
            <a:ext cx="504833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учесть разный уровень развития учащихся, их интересы и разные возможности освоения ими содержания программ</a:t>
            </a:r>
            <a:endParaRPr lang="ru-RU" sz="20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085946" y="3068960"/>
            <a:ext cx="4968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создать условия для включения </a:t>
            </a:r>
            <a:r>
              <a:rPr lang="ru-RU" sz="2000" b="1" u="sng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каждого учащегося</a:t>
            </a:r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 в обучение в зоне его ближайшего развития</a:t>
            </a:r>
            <a:endParaRPr lang="ru-RU" sz="20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85947" y="4021816"/>
            <a:ext cx="50483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организовать параллельные процессы освоения содержания программы на разных уровнях сложности, в разных темпах и объемах на основе </a:t>
            </a:r>
            <a:r>
              <a:rPr lang="ru-RU" sz="2000" b="1" dirty="0" smtClean="0">
                <a:solidFill>
                  <a:prstClr val="black"/>
                </a:solidFill>
                <a:latin typeface="Arial Narrow" pitchFamily="34" charset="0"/>
                <a:ea typeface="Calibri"/>
              </a:rPr>
              <a:t>диагностики</a:t>
            </a:r>
            <a:endParaRPr lang="ru-RU" sz="20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85947" y="5157195"/>
            <a:ext cx="507831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обеспечить наилучшие условия, направленные на приобретение учащимся собственного практического опыта и </a:t>
            </a:r>
            <a:r>
              <a:rPr lang="ru-RU" sz="2000" b="1" dirty="0" smtClean="0">
                <a:solidFill>
                  <a:prstClr val="black"/>
                </a:solidFill>
                <a:latin typeface="Arial Narrow" pitchFamily="34" charset="0"/>
                <a:ea typeface="Calibri"/>
              </a:rPr>
              <a:t>самостоятельную активную </a:t>
            </a:r>
            <a:r>
              <a:rPr lang="ru-RU" sz="2000" b="1" dirty="0">
                <a:solidFill>
                  <a:prstClr val="black"/>
                </a:solidFill>
                <a:latin typeface="Arial Narrow" pitchFamily="34" charset="0"/>
                <a:ea typeface="Calibri"/>
              </a:rPr>
              <a:t>познавательную </a:t>
            </a:r>
            <a:r>
              <a:rPr lang="ru-RU" sz="2000" b="1" dirty="0" smtClean="0">
                <a:solidFill>
                  <a:prstClr val="black"/>
                </a:solidFill>
                <a:latin typeface="Arial Narrow" pitchFamily="34" charset="0"/>
                <a:ea typeface="Calibri"/>
              </a:rPr>
              <a:t>деятельность</a:t>
            </a:r>
            <a:endParaRPr lang="ru-RU" sz="2000" b="1" dirty="0">
              <a:solidFill>
                <a:prstClr val="black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0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humbs.dreamstime.com/b/%D0%BF%D0%B8%D1%80%D0%B0%D0%BC%D0%B8%D0%B4%D0%B0-%D1%83%D1%81%D0%BF%D0%B5%D1%85%D0%B0-%D1%80%D0%B0%D0%B7%D0%B4%D0%B5%D0%BB%D0%BE%D0%B2-infographics-%D0%B4%D0%BB%D1%8F-%D0%BF%D1%80%D0%B5%D0%B4%D1%81%D1%82%D0%B0%D0%B2%D0%BB%D0%B5%D0%BD%D0%B8%D0%B9-%D0%BF%D1%80%D0%B8%D0%BC%D0%B5%D0%BD%D0%B5%D0%BD%D0%B8%D0%B9-%D0%B8-15459087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10368" b="10382"/>
          <a:stretch/>
        </p:blipFill>
        <p:spPr bwMode="auto">
          <a:xfrm>
            <a:off x="28778" y="1"/>
            <a:ext cx="6785573" cy="682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-21221"/>
            <a:ext cx="9144000" cy="641909"/>
          </a:xfrm>
          <a:solidFill>
            <a:srgbClr val="0099CC"/>
          </a:solidFill>
        </p:spPr>
        <p:txBody>
          <a:bodyPr>
            <a:no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Black" pitchFamily="34" charset="0"/>
                <a:ea typeface="Calibri"/>
              </a:rPr>
              <a:t>Письмо Министерства образования и науки РФ от 18 ноября 2015 г. № 093242 «Методические рекомендации  по проектированию дополнительных общеразвивающих программ (включая </a:t>
            </a:r>
            <a:r>
              <a:rPr lang="ru-RU" sz="1400" b="1" dirty="0" err="1">
                <a:solidFill>
                  <a:schemeClr val="bg1"/>
                </a:solidFill>
                <a:latin typeface="Arial Black" pitchFamily="34" charset="0"/>
                <a:ea typeface="Calibri"/>
              </a:rPr>
              <a:t>разноуровневые</a:t>
            </a:r>
            <a:r>
              <a:rPr lang="ru-RU" sz="1400" b="1" dirty="0">
                <a:solidFill>
                  <a:schemeClr val="bg1"/>
                </a:solidFill>
                <a:latin typeface="Arial Black" pitchFamily="34" charset="0"/>
                <a:ea typeface="Calibri"/>
              </a:rPr>
              <a:t> программы)»</a:t>
            </a:r>
            <a:endParaRPr lang="ru-RU" sz="1400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7236296" y="692696"/>
          <a:ext cx="1941139" cy="5646430"/>
        </p:xfrm>
        <a:graphic>
          <a:graphicData uri="http://schemas.openxmlformats.org/drawingml/2006/table">
            <a:tbl>
              <a:tblPr firstRow="1" firstCol="1" bandRow="1"/>
              <a:tblGrid>
                <a:gridCol w="1941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1567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Вариативное наименование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уровня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42573" marR="4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31346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Вводный </a:t>
                      </a: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Ознакомительный</a:t>
                      </a: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Начальный 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Репродуктивный уровень</a:t>
                      </a:r>
                    </a:p>
                  </a:txBody>
                  <a:tcPr marL="42573" marR="4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63215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Базовый </a:t>
                      </a: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Основной 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Конструктивный 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rgbClr val="0000FF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Мотивационно-познавательный</a:t>
                      </a:r>
                      <a:endParaRPr lang="ru-RU" sz="1400" dirty="0">
                        <a:solidFill>
                          <a:srgbClr val="0000FF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42573" marR="4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3717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Углубленный </a:t>
                      </a: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Творческий 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Эвристический 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Креативный уровень</a:t>
                      </a:r>
                    </a:p>
                  </a:txBody>
                  <a:tcPr marL="42573" marR="4257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 rot="19488998">
            <a:off x="1688884" y="5360170"/>
            <a:ext cx="20168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Продвинутый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уровень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9578520">
            <a:off x="1659622" y="3740696"/>
            <a:ext cx="14221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Базовый </a:t>
            </a:r>
            <a:endParaRPr lang="ru-RU" b="1" dirty="0" smtClean="0">
              <a:solidFill>
                <a:srgbClr val="0000FF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уровень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19780589">
            <a:off x="1289575" y="1958063"/>
            <a:ext cx="14879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Стартовый </a:t>
            </a:r>
            <a:endParaRPr lang="ru-RU" sz="1600" b="1" dirty="0" smtClean="0">
              <a:solidFill>
                <a:srgbClr val="0000FF"/>
              </a:solidFill>
              <a:latin typeface="Arial Black" pitchFamily="34" charset="0"/>
              <a:ea typeface="Calibri"/>
              <a:cs typeface="Times New Roman"/>
            </a:endParaRP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  <a:ea typeface="Calibri"/>
                <a:cs typeface="Times New Roman"/>
              </a:rPr>
              <a:t>уровень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35896" y="4341145"/>
            <a:ext cx="3384376" cy="2462213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Предполагает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доступ </a:t>
            </a:r>
            <a:r>
              <a:rPr lang="ru-RU" sz="14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к </a:t>
            </a:r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сложным темам программы;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углубленное </a:t>
            </a:r>
            <a:r>
              <a:rPr lang="ru-RU" sz="14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изучение содержания </a:t>
            </a:r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программы;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доступ </a:t>
            </a:r>
            <a:r>
              <a:rPr lang="ru-RU" sz="14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к </a:t>
            </a:r>
            <a:r>
              <a:rPr lang="ru-RU" sz="1400" dirty="0" smtClean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профессиональным </a:t>
            </a:r>
            <a:r>
              <a:rPr lang="ru-RU" sz="1400" dirty="0">
                <a:solidFill>
                  <a:prstClr val="white"/>
                </a:solidFill>
                <a:latin typeface="Arial Black" pitchFamily="34" charset="0"/>
                <a:ea typeface="Calibri"/>
                <a:cs typeface="Times New Roman"/>
              </a:rPr>
              <a:t>знаниям в рамках содержательно-тематического направления программы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74328" y="2780928"/>
            <a:ext cx="3640387" cy="1384995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Предполагает </a:t>
            </a:r>
            <a:r>
              <a:rPr lang="ru-RU" sz="14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освоение </a:t>
            </a:r>
            <a:r>
              <a:rPr lang="ru-RU" sz="14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специализированных </a:t>
            </a:r>
            <a:r>
              <a:rPr lang="ru-RU" sz="14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знаний, </a:t>
            </a:r>
            <a:r>
              <a:rPr lang="ru-RU" sz="14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гарантированно обеспечивают трансляцию общей и целостной картины в рамках </a:t>
            </a:r>
            <a:r>
              <a:rPr lang="ru-RU" sz="14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направления </a:t>
            </a:r>
            <a:r>
              <a:rPr lang="ru-RU" sz="14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программы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23323" y="1340768"/>
            <a:ext cx="4091392" cy="1292662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Предполагает использование и реализацию общедоступных и универсальных форм организации материала, минимальную сложность </a:t>
            </a:r>
            <a:r>
              <a:rPr lang="ru-RU" sz="1400" dirty="0" smtClean="0">
                <a:solidFill>
                  <a:prstClr val="black"/>
                </a:solidFill>
                <a:latin typeface="Arial Black" pitchFamily="34" charset="0"/>
                <a:ea typeface="Calibri"/>
                <a:cs typeface="Times New Roman"/>
              </a:rPr>
              <a:t>содержания программы</a:t>
            </a:r>
          </a:p>
          <a:p>
            <a:endParaRPr lang="ru-RU" sz="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43609" y="194690"/>
            <a:ext cx="7160844" cy="3954654"/>
            <a:chOff x="1043609" y="194690"/>
            <a:chExt cx="7160844" cy="395465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7468" y="408431"/>
              <a:ext cx="7126985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1542" y="896111"/>
              <a:ext cx="4539233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57756" y="194690"/>
              <a:ext cx="6456172" cy="37363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95955" y="649097"/>
              <a:ext cx="3750564" cy="40690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43609" y="1340738"/>
              <a:ext cx="7129145" cy="1368425"/>
            </a:xfrm>
            <a:custGeom>
              <a:avLst/>
              <a:gdLst/>
              <a:ahLst/>
              <a:cxnLst/>
              <a:rect l="l" t="t" r="r" b="b"/>
              <a:pathLst>
                <a:path w="7129145" h="1368425">
                  <a:moveTo>
                    <a:pt x="6900748" y="0"/>
                  </a:moveTo>
                  <a:lnTo>
                    <a:pt x="228041" y="0"/>
                  </a:lnTo>
                  <a:lnTo>
                    <a:pt x="182082" y="4633"/>
                  </a:lnTo>
                  <a:lnTo>
                    <a:pt x="139276" y="17922"/>
                  </a:lnTo>
                  <a:lnTo>
                    <a:pt x="100540" y="38951"/>
                  </a:lnTo>
                  <a:lnTo>
                    <a:pt x="66790" y="66801"/>
                  </a:lnTo>
                  <a:lnTo>
                    <a:pt x="38945" y="100558"/>
                  </a:lnTo>
                  <a:lnTo>
                    <a:pt x="17920" y="139303"/>
                  </a:lnTo>
                  <a:lnTo>
                    <a:pt x="4632" y="182119"/>
                  </a:lnTo>
                  <a:lnTo>
                    <a:pt x="0" y="228091"/>
                  </a:lnTo>
                  <a:lnTo>
                    <a:pt x="0" y="1140206"/>
                  </a:lnTo>
                  <a:lnTo>
                    <a:pt x="4632" y="1186136"/>
                  </a:lnTo>
                  <a:lnTo>
                    <a:pt x="17920" y="1228921"/>
                  </a:lnTo>
                  <a:lnTo>
                    <a:pt x="38945" y="1267643"/>
                  </a:lnTo>
                  <a:lnTo>
                    <a:pt x="66790" y="1301384"/>
                  </a:lnTo>
                  <a:lnTo>
                    <a:pt x="100540" y="1329226"/>
                  </a:lnTo>
                  <a:lnTo>
                    <a:pt x="139276" y="1350250"/>
                  </a:lnTo>
                  <a:lnTo>
                    <a:pt x="182082" y="1363537"/>
                  </a:lnTo>
                  <a:lnTo>
                    <a:pt x="228041" y="1368171"/>
                  </a:lnTo>
                  <a:lnTo>
                    <a:pt x="6900748" y="1368171"/>
                  </a:lnTo>
                  <a:lnTo>
                    <a:pt x="6946720" y="1363537"/>
                  </a:lnTo>
                  <a:lnTo>
                    <a:pt x="6989537" y="1350250"/>
                  </a:lnTo>
                  <a:lnTo>
                    <a:pt x="7028281" y="1329226"/>
                  </a:lnTo>
                  <a:lnTo>
                    <a:pt x="7062038" y="1301384"/>
                  </a:lnTo>
                  <a:lnTo>
                    <a:pt x="7089888" y="1267643"/>
                  </a:lnTo>
                  <a:lnTo>
                    <a:pt x="7110917" y="1228921"/>
                  </a:lnTo>
                  <a:lnTo>
                    <a:pt x="7124206" y="1186136"/>
                  </a:lnTo>
                  <a:lnTo>
                    <a:pt x="7128840" y="1140206"/>
                  </a:lnTo>
                  <a:lnTo>
                    <a:pt x="7128840" y="228091"/>
                  </a:lnTo>
                  <a:lnTo>
                    <a:pt x="7124206" y="182119"/>
                  </a:lnTo>
                  <a:lnTo>
                    <a:pt x="7110917" y="139303"/>
                  </a:lnTo>
                  <a:lnTo>
                    <a:pt x="7089888" y="100558"/>
                  </a:lnTo>
                  <a:lnTo>
                    <a:pt x="7062038" y="66801"/>
                  </a:lnTo>
                  <a:lnTo>
                    <a:pt x="7028281" y="38951"/>
                  </a:lnTo>
                  <a:lnTo>
                    <a:pt x="6989537" y="17922"/>
                  </a:lnTo>
                  <a:lnTo>
                    <a:pt x="6946720" y="4633"/>
                  </a:lnTo>
                  <a:lnTo>
                    <a:pt x="6900748" y="0"/>
                  </a:lnTo>
                  <a:close/>
                </a:path>
              </a:pathLst>
            </a:custGeom>
            <a:solidFill>
              <a:srgbClr val="DCF7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43609" y="1340738"/>
              <a:ext cx="7129145" cy="1368425"/>
            </a:xfrm>
            <a:custGeom>
              <a:avLst/>
              <a:gdLst/>
              <a:ahLst/>
              <a:cxnLst/>
              <a:rect l="l" t="t" r="r" b="b"/>
              <a:pathLst>
                <a:path w="7129145" h="1368425">
                  <a:moveTo>
                    <a:pt x="0" y="228091"/>
                  </a:moveTo>
                  <a:lnTo>
                    <a:pt x="4632" y="182119"/>
                  </a:lnTo>
                  <a:lnTo>
                    <a:pt x="17920" y="139303"/>
                  </a:lnTo>
                  <a:lnTo>
                    <a:pt x="38945" y="100558"/>
                  </a:lnTo>
                  <a:lnTo>
                    <a:pt x="66790" y="66801"/>
                  </a:lnTo>
                  <a:lnTo>
                    <a:pt x="100540" y="38951"/>
                  </a:lnTo>
                  <a:lnTo>
                    <a:pt x="139276" y="17922"/>
                  </a:lnTo>
                  <a:lnTo>
                    <a:pt x="182082" y="4633"/>
                  </a:lnTo>
                  <a:lnTo>
                    <a:pt x="228041" y="0"/>
                  </a:lnTo>
                  <a:lnTo>
                    <a:pt x="6900748" y="0"/>
                  </a:lnTo>
                  <a:lnTo>
                    <a:pt x="6946720" y="4633"/>
                  </a:lnTo>
                  <a:lnTo>
                    <a:pt x="6989537" y="17922"/>
                  </a:lnTo>
                  <a:lnTo>
                    <a:pt x="7028281" y="38951"/>
                  </a:lnTo>
                  <a:lnTo>
                    <a:pt x="7062038" y="66801"/>
                  </a:lnTo>
                  <a:lnTo>
                    <a:pt x="7089888" y="100558"/>
                  </a:lnTo>
                  <a:lnTo>
                    <a:pt x="7110917" y="139303"/>
                  </a:lnTo>
                  <a:lnTo>
                    <a:pt x="7124206" y="182119"/>
                  </a:lnTo>
                  <a:lnTo>
                    <a:pt x="7128840" y="228091"/>
                  </a:lnTo>
                  <a:lnTo>
                    <a:pt x="7128840" y="1140206"/>
                  </a:lnTo>
                  <a:lnTo>
                    <a:pt x="7124206" y="1186136"/>
                  </a:lnTo>
                  <a:lnTo>
                    <a:pt x="7110917" y="1228921"/>
                  </a:lnTo>
                  <a:lnTo>
                    <a:pt x="7089888" y="1267643"/>
                  </a:lnTo>
                  <a:lnTo>
                    <a:pt x="7062038" y="1301384"/>
                  </a:lnTo>
                  <a:lnTo>
                    <a:pt x="7028281" y="1329226"/>
                  </a:lnTo>
                  <a:lnTo>
                    <a:pt x="6989537" y="1350250"/>
                  </a:lnTo>
                  <a:lnTo>
                    <a:pt x="6946720" y="1363537"/>
                  </a:lnTo>
                  <a:lnTo>
                    <a:pt x="6900748" y="1368171"/>
                  </a:lnTo>
                  <a:lnTo>
                    <a:pt x="228041" y="1368171"/>
                  </a:lnTo>
                  <a:lnTo>
                    <a:pt x="182082" y="1363537"/>
                  </a:lnTo>
                  <a:lnTo>
                    <a:pt x="139276" y="1350250"/>
                  </a:lnTo>
                  <a:lnTo>
                    <a:pt x="100540" y="1329226"/>
                  </a:lnTo>
                  <a:lnTo>
                    <a:pt x="66790" y="1301384"/>
                  </a:lnTo>
                  <a:lnTo>
                    <a:pt x="38945" y="1267643"/>
                  </a:lnTo>
                  <a:lnTo>
                    <a:pt x="17920" y="1228921"/>
                  </a:lnTo>
                  <a:lnTo>
                    <a:pt x="4632" y="1186136"/>
                  </a:lnTo>
                  <a:lnTo>
                    <a:pt x="0" y="1140206"/>
                  </a:lnTo>
                  <a:lnTo>
                    <a:pt x="0" y="228091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43609" y="3140964"/>
              <a:ext cx="7129145" cy="1008380"/>
            </a:xfrm>
            <a:custGeom>
              <a:avLst/>
              <a:gdLst/>
              <a:ahLst/>
              <a:cxnLst/>
              <a:rect l="l" t="t" r="r" b="b"/>
              <a:pathLst>
                <a:path w="7129145" h="1008379">
                  <a:moveTo>
                    <a:pt x="6960819" y="0"/>
                  </a:moveTo>
                  <a:lnTo>
                    <a:pt x="168020" y="0"/>
                  </a:lnTo>
                  <a:lnTo>
                    <a:pt x="123353" y="5998"/>
                  </a:lnTo>
                  <a:lnTo>
                    <a:pt x="83216" y="22930"/>
                  </a:lnTo>
                  <a:lnTo>
                    <a:pt x="49210" y="49196"/>
                  </a:lnTo>
                  <a:lnTo>
                    <a:pt x="22939" y="83199"/>
                  </a:lnTo>
                  <a:lnTo>
                    <a:pt x="6001" y="123339"/>
                  </a:lnTo>
                  <a:lnTo>
                    <a:pt x="0" y="168021"/>
                  </a:lnTo>
                  <a:lnTo>
                    <a:pt x="0" y="840105"/>
                  </a:lnTo>
                  <a:lnTo>
                    <a:pt x="6001" y="884786"/>
                  </a:lnTo>
                  <a:lnTo>
                    <a:pt x="22939" y="924926"/>
                  </a:lnTo>
                  <a:lnTo>
                    <a:pt x="49210" y="958929"/>
                  </a:lnTo>
                  <a:lnTo>
                    <a:pt x="83216" y="985195"/>
                  </a:lnTo>
                  <a:lnTo>
                    <a:pt x="123353" y="1002127"/>
                  </a:lnTo>
                  <a:lnTo>
                    <a:pt x="168020" y="1008126"/>
                  </a:lnTo>
                  <a:lnTo>
                    <a:pt x="6960819" y="1008126"/>
                  </a:lnTo>
                  <a:lnTo>
                    <a:pt x="7005456" y="1002127"/>
                  </a:lnTo>
                  <a:lnTo>
                    <a:pt x="7045584" y="985195"/>
                  </a:lnTo>
                  <a:lnTo>
                    <a:pt x="7079595" y="958929"/>
                  </a:lnTo>
                  <a:lnTo>
                    <a:pt x="7105881" y="924926"/>
                  </a:lnTo>
                  <a:lnTo>
                    <a:pt x="7122832" y="884786"/>
                  </a:lnTo>
                  <a:lnTo>
                    <a:pt x="7128840" y="840105"/>
                  </a:lnTo>
                  <a:lnTo>
                    <a:pt x="7128840" y="168021"/>
                  </a:lnTo>
                  <a:lnTo>
                    <a:pt x="7122832" y="123339"/>
                  </a:lnTo>
                  <a:lnTo>
                    <a:pt x="7105881" y="83199"/>
                  </a:lnTo>
                  <a:lnTo>
                    <a:pt x="7079595" y="49196"/>
                  </a:lnTo>
                  <a:lnTo>
                    <a:pt x="7045584" y="22930"/>
                  </a:lnTo>
                  <a:lnTo>
                    <a:pt x="7005456" y="5998"/>
                  </a:lnTo>
                  <a:lnTo>
                    <a:pt x="6960819" y="0"/>
                  </a:lnTo>
                  <a:close/>
                </a:path>
              </a:pathLst>
            </a:custGeom>
            <a:solidFill>
              <a:srgbClr val="DCF7B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3609" y="3140964"/>
              <a:ext cx="7129145" cy="1008380"/>
            </a:xfrm>
            <a:custGeom>
              <a:avLst/>
              <a:gdLst/>
              <a:ahLst/>
              <a:cxnLst/>
              <a:rect l="l" t="t" r="r" b="b"/>
              <a:pathLst>
                <a:path w="7129145" h="1008379">
                  <a:moveTo>
                    <a:pt x="0" y="168021"/>
                  </a:moveTo>
                  <a:lnTo>
                    <a:pt x="6001" y="123339"/>
                  </a:lnTo>
                  <a:lnTo>
                    <a:pt x="22939" y="83199"/>
                  </a:lnTo>
                  <a:lnTo>
                    <a:pt x="49210" y="49196"/>
                  </a:lnTo>
                  <a:lnTo>
                    <a:pt x="83216" y="22930"/>
                  </a:lnTo>
                  <a:lnTo>
                    <a:pt x="123353" y="5998"/>
                  </a:lnTo>
                  <a:lnTo>
                    <a:pt x="168020" y="0"/>
                  </a:lnTo>
                  <a:lnTo>
                    <a:pt x="6960819" y="0"/>
                  </a:lnTo>
                  <a:lnTo>
                    <a:pt x="7005456" y="5998"/>
                  </a:lnTo>
                  <a:lnTo>
                    <a:pt x="7045584" y="22930"/>
                  </a:lnTo>
                  <a:lnTo>
                    <a:pt x="7079595" y="49196"/>
                  </a:lnTo>
                  <a:lnTo>
                    <a:pt x="7105881" y="83199"/>
                  </a:lnTo>
                  <a:lnTo>
                    <a:pt x="7122832" y="123339"/>
                  </a:lnTo>
                  <a:lnTo>
                    <a:pt x="7128840" y="168021"/>
                  </a:lnTo>
                  <a:lnTo>
                    <a:pt x="7128840" y="840105"/>
                  </a:lnTo>
                  <a:lnTo>
                    <a:pt x="7122832" y="884786"/>
                  </a:lnTo>
                  <a:lnTo>
                    <a:pt x="7105881" y="924926"/>
                  </a:lnTo>
                  <a:lnTo>
                    <a:pt x="7079595" y="958929"/>
                  </a:lnTo>
                  <a:lnTo>
                    <a:pt x="7045584" y="985195"/>
                  </a:lnTo>
                  <a:lnTo>
                    <a:pt x="7005456" y="1002127"/>
                  </a:lnTo>
                  <a:lnTo>
                    <a:pt x="6960819" y="1008126"/>
                  </a:lnTo>
                  <a:lnTo>
                    <a:pt x="168020" y="1008126"/>
                  </a:lnTo>
                  <a:lnTo>
                    <a:pt x="123353" y="1002127"/>
                  </a:lnTo>
                  <a:lnTo>
                    <a:pt x="83216" y="985195"/>
                  </a:lnTo>
                  <a:lnTo>
                    <a:pt x="49210" y="958929"/>
                  </a:lnTo>
                  <a:lnTo>
                    <a:pt x="22939" y="924926"/>
                  </a:lnTo>
                  <a:lnTo>
                    <a:pt x="6001" y="884786"/>
                  </a:lnTo>
                  <a:lnTo>
                    <a:pt x="0" y="840105"/>
                  </a:lnTo>
                  <a:lnTo>
                    <a:pt x="0" y="168021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60855" y="1395730"/>
            <a:ext cx="6692265" cy="2407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550" marR="74930" algn="ctr">
              <a:lnSpc>
                <a:spcPct val="100000"/>
              </a:lnSpc>
              <a:spcBef>
                <a:spcPts val="95"/>
              </a:spcBef>
            </a:pPr>
            <a:r>
              <a:rPr sz="2000" b="1" spc="-10" dirty="0">
                <a:latin typeface="Arial"/>
                <a:cs typeface="Arial"/>
              </a:rPr>
              <a:t>Создание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условий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для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самореализации</a:t>
            </a:r>
            <a:r>
              <a:rPr sz="2000" b="1" spc="-5" dirty="0">
                <a:latin typeface="Arial"/>
                <a:cs typeface="Arial"/>
              </a:rPr>
              <a:t> и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развития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талантов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детей, воспитания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свободной,</a:t>
            </a:r>
            <a:endParaRPr sz="2000">
              <a:latin typeface="Arial"/>
              <a:cs typeface="Arial"/>
            </a:endParaRPr>
          </a:p>
          <a:p>
            <a:pPr marL="541020" marR="530860" algn="ctr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Arial"/>
                <a:cs typeface="Arial"/>
              </a:rPr>
              <a:t>высоконравственной, гармонично</a:t>
            </a:r>
            <a:r>
              <a:rPr sz="2000" b="1" spc="-5" dirty="0">
                <a:latin typeface="Arial"/>
                <a:cs typeface="Arial"/>
              </a:rPr>
              <a:t> развитой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социально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ответственной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личности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200">
              <a:latin typeface="Arial"/>
              <a:cs typeface="Arial"/>
            </a:endParaRPr>
          </a:p>
          <a:p>
            <a:pPr marL="12700" marR="5080" indent="161925">
              <a:lnSpc>
                <a:spcPct val="100000"/>
              </a:lnSpc>
              <a:spcBef>
                <a:spcPts val="1825"/>
              </a:spcBef>
            </a:pPr>
            <a:r>
              <a:rPr sz="2000" b="1" spc="-5" dirty="0">
                <a:latin typeface="Arial"/>
                <a:cs typeface="Arial"/>
              </a:rPr>
              <a:t>Повышение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доступности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качественных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программ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дополнительного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для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каждого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ребенка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88187" y="4581176"/>
            <a:ext cx="1463548" cy="2195957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1" y="0"/>
            <a:ext cx="8910991" cy="553542"/>
          </a:xfrm>
          <a:solidFill>
            <a:srgbClr val="0099CC"/>
          </a:solidFill>
        </p:spPr>
        <p:txBody>
          <a:bodyPr>
            <a:noAutofit/>
          </a:bodyPr>
          <a:lstStyle/>
          <a:p>
            <a:r>
              <a:rPr lang="ru-RU" sz="1800" b="1" spc="-100" dirty="0" smtClean="0">
                <a:solidFill>
                  <a:schemeClr val="bg1"/>
                </a:solidFill>
                <a:latin typeface="Arial Black" pitchFamily="34" charset="0"/>
              </a:rPr>
              <a:t>ПОСЛЕДОВАТЕЛЬНЫЙ (ЛИНЕЙНЫ)Й СПОСОБ </a:t>
            </a:r>
            <a:br>
              <a:rPr lang="ru-RU" sz="1800" b="1" spc="-1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ru-RU" sz="1800" b="1" spc="-100" dirty="0" smtClean="0">
                <a:solidFill>
                  <a:schemeClr val="bg1"/>
                </a:solidFill>
                <a:latin typeface="Arial Black" pitchFamily="34" charset="0"/>
              </a:rPr>
              <a:t>ПОСТРОЕНИЯ ПРОГРАММЫ</a:t>
            </a:r>
            <a:endParaRPr lang="ru-RU" sz="1800" b="1" spc="-1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146" name="Picture 2" descr="https://tiempodenegocios.com/wp-content/uploads/2014/04/Whats_a_Workflow_And_What_Does_it_Have_to_do_With_Inbound_Marketin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0"/>
          <a:stretch/>
        </p:blipFill>
        <p:spPr bwMode="auto">
          <a:xfrm>
            <a:off x="89504" y="1412776"/>
            <a:ext cx="3838019" cy="47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68412"/>
            <a:ext cx="4584476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500" b="1" spc="-100" dirty="0" smtClean="0">
                <a:solidFill>
                  <a:srgbClr val="0000FF"/>
                </a:solidFill>
                <a:latin typeface="Arial Black" pitchFamily="34" charset="0"/>
              </a:rPr>
              <a:t>РАЗНОУРОВНЕВАЯ ДОПОЛНИТЕЛЬНАЯ ОБЩЕРАЗВИВАЮЩАЯ ПРОГРАММА</a:t>
            </a:r>
            <a:endParaRPr lang="ru-RU" sz="15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2110" y="1535306"/>
            <a:ext cx="117051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b="1" spc="-100" dirty="0">
                <a:solidFill>
                  <a:srgbClr val="C00000"/>
                </a:solidFill>
                <a:latin typeface="Arial Narrow" pitchFamily="34" charset="0"/>
              </a:rPr>
              <a:t>ПРОГРАММА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385648" y="1535306"/>
            <a:ext cx="117051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b="1" spc="-100" dirty="0">
                <a:solidFill>
                  <a:srgbClr val="CC6600"/>
                </a:solidFill>
                <a:latin typeface="Arial Narrow" pitchFamily="34" charset="0"/>
              </a:rPr>
              <a:t>ПРОГРАММА</a:t>
            </a:r>
            <a:endParaRPr lang="ru-RU" sz="1600" dirty="0">
              <a:solidFill>
                <a:srgbClr val="CC66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7786" y="1535306"/>
            <a:ext cx="1170513" cy="33855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r>
              <a:rPr lang="ru-RU" sz="1600" b="1" spc="-100" dirty="0">
                <a:solidFill>
                  <a:srgbClr val="0000FF"/>
                </a:solidFill>
                <a:latin typeface="Arial Narrow" pitchFamily="34" charset="0"/>
              </a:rPr>
              <a:t>ПРОГРАММА</a:t>
            </a:r>
            <a:endParaRPr lang="ru-RU" sz="1600" dirty="0">
              <a:solidFill>
                <a:srgbClr val="0000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-232806" y="4472919"/>
            <a:ext cx="1931621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СТАРТОВЫЙ </a:t>
            </a:r>
          </a:p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 Narrow" pitchFamily="34" charset="0"/>
              </a:rPr>
              <a:t>УРОВЕНЬ</a:t>
            </a:r>
            <a:endParaRPr lang="ru-RU" sz="2000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16200000">
            <a:off x="795556" y="4376026"/>
            <a:ext cx="209321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C6600"/>
                </a:solidFill>
                <a:latin typeface="Arial Narrow" pitchFamily="34" charset="0"/>
              </a:rPr>
              <a:t>БАЗОВЫЙ </a:t>
            </a:r>
          </a:p>
          <a:p>
            <a:pPr algn="ctr"/>
            <a:r>
              <a:rPr lang="ru-RU" sz="2000" b="1" dirty="0" smtClean="0">
                <a:solidFill>
                  <a:srgbClr val="CC6600"/>
                </a:solidFill>
                <a:latin typeface="Arial Narrow" pitchFamily="34" charset="0"/>
              </a:rPr>
              <a:t>УРОВЕНЬ</a:t>
            </a:r>
            <a:endParaRPr lang="ru-RU" sz="2000" b="1" dirty="0">
              <a:solidFill>
                <a:srgbClr val="CC6600"/>
              </a:solidFill>
              <a:latin typeface="Arial Narrow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16200000">
            <a:off x="2034051" y="4461944"/>
            <a:ext cx="2093210" cy="7078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Narrow" pitchFamily="34" charset="0"/>
              </a:rPr>
              <a:t>УГЛУБЛЕННЫЙ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Narrow" pitchFamily="34" charset="0"/>
              </a:rPr>
              <a:t>УРОВЕНЬ</a:t>
            </a:r>
            <a:endParaRPr lang="ru-RU" sz="20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031940" y="785032"/>
            <a:ext cx="4968552" cy="400110"/>
          </a:xfrm>
          <a:prstGeom prst="rect">
            <a:avLst/>
          </a:prstGeom>
          <a:solidFill>
            <a:srgbClr val="006666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kern="0" spc="-100" dirty="0" smtClean="0">
                <a:solidFill>
                  <a:prstClr val="white"/>
                </a:solidFill>
                <a:latin typeface="Arial Narrow" pitchFamily="34" charset="0"/>
                <a:cs typeface="Times New Roman" pitchFamily="18" charset="0"/>
              </a:rPr>
              <a:t>Структура программы          (ФЗ 273, ст.2, п.9) </a:t>
            </a:r>
            <a:endParaRPr lang="ru-RU" sz="2000" kern="0" dirty="0" smtClean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085946" y="1228950"/>
            <a:ext cx="4914546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40385" algn="l"/>
                <a:tab pos="630555" algn="l"/>
              </a:tabLst>
            </a:pPr>
            <a:r>
              <a:rPr lang="ru-RU" b="1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1.Основные характеристики образования: 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  <a:tab pos="630555" algn="l"/>
              </a:tabLst>
            </a:pPr>
            <a:r>
              <a:rPr lang="ru-RU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Пояснительная записка (общая характеристика программы). 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  <a:tab pos="630555" algn="l"/>
              </a:tabLst>
            </a:pPr>
            <a:r>
              <a:rPr lang="ru-RU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Цель и задачи программы.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  <a:tab pos="630555" algn="l"/>
              </a:tabLst>
            </a:pPr>
            <a:r>
              <a:rPr lang="ru-RU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Содержание программы: учебный план, содержание учебного плана. 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  <a:tab pos="630555" algn="l"/>
              </a:tabLst>
            </a:pPr>
            <a:r>
              <a:rPr lang="ru-RU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Планируемые результаты</a:t>
            </a:r>
            <a:r>
              <a:rPr lang="ru-RU" i="1" spc="-10" dirty="0" smtClean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.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095093" y="3356993"/>
            <a:ext cx="4905400" cy="33855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8080"/>
            </a:solidFill>
          </a:ln>
        </p:spPr>
        <p:txBody>
          <a:bodyPr wrap="square">
            <a:spAutoFit/>
          </a:bodyPr>
          <a:lstStyle/>
          <a:p>
            <a:pPr algn="just">
              <a:tabLst>
                <a:tab pos="540385" algn="l"/>
                <a:tab pos="630555" algn="l"/>
              </a:tabLst>
            </a:pPr>
            <a:r>
              <a:rPr lang="ru-RU" b="1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2.Организационно-педагогические условия: 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  <a:tab pos="630555" algn="l"/>
              </a:tabLst>
            </a:pPr>
            <a:r>
              <a:rPr lang="ru-RU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Формы аттестации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  <a:tab pos="630555" algn="l"/>
              </a:tabLst>
            </a:pPr>
            <a:r>
              <a:rPr lang="ru-RU" i="1" spc="-10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Оценочные материалы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</a:tabLst>
            </a:pPr>
            <a:r>
              <a:rPr lang="ru-RU" i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Условия реализации программы (</a:t>
            </a:r>
            <a:r>
              <a:rPr lang="ru-RU" i="1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материально-техническое, кадровое, информационное обеспечение).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</a:tabLst>
            </a:pPr>
            <a:r>
              <a:rPr lang="ru-RU" i="1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Методические материалы.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</a:tabLst>
            </a:pPr>
            <a:r>
              <a:rPr lang="ru-RU" i="1" dirty="0">
                <a:solidFill>
                  <a:prstClr val="black"/>
                </a:solidFill>
                <a:latin typeface="Arial Narrow" pitchFamily="34" charset="0"/>
                <a:ea typeface="Times New Roman"/>
                <a:cs typeface="Times New Roman"/>
              </a:rPr>
              <a:t>Рабочие программы </a:t>
            </a:r>
            <a:r>
              <a:rPr lang="ru-RU" i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учебных предметов, курсов, </a:t>
            </a:r>
            <a:r>
              <a:rPr lang="ru-RU" i="1" dirty="0" smtClean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модулей.</a:t>
            </a:r>
          </a:p>
          <a:p>
            <a:pPr algn="just">
              <a:tabLst>
                <a:tab pos="540385" algn="l"/>
              </a:tabLst>
            </a:pPr>
            <a:r>
              <a:rPr lang="ru-RU" sz="1600" b="1" i="1" dirty="0" smtClean="0">
                <a:solidFill>
                  <a:srgbClr val="FF0000"/>
                </a:solidFill>
                <a:latin typeface="Arial Narrow" pitchFamily="34" charset="0"/>
                <a:ea typeface="Calibri"/>
                <a:cs typeface="Times New Roman"/>
              </a:rPr>
              <a:t>Рабочая программа </a:t>
            </a:r>
            <a:r>
              <a:rPr lang="ru-RU" sz="1600" b="1" i="1" dirty="0" err="1" smtClean="0">
                <a:solidFill>
                  <a:srgbClr val="FF0000"/>
                </a:solidFill>
                <a:latin typeface="Arial Narrow" pitchFamily="34" charset="0"/>
                <a:ea typeface="Calibri"/>
                <a:cs typeface="Times New Roman"/>
              </a:rPr>
              <a:t>воспитания+Календарный</a:t>
            </a:r>
            <a:r>
              <a:rPr lang="ru-RU" sz="1600" b="1" i="1" dirty="0" smtClean="0">
                <a:solidFill>
                  <a:srgbClr val="FF0000"/>
                </a:solidFill>
                <a:latin typeface="Arial Narrow" pitchFamily="34" charset="0"/>
                <a:ea typeface="Calibri"/>
                <a:cs typeface="Times New Roman"/>
              </a:rPr>
              <a:t> план ВР</a:t>
            </a:r>
            <a:endParaRPr lang="ru-RU" sz="1600" b="1" dirty="0">
              <a:solidFill>
                <a:srgbClr val="FF0000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</a:tabLst>
            </a:pPr>
            <a:r>
              <a:rPr lang="ru-RU" i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Календарный учебный график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  <a:p>
            <a:pPr algn="just">
              <a:tabLst>
                <a:tab pos="540385" algn="l"/>
              </a:tabLst>
            </a:pPr>
            <a:r>
              <a:rPr lang="ru-RU" i="1" dirty="0">
                <a:solidFill>
                  <a:prstClr val="black"/>
                </a:solidFill>
                <a:latin typeface="Arial Narrow" pitchFamily="34" charset="0"/>
                <a:ea typeface="Calibri"/>
                <a:cs typeface="Times New Roman"/>
              </a:rPr>
              <a:t>Список литературы</a:t>
            </a:r>
            <a:endParaRPr lang="ru-RU" dirty="0">
              <a:solidFill>
                <a:prstClr val="black"/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191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502" y="116632"/>
            <a:ext cx="8763178" cy="436910"/>
          </a:xfrm>
          <a:solidFill>
            <a:srgbClr val="0099CC"/>
          </a:solidFill>
        </p:spPr>
        <p:txBody>
          <a:bodyPr>
            <a:noAutofit/>
          </a:bodyPr>
          <a:lstStyle/>
          <a:p>
            <a:r>
              <a:rPr lang="ru-RU" sz="1800" b="1" spc="-100" dirty="0" smtClean="0">
                <a:solidFill>
                  <a:schemeClr val="bg1"/>
                </a:solidFill>
                <a:latin typeface="Arial Black" pitchFamily="34" charset="0"/>
              </a:rPr>
              <a:t>ПАРАЛЛЕЛЬНЫЙ СПОСОБ ПОСТРОЕНИЯ ПРОГРАММЫ</a:t>
            </a:r>
            <a:endParaRPr lang="ru-RU" sz="1800" b="1" spc="-1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6" name="Picture 2" descr="https://st.depositphotos.com/1676215/2499/v/950/depositphotos_24997273-stock-illustration-%D0%BA%D1%80%D1%83%D0%B3%D0%BE%D0%B2%D0%B0%D1%8F-%D0%B4%D0%B8%D0%B0%D0%B3%D1%80%D0%B0%D0%BC%D0%BC%D0%B0-%D0%BA%D1%80%D0%B0%D1%81%D0%BE%D1%87%D0%BD%D1%8B%D0%B5-%D0%B2%D0%B5%D0%BA%D1%82%D0%BE%D1%80%D0%BD%D1%8B%D0%B5-%D0%B8%D0%BB%D0%BB%D1%8E%D1%81%D1%82%D1%80%D0%B0%D1%86%D0%B8%D0%B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22697" r="9825" b="23494"/>
          <a:stretch/>
        </p:blipFill>
        <p:spPr bwMode="auto">
          <a:xfrm>
            <a:off x="-17702" y="1323153"/>
            <a:ext cx="4031940" cy="493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 rot="20333807">
            <a:off x="614241" y="1875283"/>
            <a:ext cx="1448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СТАРТОВЫЙ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Arial Narrow" pitchFamily="34" charset="0"/>
              </a:rPr>
              <a:t>УРОВЕНЬ</a:t>
            </a:r>
            <a:endParaRPr lang="ru-RU" b="1" dirty="0">
              <a:solidFill>
                <a:srgbClr val="C00000"/>
              </a:solidFill>
              <a:latin typeface="Arial Narrow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2542389">
            <a:off x="2223595" y="2601746"/>
            <a:ext cx="15699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Arial Narrow" pitchFamily="34" charset="0"/>
              </a:rPr>
              <a:t>БАЗОВЫЙ </a:t>
            </a:r>
          </a:p>
          <a:p>
            <a:pPr algn="ctr"/>
            <a:r>
              <a:rPr lang="ru-RU" sz="2000" b="1" dirty="0" smtClean="0">
                <a:solidFill>
                  <a:prstClr val="white"/>
                </a:solidFill>
                <a:latin typeface="Arial Narrow" pitchFamily="34" charset="0"/>
              </a:rPr>
              <a:t>УРОВЕНЬ</a:t>
            </a:r>
            <a:endParaRPr lang="ru-RU" sz="2000" b="1" dirty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65525" y="3885056"/>
            <a:ext cx="21461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Narrow" pitchFamily="34" charset="0"/>
              </a:rPr>
              <a:t>УГЛУБЛЕННЫЙ 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Arial Narrow" pitchFamily="34" charset="0"/>
              </a:rPr>
              <a:t>УРОВЕНЬ</a:t>
            </a:r>
            <a:endParaRPr lang="ru-RU" sz="20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20" name="Picture 4" descr="https://static9.depositphotos.com/1055089/1148/v/950/depositphotos_11486247-stock-illustration-vector-life-cycle-diagram-wit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008" y="923532"/>
            <a:ext cx="4176179" cy="524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4842030" y="1346455"/>
            <a:ext cx="1134126" cy="1434475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466367" y="1527175"/>
            <a:ext cx="1885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1.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РЕПРОДУКТИВНЫЙ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УРОВЕНЬ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7326306" y="1346454"/>
            <a:ext cx="1188132" cy="143447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815027" y="4238999"/>
            <a:ext cx="1188132" cy="143447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326306" y="4238998"/>
            <a:ext cx="1188132" cy="143447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988066" y="1549214"/>
            <a:ext cx="18646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100" dirty="0">
                <a:solidFill>
                  <a:prstClr val="black"/>
                </a:solidFill>
                <a:latin typeface="Arial Narrow" pitchFamily="34" charset="0"/>
              </a:rPr>
              <a:t>2</a:t>
            </a:r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.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КОНСТРУКТИВНЫЙ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УРОВЕНЬ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26054" y="4494568"/>
            <a:ext cx="13660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100" dirty="0">
                <a:solidFill>
                  <a:prstClr val="black"/>
                </a:solidFill>
                <a:latin typeface="Arial Narrow" pitchFamily="34" charset="0"/>
              </a:rPr>
              <a:t>3</a:t>
            </a:r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.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ТВОРЧЕСКИЙ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УРОВЕНЬ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084015" y="4494567"/>
            <a:ext cx="172354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100" dirty="0">
                <a:solidFill>
                  <a:prstClr val="black"/>
                </a:solidFill>
                <a:latin typeface="Arial Narrow" pitchFamily="34" charset="0"/>
              </a:rPr>
              <a:t>4</a:t>
            </a:r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.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ЭВРИСТИЧЕСКИЙ</a:t>
            </a:r>
          </a:p>
          <a:p>
            <a:pPr algn="ctr"/>
            <a:r>
              <a:rPr lang="ru-RU" b="1" spc="-100" dirty="0" smtClean="0">
                <a:solidFill>
                  <a:prstClr val="black"/>
                </a:solidFill>
                <a:latin typeface="Arial Narrow" pitchFamily="34" charset="0"/>
              </a:rPr>
              <a:t>УРОВЕНЬ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845910" y="3244334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spc="-100" dirty="0">
                <a:solidFill>
                  <a:srgbClr val="0000FF"/>
                </a:solidFill>
                <a:latin typeface="Arial Black" pitchFamily="34" charset="0"/>
              </a:rPr>
              <a:t>ПРОГРАММА</a:t>
            </a:r>
            <a:endParaRPr lang="ru-RU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014" y="600366"/>
            <a:ext cx="385850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spc="-100" dirty="0" smtClean="0">
                <a:solidFill>
                  <a:srgbClr val="0000FF"/>
                </a:solidFill>
                <a:latin typeface="Arial Narrow" pitchFamily="34" charset="0"/>
              </a:rPr>
              <a:t>РАЗНОУРОВНЕВАЯ </a:t>
            </a:r>
          </a:p>
          <a:p>
            <a:pPr algn="ctr"/>
            <a:r>
              <a:rPr lang="ru-RU" b="1" spc="-100" dirty="0" smtClean="0">
                <a:solidFill>
                  <a:srgbClr val="0000FF"/>
                </a:solidFill>
                <a:latin typeface="Arial Narrow" pitchFamily="34" charset="0"/>
              </a:rPr>
              <a:t>ДОПОЛНИТЕЛЬНАЯ  ОБЩЕРАЗВИВАЮЩАЯ ПРОГРАММА</a:t>
            </a:r>
            <a:endParaRPr lang="ru-RU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7244" y="44624"/>
            <a:ext cx="8803228" cy="436910"/>
          </a:xfrm>
          <a:solidFill>
            <a:srgbClr val="0099CC"/>
          </a:solidFill>
        </p:spPr>
        <p:txBody>
          <a:bodyPr>
            <a:noAutofit/>
          </a:bodyPr>
          <a:lstStyle/>
          <a:p>
            <a:r>
              <a:rPr lang="ru-RU" sz="1800" b="1" spc="-100" dirty="0" smtClean="0">
                <a:solidFill>
                  <a:schemeClr val="bg1"/>
                </a:solidFill>
                <a:latin typeface="Arial Black" pitchFamily="34" charset="0"/>
              </a:rPr>
              <a:t>ПАРАЛЛЕЛЬНЫЙ СПОСОБ ПОСТРОЕНИЯ ПРОГРАММЫ (СТРУКТУРА)</a:t>
            </a:r>
            <a:endParaRPr lang="ru-RU" sz="1800" b="1" spc="-1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/>
          </p:nvPr>
        </p:nvGraphicFramePr>
        <p:xfrm>
          <a:off x="16982" y="590092"/>
          <a:ext cx="6156684" cy="6237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Документ" r:id="rId3" imgW="6069141" imgH="8063160" progId="Word.Document.12">
                  <p:embed/>
                </p:oleObj>
              </mc:Choice>
              <mc:Fallback>
                <p:oleObj name="Документ" r:id="rId3" imgW="6069141" imgH="8063160" progId="Word.Document.12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982" y="590092"/>
                        <a:ext cx="6156684" cy="623731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76200"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646114" y="980731"/>
            <a:ext cx="180369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Arial Narrow" pitchFamily="34" charset="0"/>
                <a:ea typeface="Calibri"/>
              </a:rPr>
              <a:t>Учебный план </a:t>
            </a:r>
            <a:endParaRPr lang="ru-RU" b="1" dirty="0" smtClean="0">
              <a:solidFill>
                <a:srgbClr val="0000FF"/>
              </a:solidFill>
              <a:latin typeface="Arial Narrow" pitchFamily="34" charset="0"/>
              <a:ea typeface="Calibri"/>
            </a:endParaRPr>
          </a:p>
          <a:p>
            <a:pPr algn="ctr"/>
            <a:r>
              <a:rPr lang="ru-RU" b="1" dirty="0" err="1" smtClean="0">
                <a:solidFill>
                  <a:srgbClr val="0000FF"/>
                </a:solidFill>
                <a:latin typeface="Arial Narrow" pitchFamily="34" charset="0"/>
                <a:ea typeface="Calibri"/>
              </a:rPr>
              <a:t>разноуровневой</a:t>
            </a:r>
            <a:r>
              <a:rPr lang="ru-RU" b="1" dirty="0" smtClean="0">
                <a:solidFill>
                  <a:srgbClr val="0000FF"/>
                </a:solidFill>
                <a:latin typeface="Arial Narrow" pitchFamily="34" charset="0"/>
                <a:ea typeface="Calibri"/>
              </a:rPr>
              <a:t>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Arial Narrow" pitchFamily="34" charset="0"/>
                <a:ea typeface="Calibri"/>
              </a:rPr>
              <a:t>программы</a:t>
            </a:r>
            <a:endParaRPr lang="ru-RU" dirty="0">
              <a:solidFill>
                <a:srgbClr val="0000FF"/>
              </a:solidFill>
              <a:latin typeface="Arial Narrow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6354199" y="4365104"/>
          <a:ext cx="2625087" cy="1331976"/>
        </p:xfrm>
        <a:graphic>
          <a:graphicData uri="http://schemas.openxmlformats.org/drawingml/2006/table">
            <a:tbl>
              <a:tblPr firstRow="1" firstCol="1" bandRow="1"/>
              <a:tblGrid>
                <a:gridCol w="555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3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93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Стартовый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Количество часов</a:t>
                      </a: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-10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600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Теория</a:t>
                      </a:r>
                      <a:endParaRPr lang="ru-RU" sz="1400" baseline="0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Практика </a:t>
                      </a:r>
                      <a:endParaRPr lang="ru-RU" sz="1400" baseline="0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Формы контроля</a:t>
                      </a:r>
                      <a:endParaRPr lang="ru-RU" sz="1400" baseline="0" dirty="0">
                        <a:effectLst/>
                        <a:latin typeface="Arial Narrow" pitchFamily="34" charset="0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/>
          </p:nvPr>
        </p:nvGraphicFramePr>
        <p:xfrm>
          <a:off x="6246188" y="2132856"/>
          <a:ext cx="2862316" cy="1397313"/>
        </p:xfrm>
        <a:graphic>
          <a:graphicData uri="http://schemas.openxmlformats.org/drawingml/2006/table">
            <a:tbl>
              <a:tblPr firstRow="1" firstCol="1" bandRow="1"/>
              <a:tblGrid>
                <a:gridCol w="241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0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0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4843"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№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Раздел/тема</a:t>
                      </a:r>
                    </a:p>
                  </a:txBody>
                  <a:tcPr marL="39532" marR="39532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Уровни освоения программы и количество часов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51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Стартовый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Базовый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spc="-100" baseline="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Углубленный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07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Количество часов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Количество часов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Narrow" pitchFamily="34" charset="0"/>
                          <a:ea typeface="Calibri"/>
                          <a:cs typeface="Times New Roman"/>
                        </a:rPr>
                        <a:t>Количество часов</a:t>
                      </a:r>
                    </a:p>
                  </a:txBody>
                  <a:tcPr marL="39532" marR="395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79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02978" cy="553542"/>
          </a:xfrm>
          <a:solidFill>
            <a:srgbClr val="0099CC"/>
          </a:solidFill>
        </p:spPr>
        <p:txBody>
          <a:bodyPr>
            <a:noAutofit/>
          </a:bodyPr>
          <a:lstStyle/>
          <a:p>
            <a:r>
              <a:rPr lang="ru-RU" sz="1800" b="1" cap="all" dirty="0" smtClean="0">
                <a:solidFill>
                  <a:schemeClr val="bg1"/>
                </a:solidFill>
                <a:latin typeface="Arial Black" pitchFamily="34" charset="0"/>
                <a:ea typeface="Calibri"/>
              </a:rPr>
              <a:t>технологии </a:t>
            </a:r>
            <a:r>
              <a:rPr lang="ru-RU" sz="1800" b="1" cap="all" dirty="0">
                <a:solidFill>
                  <a:schemeClr val="bg1"/>
                </a:solidFill>
                <a:latin typeface="Arial Black" pitchFamily="34" charset="0"/>
                <a:ea typeface="Calibri"/>
              </a:rPr>
              <a:t>и </a:t>
            </a:r>
            <a:r>
              <a:rPr lang="ru-RU" sz="1800" b="1" cap="all" dirty="0" smtClean="0">
                <a:solidFill>
                  <a:schemeClr val="bg1"/>
                </a:solidFill>
                <a:latin typeface="Arial Black" pitchFamily="34" charset="0"/>
                <a:ea typeface="Calibri"/>
              </a:rPr>
              <a:t>методы реализации </a:t>
            </a:r>
            <a:br>
              <a:rPr lang="ru-RU" sz="1800" b="1" cap="all" dirty="0" smtClean="0">
                <a:solidFill>
                  <a:schemeClr val="bg1"/>
                </a:solidFill>
                <a:latin typeface="Arial Black" pitchFamily="34" charset="0"/>
                <a:ea typeface="Calibri"/>
              </a:rPr>
            </a:br>
            <a:r>
              <a:rPr lang="ru-RU" sz="1800" b="1" cap="all" dirty="0" smtClean="0">
                <a:solidFill>
                  <a:schemeClr val="bg1"/>
                </a:solidFill>
                <a:latin typeface="Arial Black" pitchFamily="34" charset="0"/>
                <a:ea typeface="Calibri"/>
              </a:rPr>
              <a:t>разноуровневых программ</a:t>
            </a:r>
            <a:endParaRPr lang="ru-RU" sz="1800" b="1" cap="all" dirty="0">
              <a:solidFill>
                <a:schemeClr val="bg1"/>
              </a:solidFill>
              <a:latin typeface="Arial Black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35496" y="620688"/>
          <a:ext cx="8964997" cy="5817840"/>
        </p:xfrm>
        <a:graphic>
          <a:graphicData uri="http://schemas.openxmlformats.org/drawingml/2006/table">
            <a:tbl>
              <a:tblPr firstRow="1" firstCol="1" bandRow="1"/>
              <a:tblGrid>
                <a:gridCol w="1512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123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04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54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Уровень сложности</a:t>
                      </a: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Методы организации и осуществления учебно - познавательной деятельности</a:t>
                      </a: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Способ и метод </a:t>
                      </a:r>
                      <a:endParaRPr lang="ru-RU" sz="1400" b="1" dirty="0" smtClean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выполнения </a:t>
                      </a:r>
                      <a:r>
                        <a:rPr lang="ru-RU" sz="1400" b="1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заданий</a:t>
                      </a: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7280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Стартовый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Результат-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ИНТЕРЕС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МОТИВАЦИЯ</a:t>
                      </a:r>
                      <a:endParaRPr lang="ru-RU" sz="1400" b="1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Объяснительно-иллюстративные методы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дети воспринимают и усваивают готовую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информацию.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Технологии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: игровые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Способ: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репродуктивный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Задание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выполняется с подсказкой, по образцу, опорной схеме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Пример: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выполнить по инструкции (по алгоритму)</a:t>
                      </a: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7242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Базовый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Результат -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400" b="1" dirty="0" smtClean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СПОСОБНОСТИ</a:t>
                      </a:r>
                      <a:endParaRPr lang="ru-RU" sz="1400" b="1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Репродуктивные методы</a:t>
                      </a:r>
                      <a:r>
                        <a:rPr lang="ru-RU" sz="1400" b="1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учащиеся воспроизводят полученные знания и освоенные способы деятельности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Технологии:</a:t>
                      </a:r>
                      <a:r>
                        <a:rPr lang="ru-RU" sz="1400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проблемное, </a:t>
                      </a:r>
                      <a:r>
                        <a:rPr lang="ru-RU" sz="1400" dirty="0" err="1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разноуровневое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обучение</a:t>
                      </a: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Способ: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продуктивный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Задание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выполняется по памяти, по аналогии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Пример: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выполнить то же, но с добавлением новых действий или условий, изменить содержательный компонент </a:t>
                      </a: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9043"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Углубленный уровень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 smtClean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Результат -</a:t>
                      </a:r>
                      <a:r>
                        <a:rPr lang="ru-RU" sz="1400" b="1" baseline="0" dirty="0" smtClean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endParaRPr lang="ru-RU" sz="1400" b="1" dirty="0" smtClean="0">
                        <a:solidFill>
                          <a:srgbClr val="C00000"/>
                        </a:solidFill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ИССЛЕДОВАНИЕ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ТВОРЧЕСТВО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Частично-поисковые методы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: участие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в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коллективном поиске,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работа совместно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 педагогом.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Исследовательские и проблемные методы</a:t>
                      </a:r>
                      <a:r>
                        <a:rPr lang="ru-RU" sz="1400" b="1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: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овладение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методами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научного познания, самостоятельной </a:t>
                      </a:r>
                      <a:r>
                        <a:rPr lang="ru-RU" sz="1400" dirty="0" smtClean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работы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Calibri"/>
                          <a:cs typeface="Times New Roman"/>
                        </a:rPr>
                        <a:t>Технологии: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 Black" pitchFamily="34" charset="0"/>
                          <a:ea typeface="Calibri"/>
                          <a:cs typeface="Times New Roman"/>
                        </a:rPr>
                        <a:t>проектно-исследовательская </a:t>
                      </a:r>
                      <a:endParaRPr lang="ru-RU" sz="1400" b="0" dirty="0">
                        <a:effectLst/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Способ: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творческий 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Задание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носит исследовательский характер.</a:t>
                      </a:r>
                    </a:p>
                    <a:p>
                      <a:pPr algn="just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Пример:</a:t>
                      </a:r>
                      <a:r>
                        <a:rPr lang="ru-RU" sz="1400" dirty="0">
                          <a:solidFill>
                            <a:srgbClr val="C00000"/>
                          </a:solidFill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Arial Black" pitchFamily="34" charset="0"/>
                          <a:ea typeface="Calibri"/>
                          <a:cs typeface="Times New Roman"/>
                        </a:rPr>
                        <a:t>выполнить по новому (придуманному самостоятельно) алгоритму, который еще не выполнялся на занятиях, либо выполнить новое задание самостоятельно, применив необычный, оригинальный подход</a:t>
                      </a:r>
                    </a:p>
                  </a:txBody>
                  <a:tcPr marL="27107" marR="2710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pngmart.com/files/8/Infographic-Chart-Transparent-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9" y="548680"/>
            <a:ext cx="914400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14234" y="1774877"/>
            <a:ext cx="25382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стартовая диагностика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способностей и возможностей учащихся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3712" y="2190377"/>
            <a:ext cx="2594432" cy="1077218"/>
          </a:xfrm>
          <a:prstGeom prst="rect">
            <a:avLst/>
          </a:prstGeom>
          <a:solidFill>
            <a:srgbClr val="008080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b="1" spc="-100" dirty="0" smtClean="0">
                <a:solidFill>
                  <a:prstClr val="white"/>
                </a:solidFill>
                <a:latin typeface="Arial Black" pitchFamily="34" charset="0"/>
              </a:rPr>
              <a:t>РАЗНОУРОВНЕВАЯ  ДОПОЛНИТЕЛЬНАЯ  </a:t>
            </a:r>
          </a:p>
          <a:p>
            <a:pPr algn="ctr"/>
            <a:r>
              <a:rPr lang="ru-RU" sz="1600" b="1" spc="-100" dirty="0" smtClean="0">
                <a:solidFill>
                  <a:prstClr val="white"/>
                </a:solidFill>
                <a:latin typeface="Arial Black" pitchFamily="34" charset="0"/>
              </a:rPr>
              <a:t>ОБЩЕРАЗВИВАЮЩАЯ ПРОГРАММА</a:t>
            </a:r>
            <a:endParaRPr lang="ru-RU" sz="1600" dirty="0">
              <a:solidFill>
                <a:prstClr val="white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4601" y="3411290"/>
            <a:ext cx="26091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участие в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образовательном процессе разных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категорий 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учащихся одновременно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9502" y="4941171"/>
            <a:ext cx="2592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распределению содержания образования по уровням сложности 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65013" y="1682544"/>
            <a:ext cx="24657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использование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гибких форм и технологий организации деятельности по уровням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76156" y="3425869"/>
            <a:ext cx="24842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разработка </a:t>
            </a:r>
            <a:r>
              <a:rPr lang="ru-RU" sz="1600" b="1" dirty="0" err="1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разноуровневых</a:t>
            </a:r>
            <a:r>
              <a:rPr lang="ru-RU" sz="1600" b="1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 </a:t>
            </a:r>
            <a:r>
              <a:rPr lang="ru-RU" sz="1600" b="1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заданий для всех учащихся </a:t>
            </a:r>
            <a:endParaRPr lang="ru-RU" sz="1600" b="1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16216" y="4571839"/>
            <a:ext cx="26277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планирование </a:t>
            </a:r>
            <a:r>
              <a:rPr lang="ru-RU" sz="1600" b="1" spc="-100" dirty="0" err="1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разноуровневых</a:t>
            </a:r>
            <a:r>
              <a:rPr lang="ru-RU" sz="1600" b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 результатов по </a:t>
            </a:r>
            <a:r>
              <a:rPr lang="ru-RU" sz="1600" b="1" spc="-100" dirty="0">
                <a:solidFill>
                  <a:prstClr val="black"/>
                </a:solidFill>
                <a:latin typeface="Arial Black" pitchFamily="34" charset="0"/>
                <a:ea typeface="Calibri"/>
              </a:rPr>
              <a:t>программе </a:t>
            </a:r>
            <a:r>
              <a:rPr lang="ru-RU" sz="1600" b="1" spc="-100" dirty="0" smtClean="0">
                <a:solidFill>
                  <a:prstClr val="black"/>
                </a:solidFill>
                <a:latin typeface="Arial Black" pitchFamily="34" charset="0"/>
                <a:ea typeface="Calibri"/>
              </a:rPr>
              <a:t>и разработка оценочных механизмов</a:t>
            </a:r>
            <a:endParaRPr lang="ru-RU" sz="1600" b="1" spc="-100" dirty="0">
              <a:solidFill>
                <a:prstClr val="black"/>
              </a:solidFill>
              <a:latin typeface="Arial Black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796" y="148570"/>
            <a:ext cx="8909000" cy="707886"/>
          </a:xfrm>
          <a:prstGeom prst="rect">
            <a:avLst/>
          </a:prstGeom>
          <a:solidFill>
            <a:srgbClr val="0099CC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cap="all" dirty="0" err="1">
                <a:solidFill>
                  <a:schemeClr val="bg1"/>
                </a:solidFill>
                <a:latin typeface="Arial Black" pitchFamily="34" charset="0"/>
                <a:ea typeface="Calibri"/>
              </a:rPr>
              <a:t>Разноуровневость</a:t>
            </a:r>
            <a:r>
              <a:rPr lang="ru-RU" sz="2000" b="1" cap="all" dirty="0">
                <a:solidFill>
                  <a:schemeClr val="bg1"/>
                </a:solidFill>
                <a:latin typeface="Arial Black" pitchFamily="34" charset="0"/>
                <a:ea typeface="Calibri"/>
              </a:rPr>
              <a:t> – </a:t>
            </a:r>
            <a:endParaRPr lang="ru-RU" sz="2000" b="1" cap="all" dirty="0" smtClean="0">
              <a:solidFill>
                <a:schemeClr val="bg1"/>
              </a:solidFill>
              <a:latin typeface="Arial Black" pitchFamily="34" charset="0"/>
              <a:ea typeface="Calibri"/>
            </a:endParaRPr>
          </a:p>
          <a:p>
            <a:pPr algn="ctr"/>
            <a:r>
              <a:rPr lang="ru-RU" sz="2000" b="1" cap="all" dirty="0" smtClean="0">
                <a:solidFill>
                  <a:schemeClr val="bg1"/>
                </a:solidFill>
                <a:latin typeface="Arial Black" pitchFamily="34" charset="0"/>
                <a:ea typeface="Calibri"/>
              </a:rPr>
              <a:t>базовая </a:t>
            </a:r>
            <a:r>
              <a:rPr lang="ru-RU" sz="2000" b="1" cap="all" dirty="0">
                <a:solidFill>
                  <a:schemeClr val="bg1"/>
                </a:solidFill>
                <a:latin typeface="Arial Black" pitchFamily="34" charset="0"/>
                <a:ea typeface="Calibri"/>
              </a:rPr>
              <a:t>характеристика программы</a:t>
            </a:r>
            <a:endParaRPr lang="ru-RU" sz="2000" b="1" cap="all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68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55" y="832358"/>
            <a:ext cx="7828280" cy="4742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7340" indent="-295275">
              <a:lnSpc>
                <a:spcPts val="244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10" dirty="0">
                <a:latin typeface="Arial"/>
                <a:cs typeface="Arial"/>
              </a:rPr>
              <a:t>увеличение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охвата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дополнительным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образованием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</a:t>
            </a:r>
            <a:endParaRPr sz="2000">
              <a:latin typeface="Arial"/>
              <a:cs typeface="Arial"/>
            </a:endParaRPr>
          </a:p>
          <a:p>
            <a:pPr marL="194945" marR="364490">
              <a:lnSpc>
                <a:spcPts val="2160"/>
              </a:lnSpc>
              <a:spcBef>
                <a:spcPts val="90"/>
              </a:spcBef>
            </a:pPr>
            <a:r>
              <a:rPr sz="2000" b="1" spc="-5" dirty="0">
                <a:latin typeface="Arial"/>
                <a:cs typeface="Arial"/>
              </a:rPr>
              <a:t>(в</a:t>
            </a:r>
            <a:r>
              <a:rPr sz="2000" b="1" spc="-25" dirty="0">
                <a:latin typeface="Arial"/>
                <a:cs typeface="Arial"/>
              </a:rPr>
              <a:t> том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числе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детей,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проживающих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 </a:t>
            </a:r>
            <a:r>
              <a:rPr sz="2000" b="1" spc="-10" dirty="0">
                <a:latin typeface="Arial"/>
                <a:cs typeface="Arial"/>
              </a:rPr>
              <a:t>сельской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местности,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находящихся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трудной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жизненной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ситуации,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с</a:t>
            </a:r>
            <a:endParaRPr sz="2000">
              <a:latin typeface="Arial"/>
              <a:cs typeface="Arial"/>
            </a:endParaRPr>
          </a:p>
          <a:p>
            <a:pPr marL="194945">
              <a:lnSpc>
                <a:spcPts val="2100"/>
              </a:lnSpc>
            </a:pPr>
            <a:r>
              <a:rPr sz="2000" b="1" spc="-5" dirty="0">
                <a:latin typeface="Arial"/>
                <a:cs typeface="Arial"/>
              </a:rPr>
              <a:t>ограниченными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возможностями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здоровья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(далее</a:t>
            </a:r>
            <a:r>
              <a:rPr sz="2000" b="1" spc="3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–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ОВЗ);</a:t>
            </a:r>
            <a:endParaRPr sz="2000">
              <a:latin typeface="Arial"/>
              <a:cs typeface="Arial"/>
            </a:endParaRPr>
          </a:p>
          <a:p>
            <a:pPr marL="307340" indent="-295275">
              <a:lnSpc>
                <a:spcPts val="291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5" dirty="0">
                <a:latin typeface="Arial"/>
                <a:cs typeface="Arial"/>
              </a:rPr>
              <a:t>расширение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возможностей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персонализации</a:t>
            </a:r>
            <a:endParaRPr sz="2000">
              <a:latin typeface="Arial"/>
              <a:cs typeface="Arial"/>
            </a:endParaRPr>
          </a:p>
          <a:p>
            <a:pPr marL="194945">
              <a:lnSpc>
                <a:spcPts val="2100"/>
              </a:lnSpc>
            </a:pPr>
            <a:r>
              <a:rPr sz="2000" b="1" spc="-10" dirty="0">
                <a:latin typeface="Arial"/>
                <a:cs typeface="Arial"/>
              </a:rPr>
              <a:t>дополнительного</a:t>
            </a:r>
            <a:r>
              <a:rPr sz="2000" b="1" spc="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детей,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интеграции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его</a:t>
            </a:r>
            <a:endParaRPr sz="2000">
              <a:latin typeface="Arial"/>
              <a:cs typeface="Arial"/>
            </a:endParaRPr>
          </a:p>
          <a:p>
            <a:pPr marL="194945">
              <a:lnSpc>
                <a:spcPts val="2250"/>
              </a:lnSpc>
            </a:pPr>
            <a:r>
              <a:rPr sz="2000" b="1" spc="-15" dirty="0">
                <a:latin typeface="Arial"/>
                <a:cs typeface="Arial"/>
              </a:rPr>
              <a:t>ресурсов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 индивидуальные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образовательные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траектории;</a:t>
            </a:r>
            <a:endParaRPr sz="2000">
              <a:latin typeface="Arial"/>
              <a:cs typeface="Arial"/>
            </a:endParaRPr>
          </a:p>
          <a:p>
            <a:pPr marL="307340" indent="-295275">
              <a:lnSpc>
                <a:spcPts val="291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10" dirty="0">
                <a:latin typeface="Arial"/>
                <a:cs typeface="Arial"/>
              </a:rPr>
              <a:t>обновление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содержания,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технологий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форматов</a:t>
            </a:r>
            <a:endParaRPr sz="2000">
              <a:latin typeface="Arial"/>
              <a:cs typeface="Arial"/>
            </a:endParaRPr>
          </a:p>
          <a:p>
            <a:pPr marL="194945" marR="53340">
              <a:lnSpc>
                <a:spcPct val="90000"/>
              </a:lnSpc>
              <a:spcBef>
                <a:spcPts val="60"/>
              </a:spcBef>
            </a:pPr>
            <a:r>
              <a:rPr sz="2000" b="1" spc="-10" dirty="0">
                <a:latin typeface="Arial"/>
                <a:cs typeface="Arial"/>
              </a:rPr>
              <a:t>дополнительного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для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удовлетворения 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индивидуальных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запросов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решения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задач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социального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технологического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развития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территорий,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повышения</a:t>
            </a:r>
            <a:endParaRPr sz="2000">
              <a:latin typeface="Arial"/>
              <a:cs typeface="Arial"/>
            </a:endParaRPr>
          </a:p>
          <a:p>
            <a:pPr marL="194945">
              <a:lnSpc>
                <a:spcPts val="2130"/>
              </a:lnSpc>
            </a:pPr>
            <a:r>
              <a:rPr sz="2000" b="1" spc="-20" dirty="0">
                <a:latin typeface="Arial"/>
                <a:cs typeface="Arial"/>
              </a:rPr>
              <a:t>качества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образования;</a:t>
            </a:r>
            <a:endParaRPr sz="2000">
              <a:latin typeface="Arial"/>
              <a:cs typeface="Arial"/>
            </a:endParaRPr>
          </a:p>
          <a:p>
            <a:pPr marL="307340" indent="-295275">
              <a:lnSpc>
                <a:spcPts val="291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15" dirty="0">
                <a:latin typeface="Arial"/>
                <a:cs typeface="Arial"/>
              </a:rPr>
              <a:t>формирование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эффективной системы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выявления,</a:t>
            </a:r>
            <a:endParaRPr sz="2000">
              <a:latin typeface="Arial"/>
              <a:cs typeface="Arial"/>
            </a:endParaRPr>
          </a:p>
          <a:p>
            <a:pPr marL="194945" marR="262890">
              <a:lnSpc>
                <a:spcPts val="2160"/>
              </a:lnSpc>
              <a:spcBef>
                <a:spcPts val="95"/>
              </a:spcBef>
            </a:pPr>
            <a:r>
              <a:rPr sz="2000" b="1" spc="-10" dirty="0">
                <a:latin typeface="Arial"/>
                <a:cs typeface="Arial"/>
              </a:rPr>
              <a:t>поддержки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развития</a:t>
            </a:r>
            <a:r>
              <a:rPr sz="2000" b="1" spc="-10" dirty="0">
                <a:latin typeface="Arial"/>
                <a:cs typeface="Arial"/>
              </a:rPr>
              <a:t> способностей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талантов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у</a:t>
            </a:r>
            <a:r>
              <a:rPr sz="2000" b="1" spc="-10" dirty="0">
                <a:latin typeface="Arial"/>
                <a:cs typeface="Arial"/>
              </a:rPr>
              <a:t> детей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молодежи,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основанной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на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принципах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справедливости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всеобщности;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16102" y="189356"/>
            <a:ext cx="7770495" cy="842644"/>
            <a:chOff x="816102" y="189356"/>
            <a:chExt cx="7770495" cy="84264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102" y="408431"/>
              <a:ext cx="7770114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731" y="189356"/>
              <a:ext cx="6984593" cy="3789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7755" y="696721"/>
            <a:ext cx="7719059" cy="497141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94945" marR="368935" indent="-182880">
              <a:lnSpc>
                <a:spcPct val="76200"/>
              </a:lnSpc>
              <a:spcBef>
                <a:spcPts val="240"/>
              </a:spcBef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10" dirty="0">
                <a:latin typeface="Arial"/>
                <a:cs typeface="Arial"/>
              </a:rPr>
              <a:t>укрепление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потенциала</a:t>
            </a:r>
            <a:r>
              <a:rPr sz="2000" b="1" spc="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дополнительного</a:t>
            </a:r>
            <a:r>
              <a:rPr sz="2000" b="1" spc="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 </a:t>
            </a:r>
            <a:r>
              <a:rPr sz="2000" b="1" spc="-5" dirty="0">
                <a:latin typeface="Arial"/>
                <a:cs typeface="Arial"/>
              </a:rPr>
              <a:t>в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решении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задач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воспитания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10" dirty="0">
                <a:latin typeface="Arial"/>
                <a:cs typeface="Arial"/>
              </a:rPr>
              <a:t> взросления;</a:t>
            </a:r>
            <a:endParaRPr sz="2000">
              <a:latin typeface="Arial"/>
              <a:cs typeface="Arial"/>
            </a:endParaRPr>
          </a:p>
          <a:p>
            <a:pPr marL="307340" indent="-295275">
              <a:lnSpc>
                <a:spcPts val="252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10" dirty="0">
                <a:latin typeface="Arial"/>
                <a:cs typeface="Arial"/>
              </a:rPr>
              <a:t>формирование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механизмов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преемственности</a:t>
            </a:r>
            <a:endParaRPr sz="2000">
              <a:latin typeface="Arial"/>
              <a:cs typeface="Arial"/>
            </a:endParaRPr>
          </a:p>
          <a:p>
            <a:pPr marL="194945" marR="756920">
              <a:lnSpc>
                <a:spcPct val="80000"/>
              </a:lnSpc>
              <a:spcBef>
                <a:spcPts val="180"/>
              </a:spcBef>
            </a:pPr>
            <a:r>
              <a:rPr sz="2000" b="1" spc="-10" dirty="0">
                <a:latin typeface="Arial"/>
                <a:cs typeface="Arial"/>
              </a:rPr>
              <a:t>образовательных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траекторий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дополнительном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профессиональном,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высшем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образовании,</a:t>
            </a:r>
            <a:r>
              <a:rPr sz="2000" b="1" spc="-15" dirty="0">
                <a:latin typeface="Arial"/>
                <a:cs typeface="Arial"/>
              </a:rPr>
              <a:t> трудовой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карьере человека;</a:t>
            </a:r>
            <a:endParaRPr sz="2000">
              <a:latin typeface="Arial"/>
              <a:cs typeface="Arial"/>
            </a:endParaRPr>
          </a:p>
          <a:p>
            <a:pPr marL="194945" marR="1020444" indent="-182880">
              <a:lnSpc>
                <a:spcPct val="76200"/>
              </a:lnSpc>
              <a:spcBef>
                <a:spcPts val="440"/>
              </a:spcBef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5" dirty="0">
                <a:latin typeface="Arial"/>
                <a:cs typeface="Arial"/>
              </a:rPr>
              <a:t>внедрение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целевой</a:t>
            </a:r>
            <a:r>
              <a:rPr sz="2000" b="1" spc="-15" dirty="0">
                <a:latin typeface="Arial"/>
                <a:cs typeface="Arial"/>
              </a:rPr>
              <a:t> модели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региональных</a:t>
            </a:r>
            <a:r>
              <a:rPr sz="2000" b="1" spc="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систем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дополнительного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</a:t>
            </a:r>
            <a:r>
              <a:rPr sz="2000" b="1" spc="1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детей;</a:t>
            </a:r>
            <a:endParaRPr sz="2000">
              <a:latin typeface="Arial"/>
              <a:cs typeface="Arial"/>
            </a:endParaRPr>
          </a:p>
          <a:p>
            <a:pPr marL="194945" marR="5080" indent="-182880">
              <a:lnSpc>
                <a:spcPct val="76200"/>
              </a:lnSpc>
              <a:spcBef>
                <a:spcPts val="445"/>
              </a:spcBef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10" dirty="0">
                <a:latin typeface="Arial"/>
                <a:cs typeface="Arial"/>
              </a:rPr>
              <a:t>цифровая трансформация </a:t>
            </a:r>
            <a:r>
              <a:rPr sz="2000" b="1" spc="-5" dirty="0">
                <a:latin typeface="Arial"/>
                <a:cs typeface="Arial"/>
              </a:rPr>
              <a:t>дополнительного </a:t>
            </a:r>
            <a:r>
              <a:rPr sz="2000" b="1" spc="-10" dirty="0">
                <a:latin typeface="Arial"/>
                <a:cs typeface="Arial"/>
              </a:rPr>
              <a:t>образования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детей;</a:t>
            </a:r>
            <a:endParaRPr sz="2000">
              <a:latin typeface="Arial"/>
              <a:cs typeface="Arial"/>
            </a:endParaRPr>
          </a:p>
          <a:p>
            <a:pPr marL="307340" indent="-295275">
              <a:lnSpc>
                <a:spcPts val="2520"/>
              </a:lnSpc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5" dirty="0">
                <a:latin typeface="Arial"/>
                <a:cs typeface="Arial"/>
              </a:rPr>
              <a:t>развитие</a:t>
            </a:r>
            <a:r>
              <a:rPr sz="2000" b="1" spc="-10" dirty="0">
                <a:latin typeface="Arial"/>
                <a:cs typeface="Arial"/>
              </a:rPr>
              <a:t> индустрии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современного</a:t>
            </a:r>
            <a:r>
              <a:rPr sz="2000" b="1" spc="2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отечественного</a:t>
            </a:r>
            <a:endParaRPr sz="2000">
              <a:latin typeface="Arial"/>
              <a:cs typeface="Arial"/>
            </a:endParaRPr>
          </a:p>
          <a:p>
            <a:pPr marL="194945" marR="263525">
              <a:lnSpc>
                <a:spcPts val="1920"/>
              </a:lnSpc>
              <a:spcBef>
                <a:spcPts val="165"/>
              </a:spcBef>
            </a:pPr>
            <a:r>
              <a:rPr sz="2000" b="1" spc="-15" dirty="0">
                <a:latin typeface="Arial"/>
                <a:cs typeface="Arial"/>
              </a:rPr>
              <a:t>оборудования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средств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обучения </a:t>
            </a:r>
            <a:r>
              <a:rPr sz="2000" b="1" spc="-5" dirty="0">
                <a:latin typeface="Arial"/>
                <a:cs typeface="Arial"/>
              </a:rPr>
              <a:t>для дополнительного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</a:t>
            </a:r>
            <a:r>
              <a:rPr sz="2000" b="1" spc="-5" dirty="0">
                <a:latin typeface="Arial"/>
                <a:cs typeface="Arial"/>
              </a:rPr>
              <a:t> детей;</a:t>
            </a:r>
            <a:endParaRPr sz="2000">
              <a:latin typeface="Arial"/>
              <a:cs typeface="Arial"/>
            </a:endParaRPr>
          </a:p>
          <a:p>
            <a:pPr marL="194945" marR="1009015" indent="-182880">
              <a:lnSpc>
                <a:spcPct val="78700"/>
              </a:lnSpc>
              <a:spcBef>
                <a:spcPts val="380"/>
              </a:spcBef>
              <a:buClr>
                <a:srgbClr val="C3250C"/>
              </a:buClr>
              <a:buSzPct val="125000"/>
              <a:buFont typeface="Wingdings"/>
              <a:buChar char=""/>
              <a:tabLst>
                <a:tab pos="307975" algn="l"/>
              </a:tabLst>
            </a:pPr>
            <a:r>
              <a:rPr sz="2000" b="1" spc="-15" dirty="0">
                <a:latin typeface="Arial"/>
                <a:cs typeface="Arial"/>
              </a:rPr>
              <a:t>усиление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роли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общества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(общественные 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профессиональные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родительские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сообщества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 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общественные </a:t>
            </a:r>
            <a:r>
              <a:rPr sz="2000" b="1" spc="-5" dirty="0">
                <a:latin typeface="Arial"/>
                <a:cs typeface="Arial"/>
              </a:rPr>
              <a:t>организации, родители, социально-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ответственный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бизнес)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в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15" dirty="0">
                <a:latin typeface="Arial"/>
                <a:cs typeface="Arial"/>
              </a:rPr>
              <a:t>управлении</a:t>
            </a:r>
            <a:r>
              <a:rPr sz="2000" b="1" spc="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и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развитии</a:t>
            </a:r>
            <a:endParaRPr sz="2000">
              <a:latin typeface="Arial"/>
              <a:cs typeface="Arial"/>
            </a:endParaRPr>
          </a:p>
          <a:p>
            <a:pPr marL="194945">
              <a:lnSpc>
                <a:spcPts val="1920"/>
              </a:lnSpc>
            </a:pPr>
            <a:r>
              <a:rPr sz="2000" b="1" spc="-10" dirty="0">
                <a:latin typeface="Arial"/>
                <a:cs typeface="Arial"/>
              </a:rPr>
              <a:t>дополнительного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образования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детей.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816102" y="189356"/>
            <a:ext cx="7770495" cy="842644"/>
            <a:chOff x="816102" y="189356"/>
            <a:chExt cx="7770495" cy="84264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6102" y="408431"/>
              <a:ext cx="7770114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6731" y="189356"/>
              <a:ext cx="6984593" cy="37896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968" y="192531"/>
            <a:ext cx="9019032" cy="5612765"/>
            <a:chOff x="124968" y="192531"/>
            <a:chExt cx="9019032" cy="56127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408431"/>
              <a:ext cx="8439912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896111"/>
              <a:ext cx="9019032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159" y="192531"/>
              <a:ext cx="7756690" cy="3757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784" y="669290"/>
              <a:ext cx="8369071" cy="38671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3564" y="1207769"/>
              <a:ext cx="7777480" cy="1440180"/>
            </a:xfrm>
            <a:custGeom>
              <a:avLst/>
              <a:gdLst/>
              <a:ahLst/>
              <a:cxnLst/>
              <a:rect l="l" t="t" r="r" b="b"/>
              <a:pathLst>
                <a:path w="7777480" h="1440180">
                  <a:moveTo>
                    <a:pt x="7536891" y="0"/>
                  </a:moveTo>
                  <a:lnTo>
                    <a:pt x="240030" y="0"/>
                  </a:lnTo>
                  <a:lnTo>
                    <a:pt x="191656" y="4875"/>
                  </a:lnTo>
                  <a:lnTo>
                    <a:pt x="146600" y="18859"/>
                  </a:lnTo>
                  <a:lnTo>
                    <a:pt x="105827" y="40987"/>
                  </a:lnTo>
                  <a:lnTo>
                    <a:pt x="70304" y="70294"/>
                  </a:lnTo>
                  <a:lnTo>
                    <a:pt x="40993" y="105816"/>
                  </a:lnTo>
                  <a:lnTo>
                    <a:pt x="18863" y="146589"/>
                  </a:lnTo>
                  <a:lnTo>
                    <a:pt x="4876" y="191648"/>
                  </a:lnTo>
                  <a:lnTo>
                    <a:pt x="0" y="240029"/>
                  </a:lnTo>
                  <a:lnTo>
                    <a:pt x="0" y="1200150"/>
                  </a:lnTo>
                  <a:lnTo>
                    <a:pt x="4876" y="1248494"/>
                  </a:lnTo>
                  <a:lnTo>
                    <a:pt x="18863" y="1293536"/>
                  </a:lnTo>
                  <a:lnTo>
                    <a:pt x="40993" y="1334307"/>
                  </a:lnTo>
                  <a:lnTo>
                    <a:pt x="70304" y="1369837"/>
                  </a:lnTo>
                  <a:lnTo>
                    <a:pt x="105827" y="1399159"/>
                  </a:lnTo>
                  <a:lnTo>
                    <a:pt x="146600" y="1421302"/>
                  </a:lnTo>
                  <a:lnTo>
                    <a:pt x="191656" y="1435299"/>
                  </a:lnTo>
                  <a:lnTo>
                    <a:pt x="240030" y="1440179"/>
                  </a:lnTo>
                  <a:lnTo>
                    <a:pt x="7536891" y="1440179"/>
                  </a:lnTo>
                  <a:lnTo>
                    <a:pt x="7585235" y="1435299"/>
                  </a:lnTo>
                  <a:lnTo>
                    <a:pt x="7630277" y="1421302"/>
                  </a:lnTo>
                  <a:lnTo>
                    <a:pt x="7671048" y="1399159"/>
                  </a:lnTo>
                  <a:lnTo>
                    <a:pt x="7706579" y="1369837"/>
                  </a:lnTo>
                  <a:lnTo>
                    <a:pt x="7735900" y="1334307"/>
                  </a:lnTo>
                  <a:lnTo>
                    <a:pt x="7758043" y="1293536"/>
                  </a:lnTo>
                  <a:lnTo>
                    <a:pt x="7772040" y="1248494"/>
                  </a:lnTo>
                  <a:lnTo>
                    <a:pt x="7776921" y="1200150"/>
                  </a:lnTo>
                  <a:lnTo>
                    <a:pt x="7776921" y="240029"/>
                  </a:lnTo>
                  <a:lnTo>
                    <a:pt x="7772040" y="191648"/>
                  </a:lnTo>
                  <a:lnTo>
                    <a:pt x="7758043" y="146589"/>
                  </a:lnTo>
                  <a:lnTo>
                    <a:pt x="7735900" y="105816"/>
                  </a:lnTo>
                  <a:lnTo>
                    <a:pt x="7706579" y="70294"/>
                  </a:lnTo>
                  <a:lnTo>
                    <a:pt x="7671048" y="40987"/>
                  </a:lnTo>
                  <a:lnTo>
                    <a:pt x="7630277" y="18859"/>
                  </a:lnTo>
                  <a:lnTo>
                    <a:pt x="7585235" y="4875"/>
                  </a:lnTo>
                  <a:lnTo>
                    <a:pt x="7536891" y="0"/>
                  </a:lnTo>
                  <a:close/>
                </a:path>
              </a:pathLst>
            </a:custGeom>
            <a:solidFill>
              <a:srgbClr val="FF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3564" y="1207769"/>
              <a:ext cx="7777480" cy="1440180"/>
            </a:xfrm>
            <a:custGeom>
              <a:avLst/>
              <a:gdLst/>
              <a:ahLst/>
              <a:cxnLst/>
              <a:rect l="l" t="t" r="r" b="b"/>
              <a:pathLst>
                <a:path w="7777480" h="1440180">
                  <a:moveTo>
                    <a:pt x="0" y="240029"/>
                  </a:moveTo>
                  <a:lnTo>
                    <a:pt x="4876" y="191648"/>
                  </a:lnTo>
                  <a:lnTo>
                    <a:pt x="18863" y="146589"/>
                  </a:lnTo>
                  <a:lnTo>
                    <a:pt x="40993" y="105816"/>
                  </a:lnTo>
                  <a:lnTo>
                    <a:pt x="70304" y="70294"/>
                  </a:lnTo>
                  <a:lnTo>
                    <a:pt x="105827" y="40987"/>
                  </a:lnTo>
                  <a:lnTo>
                    <a:pt x="146600" y="18859"/>
                  </a:lnTo>
                  <a:lnTo>
                    <a:pt x="191656" y="4875"/>
                  </a:lnTo>
                  <a:lnTo>
                    <a:pt x="240030" y="0"/>
                  </a:lnTo>
                  <a:lnTo>
                    <a:pt x="7536891" y="0"/>
                  </a:lnTo>
                  <a:lnTo>
                    <a:pt x="7585235" y="4875"/>
                  </a:lnTo>
                  <a:lnTo>
                    <a:pt x="7630277" y="18859"/>
                  </a:lnTo>
                  <a:lnTo>
                    <a:pt x="7671048" y="40987"/>
                  </a:lnTo>
                  <a:lnTo>
                    <a:pt x="7706579" y="70294"/>
                  </a:lnTo>
                  <a:lnTo>
                    <a:pt x="7735900" y="105816"/>
                  </a:lnTo>
                  <a:lnTo>
                    <a:pt x="7758043" y="146589"/>
                  </a:lnTo>
                  <a:lnTo>
                    <a:pt x="7772040" y="191648"/>
                  </a:lnTo>
                  <a:lnTo>
                    <a:pt x="7776921" y="240029"/>
                  </a:lnTo>
                  <a:lnTo>
                    <a:pt x="7776921" y="1200150"/>
                  </a:lnTo>
                  <a:lnTo>
                    <a:pt x="7772040" y="1248494"/>
                  </a:lnTo>
                  <a:lnTo>
                    <a:pt x="7758043" y="1293536"/>
                  </a:lnTo>
                  <a:lnTo>
                    <a:pt x="7735900" y="1334307"/>
                  </a:lnTo>
                  <a:lnTo>
                    <a:pt x="7706579" y="1369837"/>
                  </a:lnTo>
                  <a:lnTo>
                    <a:pt x="7671048" y="1399159"/>
                  </a:lnTo>
                  <a:lnTo>
                    <a:pt x="7630277" y="1421302"/>
                  </a:lnTo>
                  <a:lnTo>
                    <a:pt x="7585235" y="1435299"/>
                  </a:lnTo>
                  <a:lnTo>
                    <a:pt x="7536891" y="1440179"/>
                  </a:lnTo>
                  <a:lnTo>
                    <a:pt x="240030" y="1440179"/>
                  </a:lnTo>
                  <a:lnTo>
                    <a:pt x="191656" y="1435299"/>
                  </a:lnTo>
                  <a:lnTo>
                    <a:pt x="146600" y="1421302"/>
                  </a:lnTo>
                  <a:lnTo>
                    <a:pt x="105827" y="1399159"/>
                  </a:lnTo>
                  <a:lnTo>
                    <a:pt x="70304" y="1369837"/>
                  </a:lnTo>
                  <a:lnTo>
                    <a:pt x="40993" y="1334307"/>
                  </a:lnTo>
                  <a:lnTo>
                    <a:pt x="18863" y="1293536"/>
                  </a:lnTo>
                  <a:lnTo>
                    <a:pt x="4876" y="1248494"/>
                  </a:lnTo>
                  <a:lnTo>
                    <a:pt x="0" y="1200150"/>
                  </a:lnTo>
                  <a:lnTo>
                    <a:pt x="0" y="240029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83564" y="2791967"/>
              <a:ext cx="7777480" cy="1440180"/>
            </a:xfrm>
            <a:custGeom>
              <a:avLst/>
              <a:gdLst/>
              <a:ahLst/>
              <a:cxnLst/>
              <a:rect l="l" t="t" r="r" b="b"/>
              <a:pathLst>
                <a:path w="7777480" h="1440179">
                  <a:moveTo>
                    <a:pt x="7536891" y="0"/>
                  </a:moveTo>
                  <a:lnTo>
                    <a:pt x="240030" y="0"/>
                  </a:lnTo>
                  <a:lnTo>
                    <a:pt x="191656" y="4875"/>
                  </a:lnTo>
                  <a:lnTo>
                    <a:pt x="146600" y="18859"/>
                  </a:lnTo>
                  <a:lnTo>
                    <a:pt x="105827" y="40987"/>
                  </a:lnTo>
                  <a:lnTo>
                    <a:pt x="70304" y="70294"/>
                  </a:lnTo>
                  <a:lnTo>
                    <a:pt x="40993" y="105816"/>
                  </a:lnTo>
                  <a:lnTo>
                    <a:pt x="18863" y="146589"/>
                  </a:lnTo>
                  <a:lnTo>
                    <a:pt x="4876" y="191648"/>
                  </a:lnTo>
                  <a:lnTo>
                    <a:pt x="0" y="240030"/>
                  </a:lnTo>
                  <a:lnTo>
                    <a:pt x="0" y="1200023"/>
                  </a:lnTo>
                  <a:lnTo>
                    <a:pt x="4876" y="1248404"/>
                  </a:lnTo>
                  <a:lnTo>
                    <a:pt x="18863" y="1293463"/>
                  </a:lnTo>
                  <a:lnTo>
                    <a:pt x="40993" y="1334236"/>
                  </a:lnTo>
                  <a:lnTo>
                    <a:pt x="70304" y="1369758"/>
                  </a:lnTo>
                  <a:lnTo>
                    <a:pt x="105827" y="1399065"/>
                  </a:lnTo>
                  <a:lnTo>
                    <a:pt x="146600" y="1421193"/>
                  </a:lnTo>
                  <a:lnTo>
                    <a:pt x="191656" y="1435177"/>
                  </a:lnTo>
                  <a:lnTo>
                    <a:pt x="240030" y="1440053"/>
                  </a:lnTo>
                  <a:lnTo>
                    <a:pt x="7536891" y="1440053"/>
                  </a:lnTo>
                  <a:lnTo>
                    <a:pt x="7585235" y="1435177"/>
                  </a:lnTo>
                  <a:lnTo>
                    <a:pt x="7630277" y="1421193"/>
                  </a:lnTo>
                  <a:lnTo>
                    <a:pt x="7671048" y="1399065"/>
                  </a:lnTo>
                  <a:lnTo>
                    <a:pt x="7706579" y="1369758"/>
                  </a:lnTo>
                  <a:lnTo>
                    <a:pt x="7735900" y="1334236"/>
                  </a:lnTo>
                  <a:lnTo>
                    <a:pt x="7758043" y="1293463"/>
                  </a:lnTo>
                  <a:lnTo>
                    <a:pt x="7772040" y="1248404"/>
                  </a:lnTo>
                  <a:lnTo>
                    <a:pt x="7776921" y="1200023"/>
                  </a:lnTo>
                  <a:lnTo>
                    <a:pt x="7776921" y="240030"/>
                  </a:lnTo>
                  <a:lnTo>
                    <a:pt x="7772040" y="191648"/>
                  </a:lnTo>
                  <a:lnTo>
                    <a:pt x="7758043" y="146589"/>
                  </a:lnTo>
                  <a:lnTo>
                    <a:pt x="7735900" y="105816"/>
                  </a:lnTo>
                  <a:lnTo>
                    <a:pt x="7706579" y="70294"/>
                  </a:lnTo>
                  <a:lnTo>
                    <a:pt x="7671048" y="40987"/>
                  </a:lnTo>
                  <a:lnTo>
                    <a:pt x="7630277" y="18859"/>
                  </a:lnTo>
                  <a:lnTo>
                    <a:pt x="7585235" y="4875"/>
                  </a:lnTo>
                  <a:lnTo>
                    <a:pt x="7536891" y="0"/>
                  </a:lnTo>
                  <a:close/>
                </a:path>
              </a:pathLst>
            </a:custGeom>
            <a:solidFill>
              <a:srgbClr val="FF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83564" y="2791967"/>
              <a:ext cx="7777480" cy="1440180"/>
            </a:xfrm>
            <a:custGeom>
              <a:avLst/>
              <a:gdLst/>
              <a:ahLst/>
              <a:cxnLst/>
              <a:rect l="l" t="t" r="r" b="b"/>
              <a:pathLst>
                <a:path w="7777480" h="1440179">
                  <a:moveTo>
                    <a:pt x="0" y="240030"/>
                  </a:moveTo>
                  <a:lnTo>
                    <a:pt x="4876" y="191648"/>
                  </a:lnTo>
                  <a:lnTo>
                    <a:pt x="18863" y="146589"/>
                  </a:lnTo>
                  <a:lnTo>
                    <a:pt x="40993" y="105816"/>
                  </a:lnTo>
                  <a:lnTo>
                    <a:pt x="70304" y="70294"/>
                  </a:lnTo>
                  <a:lnTo>
                    <a:pt x="105827" y="40987"/>
                  </a:lnTo>
                  <a:lnTo>
                    <a:pt x="146600" y="18859"/>
                  </a:lnTo>
                  <a:lnTo>
                    <a:pt x="191656" y="4875"/>
                  </a:lnTo>
                  <a:lnTo>
                    <a:pt x="240030" y="0"/>
                  </a:lnTo>
                  <a:lnTo>
                    <a:pt x="7536891" y="0"/>
                  </a:lnTo>
                  <a:lnTo>
                    <a:pt x="7585235" y="4875"/>
                  </a:lnTo>
                  <a:lnTo>
                    <a:pt x="7630277" y="18859"/>
                  </a:lnTo>
                  <a:lnTo>
                    <a:pt x="7671048" y="40987"/>
                  </a:lnTo>
                  <a:lnTo>
                    <a:pt x="7706579" y="70294"/>
                  </a:lnTo>
                  <a:lnTo>
                    <a:pt x="7735900" y="105816"/>
                  </a:lnTo>
                  <a:lnTo>
                    <a:pt x="7758043" y="146589"/>
                  </a:lnTo>
                  <a:lnTo>
                    <a:pt x="7772040" y="191648"/>
                  </a:lnTo>
                  <a:lnTo>
                    <a:pt x="7776921" y="240030"/>
                  </a:lnTo>
                  <a:lnTo>
                    <a:pt x="7776921" y="1200023"/>
                  </a:lnTo>
                  <a:lnTo>
                    <a:pt x="7772040" y="1248404"/>
                  </a:lnTo>
                  <a:lnTo>
                    <a:pt x="7758043" y="1293463"/>
                  </a:lnTo>
                  <a:lnTo>
                    <a:pt x="7735900" y="1334236"/>
                  </a:lnTo>
                  <a:lnTo>
                    <a:pt x="7706579" y="1369758"/>
                  </a:lnTo>
                  <a:lnTo>
                    <a:pt x="7671048" y="1399065"/>
                  </a:lnTo>
                  <a:lnTo>
                    <a:pt x="7630277" y="1421193"/>
                  </a:lnTo>
                  <a:lnTo>
                    <a:pt x="7585235" y="1435177"/>
                  </a:lnTo>
                  <a:lnTo>
                    <a:pt x="7536891" y="1440053"/>
                  </a:lnTo>
                  <a:lnTo>
                    <a:pt x="240030" y="1440053"/>
                  </a:lnTo>
                  <a:lnTo>
                    <a:pt x="191656" y="1435177"/>
                  </a:lnTo>
                  <a:lnTo>
                    <a:pt x="146600" y="1421193"/>
                  </a:lnTo>
                  <a:lnTo>
                    <a:pt x="105827" y="1399065"/>
                  </a:lnTo>
                  <a:lnTo>
                    <a:pt x="70304" y="1369758"/>
                  </a:lnTo>
                  <a:lnTo>
                    <a:pt x="40993" y="1334236"/>
                  </a:lnTo>
                  <a:lnTo>
                    <a:pt x="18863" y="1293463"/>
                  </a:lnTo>
                  <a:lnTo>
                    <a:pt x="4876" y="1248404"/>
                  </a:lnTo>
                  <a:lnTo>
                    <a:pt x="0" y="1200023"/>
                  </a:lnTo>
                  <a:lnTo>
                    <a:pt x="0" y="240030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80796" y="4365116"/>
              <a:ext cx="7777480" cy="1440180"/>
            </a:xfrm>
            <a:custGeom>
              <a:avLst/>
              <a:gdLst/>
              <a:ahLst/>
              <a:cxnLst/>
              <a:rect l="l" t="t" r="r" b="b"/>
              <a:pathLst>
                <a:path w="7777480" h="1440179">
                  <a:moveTo>
                    <a:pt x="7536865" y="0"/>
                  </a:moveTo>
                  <a:lnTo>
                    <a:pt x="240042" y="0"/>
                  </a:lnTo>
                  <a:lnTo>
                    <a:pt x="191664" y="4875"/>
                  </a:lnTo>
                  <a:lnTo>
                    <a:pt x="146605" y="18859"/>
                  </a:lnTo>
                  <a:lnTo>
                    <a:pt x="105831" y="40987"/>
                  </a:lnTo>
                  <a:lnTo>
                    <a:pt x="70305" y="70294"/>
                  </a:lnTo>
                  <a:lnTo>
                    <a:pt x="40994" y="105816"/>
                  </a:lnTo>
                  <a:lnTo>
                    <a:pt x="18863" y="146589"/>
                  </a:lnTo>
                  <a:lnTo>
                    <a:pt x="4876" y="191648"/>
                  </a:lnTo>
                  <a:lnTo>
                    <a:pt x="0" y="240029"/>
                  </a:lnTo>
                  <a:lnTo>
                    <a:pt x="0" y="1200149"/>
                  </a:lnTo>
                  <a:lnTo>
                    <a:pt x="4876" y="1248511"/>
                  </a:lnTo>
                  <a:lnTo>
                    <a:pt x="18863" y="1293557"/>
                  </a:lnTo>
                  <a:lnTo>
                    <a:pt x="40994" y="1334323"/>
                  </a:lnTo>
                  <a:lnTo>
                    <a:pt x="70305" y="1369842"/>
                  </a:lnTo>
                  <a:lnTo>
                    <a:pt x="105831" y="1399149"/>
                  </a:lnTo>
                  <a:lnTo>
                    <a:pt x="146605" y="1421279"/>
                  </a:lnTo>
                  <a:lnTo>
                    <a:pt x="191664" y="1435265"/>
                  </a:lnTo>
                  <a:lnTo>
                    <a:pt x="240042" y="1440141"/>
                  </a:lnTo>
                  <a:lnTo>
                    <a:pt x="7536865" y="1440141"/>
                  </a:lnTo>
                  <a:lnTo>
                    <a:pt x="7585246" y="1435265"/>
                  </a:lnTo>
                  <a:lnTo>
                    <a:pt x="7630306" y="1421279"/>
                  </a:lnTo>
                  <a:lnTo>
                    <a:pt x="7671079" y="1399149"/>
                  </a:lnTo>
                  <a:lnTo>
                    <a:pt x="7706601" y="1369842"/>
                  </a:lnTo>
                  <a:lnTo>
                    <a:pt x="7735908" y="1334323"/>
                  </a:lnTo>
                  <a:lnTo>
                    <a:pt x="7758036" y="1293557"/>
                  </a:lnTo>
                  <a:lnTo>
                    <a:pt x="7772020" y="1248511"/>
                  </a:lnTo>
                  <a:lnTo>
                    <a:pt x="7776895" y="1200149"/>
                  </a:lnTo>
                  <a:lnTo>
                    <a:pt x="7776895" y="240029"/>
                  </a:lnTo>
                  <a:lnTo>
                    <a:pt x="7772020" y="191648"/>
                  </a:lnTo>
                  <a:lnTo>
                    <a:pt x="7758036" y="146589"/>
                  </a:lnTo>
                  <a:lnTo>
                    <a:pt x="7735908" y="105816"/>
                  </a:lnTo>
                  <a:lnTo>
                    <a:pt x="7706601" y="70294"/>
                  </a:lnTo>
                  <a:lnTo>
                    <a:pt x="7671079" y="40987"/>
                  </a:lnTo>
                  <a:lnTo>
                    <a:pt x="7630306" y="18859"/>
                  </a:lnTo>
                  <a:lnTo>
                    <a:pt x="7585246" y="4875"/>
                  </a:lnTo>
                  <a:lnTo>
                    <a:pt x="7536865" y="0"/>
                  </a:lnTo>
                  <a:close/>
                </a:path>
              </a:pathLst>
            </a:custGeom>
            <a:solidFill>
              <a:srgbClr val="FF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80796" y="4365116"/>
              <a:ext cx="7777480" cy="1440180"/>
            </a:xfrm>
            <a:custGeom>
              <a:avLst/>
              <a:gdLst/>
              <a:ahLst/>
              <a:cxnLst/>
              <a:rect l="l" t="t" r="r" b="b"/>
              <a:pathLst>
                <a:path w="7777480" h="1440179">
                  <a:moveTo>
                    <a:pt x="0" y="240029"/>
                  </a:moveTo>
                  <a:lnTo>
                    <a:pt x="4876" y="191648"/>
                  </a:lnTo>
                  <a:lnTo>
                    <a:pt x="18863" y="146589"/>
                  </a:lnTo>
                  <a:lnTo>
                    <a:pt x="40994" y="105816"/>
                  </a:lnTo>
                  <a:lnTo>
                    <a:pt x="70305" y="70294"/>
                  </a:lnTo>
                  <a:lnTo>
                    <a:pt x="105831" y="40987"/>
                  </a:lnTo>
                  <a:lnTo>
                    <a:pt x="146605" y="18859"/>
                  </a:lnTo>
                  <a:lnTo>
                    <a:pt x="191664" y="4875"/>
                  </a:lnTo>
                  <a:lnTo>
                    <a:pt x="240042" y="0"/>
                  </a:lnTo>
                  <a:lnTo>
                    <a:pt x="7536865" y="0"/>
                  </a:lnTo>
                  <a:lnTo>
                    <a:pt x="7585246" y="4875"/>
                  </a:lnTo>
                  <a:lnTo>
                    <a:pt x="7630306" y="18859"/>
                  </a:lnTo>
                  <a:lnTo>
                    <a:pt x="7671079" y="40987"/>
                  </a:lnTo>
                  <a:lnTo>
                    <a:pt x="7706601" y="70294"/>
                  </a:lnTo>
                  <a:lnTo>
                    <a:pt x="7735908" y="105816"/>
                  </a:lnTo>
                  <a:lnTo>
                    <a:pt x="7758036" y="146589"/>
                  </a:lnTo>
                  <a:lnTo>
                    <a:pt x="7772020" y="191648"/>
                  </a:lnTo>
                  <a:lnTo>
                    <a:pt x="7776895" y="240029"/>
                  </a:lnTo>
                  <a:lnTo>
                    <a:pt x="7776895" y="1200149"/>
                  </a:lnTo>
                  <a:lnTo>
                    <a:pt x="7772020" y="1248511"/>
                  </a:lnTo>
                  <a:lnTo>
                    <a:pt x="7758036" y="1293557"/>
                  </a:lnTo>
                  <a:lnTo>
                    <a:pt x="7735908" y="1334323"/>
                  </a:lnTo>
                  <a:lnTo>
                    <a:pt x="7706601" y="1369842"/>
                  </a:lnTo>
                  <a:lnTo>
                    <a:pt x="7671079" y="1399149"/>
                  </a:lnTo>
                  <a:lnTo>
                    <a:pt x="7630306" y="1421279"/>
                  </a:lnTo>
                  <a:lnTo>
                    <a:pt x="7585246" y="1435265"/>
                  </a:lnTo>
                  <a:lnTo>
                    <a:pt x="7536865" y="1440141"/>
                  </a:lnTo>
                  <a:lnTo>
                    <a:pt x="240042" y="1440141"/>
                  </a:lnTo>
                  <a:lnTo>
                    <a:pt x="191664" y="1435265"/>
                  </a:lnTo>
                  <a:lnTo>
                    <a:pt x="146605" y="1421279"/>
                  </a:lnTo>
                  <a:lnTo>
                    <a:pt x="105831" y="1399149"/>
                  </a:lnTo>
                  <a:lnTo>
                    <a:pt x="70305" y="1369842"/>
                  </a:lnTo>
                  <a:lnTo>
                    <a:pt x="40994" y="1334323"/>
                  </a:lnTo>
                  <a:lnTo>
                    <a:pt x="18863" y="1293557"/>
                  </a:lnTo>
                  <a:lnTo>
                    <a:pt x="4876" y="1248511"/>
                  </a:lnTo>
                  <a:lnTo>
                    <a:pt x="0" y="1200149"/>
                  </a:lnTo>
                  <a:lnTo>
                    <a:pt x="0" y="240029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48105" y="1223264"/>
            <a:ext cx="7440930" cy="45548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Создание </a:t>
            </a:r>
            <a:r>
              <a:rPr sz="1800" b="1" spc="-15" dirty="0">
                <a:latin typeface="Arial"/>
                <a:cs typeface="Arial"/>
              </a:rPr>
              <a:t>условий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для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доступности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каждому</a:t>
            </a:r>
            <a:r>
              <a:rPr sz="1800" b="1" spc="-5" dirty="0">
                <a:latin typeface="Arial"/>
                <a:cs typeface="Arial"/>
              </a:rPr>
              <a:t> ребенку</a:t>
            </a:r>
            <a:endParaRPr sz="1800">
              <a:latin typeface="Arial"/>
              <a:cs typeface="Arial"/>
            </a:endParaRPr>
          </a:p>
          <a:p>
            <a:pPr marL="206375" marR="193675" algn="ctr">
              <a:lnSpc>
                <a:spcPct val="100000"/>
              </a:lnSpc>
            </a:pPr>
            <a:r>
              <a:rPr sz="1800" b="1" spc="-15" dirty="0">
                <a:latin typeface="Arial"/>
                <a:cs typeface="Arial"/>
              </a:rPr>
              <a:t>качественного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возможности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построения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дальнейшей </a:t>
            </a:r>
            <a:r>
              <a:rPr sz="1800" b="1" spc="-10" dirty="0">
                <a:latin typeface="Arial"/>
                <a:cs typeface="Arial"/>
              </a:rPr>
              <a:t>успешной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образовательной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профессиональной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карьеры,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формирование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системе</a:t>
            </a:r>
            <a:endParaRPr sz="1800">
              <a:latin typeface="Arial"/>
              <a:cs typeface="Arial"/>
            </a:endParaRPr>
          </a:p>
          <a:p>
            <a:pPr marL="4445" algn="ctr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дополнительного образования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социальных </a:t>
            </a:r>
            <a:r>
              <a:rPr sz="1800" b="1" spc="-10" dirty="0">
                <a:latin typeface="Arial"/>
                <a:cs typeface="Arial"/>
              </a:rPr>
              <a:t>лифтов</a:t>
            </a:r>
            <a:endParaRPr sz="1800">
              <a:latin typeface="Arial"/>
              <a:cs typeface="Arial"/>
            </a:endParaRPr>
          </a:p>
          <a:p>
            <a:pPr marL="669290" marR="429895" indent="-226695">
              <a:lnSpc>
                <a:spcPct val="100000"/>
              </a:lnSpc>
              <a:spcBef>
                <a:spcPts val="1675"/>
              </a:spcBef>
            </a:pPr>
            <a:r>
              <a:rPr sz="1800" b="1" spc="-25" dirty="0">
                <a:latin typeface="Arial"/>
                <a:cs typeface="Arial"/>
              </a:rPr>
              <a:t>Усиление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воспитательного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потенциала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детей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через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включение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в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коллективные</a:t>
            </a:r>
            <a:endParaRPr sz="1800">
              <a:latin typeface="Arial"/>
              <a:cs typeface="Arial"/>
            </a:endParaRPr>
          </a:p>
          <a:p>
            <a:pPr marL="341630" marR="327025" indent="494030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общественно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полезные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практики,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создание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новых 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возможностей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для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использования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получаемых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знаний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для</a:t>
            </a:r>
            <a:endParaRPr sz="1800">
              <a:latin typeface="Arial"/>
              <a:cs typeface="Arial"/>
            </a:endParaRPr>
          </a:p>
          <a:p>
            <a:pPr marL="898525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решения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реальных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проблем</a:t>
            </a:r>
            <a:r>
              <a:rPr sz="1800" b="1" spc="-10" dirty="0">
                <a:latin typeface="Arial"/>
                <a:cs typeface="Arial"/>
              </a:rPr>
              <a:t> сообщества,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страны</a:t>
            </a:r>
            <a:endParaRPr sz="1800">
              <a:latin typeface="Arial"/>
              <a:cs typeface="Arial"/>
            </a:endParaRPr>
          </a:p>
          <a:p>
            <a:pPr marL="12700" marR="5080" indent="116205" algn="just">
              <a:lnSpc>
                <a:spcPct val="100000"/>
              </a:lnSpc>
              <a:spcBef>
                <a:spcPts val="1585"/>
              </a:spcBef>
            </a:pPr>
            <a:r>
              <a:rPr sz="1800" b="1" spc="-15" dirty="0">
                <a:latin typeface="Arial"/>
                <a:cs typeface="Arial"/>
              </a:rPr>
              <a:t>Укрепление методической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0" dirty="0">
                <a:latin typeface="Arial"/>
                <a:cs typeface="Arial"/>
              </a:rPr>
              <a:t>ресурсной </a:t>
            </a:r>
            <a:r>
              <a:rPr sz="1800" b="1" dirty="0">
                <a:latin typeface="Arial"/>
                <a:cs typeface="Arial"/>
              </a:rPr>
              <a:t>базы </a:t>
            </a:r>
            <a:r>
              <a:rPr sz="1800" b="1" spc="-10" dirty="0">
                <a:latin typeface="Arial"/>
                <a:cs typeface="Arial"/>
              </a:rPr>
              <a:t>дополнительного 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 </a:t>
            </a:r>
            <a:r>
              <a:rPr sz="1800" b="1" spc="-5" dirty="0">
                <a:latin typeface="Arial"/>
                <a:cs typeface="Arial"/>
              </a:rPr>
              <a:t>детей </a:t>
            </a:r>
            <a:r>
              <a:rPr sz="1800" b="1" dirty="0">
                <a:latin typeface="Arial"/>
                <a:cs typeface="Arial"/>
              </a:rPr>
              <a:t>на </a:t>
            </a:r>
            <a:r>
              <a:rPr sz="1800" b="1" spc="-5" dirty="0">
                <a:latin typeface="Arial"/>
                <a:cs typeface="Arial"/>
              </a:rPr>
              <a:t>базе общеобразовательных организаций </a:t>
            </a:r>
            <a:r>
              <a:rPr sz="1800" b="1" dirty="0">
                <a:latin typeface="Arial"/>
                <a:cs typeface="Arial"/>
              </a:rPr>
              <a:t> и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его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интеграция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с</a:t>
            </a:r>
            <a:r>
              <a:rPr sz="1800" b="1" spc="-10" dirty="0">
                <a:latin typeface="Arial"/>
                <a:cs typeface="Arial"/>
              </a:rPr>
              <a:t> основными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образовательными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программами</a:t>
            </a:r>
            <a:endParaRPr sz="1800">
              <a:latin typeface="Arial"/>
              <a:cs typeface="Arial"/>
            </a:endParaRPr>
          </a:p>
          <a:p>
            <a:pPr marL="1148080" marR="615950" indent="-524510" algn="just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общего образования </a:t>
            </a:r>
            <a:r>
              <a:rPr sz="1800" b="1" dirty="0">
                <a:latin typeface="Arial"/>
                <a:cs typeface="Arial"/>
              </a:rPr>
              <a:t>для </a:t>
            </a:r>
            <a:r>
              <a:rPr sz="1800" b="1" spc="-10" dirty="0">
                <a:latin typeface="Arial"/>
                <a:cs typeface="Arial"/>
              </a:rPr>
              <a:t>достижения </a:t>
            </a:r>
            <a:r>
              <a:rPr sz="1800" b="1" spc="-15" dirty="0">
                <a:latin typeface="Arial"/>
                <a:cs typeface="Arial"/>
              </a:rPr>
              <a:t>нового качества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образовательных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результатов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обучающихся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4968" y="192531"/>
            <a:ext cx="9019032" cy="5915914"/>
            <a:chOff x="124968" y="192531"/>
            <a:chExt cx="9019032" cy="591591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4527" y="408431"/>
              <a:ext cx="8439912" cy="62331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4968" y="896111"/>
              <a:ext cx="9019032" cy="62331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5159" y="192531"/>
              <a:ext cx="7756690" cy="3757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84784" y="669290"/>
              <a:ext cx="8369071" cy="38671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83564" y="1207769"/>
              <a:ext cx="7777480" cy="1311275"/>
            </a:xfrm>
            <a:custGeom>
              <a:avLst/>
              <a:gdLst/>
              <a:ahLst/>
              <a:cxnLst/>
              <a:rect l="l" t="t" r="r" b="b"/>
              <a:pathLst>
                <a:path w="7777480" h="1311275">
                  <a:moveTo>
                    <a:pt x="7558354" y="0"/>
                  </a:moveTo>
                  <a:lnTo>
                    <a:pt x="218478" y="0"/>
                  </a:lnTo>
                  <a:lnTo>
                    <a:pt x="168382" y="5768"/>
                  </a:lnTo>
                  <a:lnTo>
                    <a:pt x="122396" y="22200"/>
                  </a:lnTo>
                  <a:lnTo>
                    <a:pt x="81830" y="47986"/>
                  </a:lnTo>
                  <a:lnTo>
                    <a:pt x="47997" y="81813"/>
                  </a:lnTo>
                  <a:lnTo>
                    <a:pt x="22206" y="122371"/>
                  </a:lnTo>
                  <a:lnTo>
                    <a:pt x="5770" y="168350"/>
                  </a:lnTo>
                  <a:lnTo>
                    <a:pt x="0" y="218439"/>
                  </a:lnTo>
                  <a:lnTo>
                    <a:pt x="0" y="1092327"/>
                  </a:lnTo>
                  <a:lnTo>
                    <a:pt x="5770" y="1142416"/>
                  </a:lnTo>
                  <a:lnTo>
                    <a:pt x="22206" y="1188395"/>
                  </a:lnTo>
                  <a:lnTo>
                    <a:pt x="47997" y="1228953"/>
                  </a:lnTo>
                  <a:lnTo>
                    <a:pt x="81830" y="1262780"/>
                  </a:lnTo>
                  <a:lnTo>
                    <a:pt x="122396" y="1288566"/>
                  </a:lnTo>
                  <a:lnTo>
                    <a:pt x="168382" y="1304998"/>
                  </a:lnTo>
                  <a:lnTo>
                    <a:pt x="218478" y="1310766"/>
                  </a:lnTo>
                  <a:lnTo>
                    <a:pt x="7558354" y="1310766"/>
                  </a:lnTo>
                  <a:lnTo>
                    <a:pt x="7608450" y="1304998"/>
                  </a:lnTo>
                  <a:lnTo>
                    <a:pt x="7654447" y="1288566"/>
                  </a:lnTo>
                  <a:lnTo>
                    <a:pt x="7695031" y="1262780"/>
                  </a:lnTo>
                  <a:lnTo>
                    <a:pt x="7728885" y="1228953"/>
                  </a:lnTo>
                  <a:lnTo>
                    <a:pt x="7754695" y="1188395"/>
                  </a:lnTo>
                  <a:lnTo>
                    <a:pt x="7771145" y="1142416"/>
                  </a:lnTo>
                  <a:lnTo>
                    <a:pt x="7776921" y="1092327"/>
                  </a:lnTo>
                  <a:lnTo>
                    <a:pt x="7776921" y="218439"/>
                  </a:lnTo>
                  <a:lnTo>
                    <a:pt x="7771145" y="168350"/>
                  </a:lnTo>
                  <a:lnTo>
                    <a:pt x="7754695" y="122371"/>
                  </a:lnTo>
                  <a:lnTo>
                    <a:pt x="7728885" y="81813"/>
                  </a:lnTo>
                  <a:lnTo>
                    <a:pt x="7695031" y="47986"/>
                  </a:lnTo>
                  <a:lnTo>
                    <a:pt x="7654447" y="22200"/>
                  </a:lnTo>
                  <a:lnTo>
                    <a:pt x="7608450" y="5768"/>
                  </a:lnTo>
                  <a:lnTo>
                    <a:pt x="7558354" y="0"/>
                  </a:lnTo>
                  <a:close/>
                </a:path>
              </a:pathLst>
            </a:custGeom>
            <a:solidFill>
              <a:srgbClr val="FF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83564" y="1207769"/>
              <a:ext cx="7777480" cy="1311275"/>
            </a:xfrm>
            <a:custGeom>
              <a:avLst/>
              <a:gdLst/>
              <a:ahLst/>
              <a:cxnLst/>
              <a:rect l="l" t="t" r="r" b="b"/>
              <a:pathLst>
                <a:path w="7777480" h="1311275">
                  <a:moveTo>
                    <a:pt x="0" y="218439"/>
                  </a:moveTo>
                  <a:lnTo>
                    <a:pt x="5770" y="168350"/>
                  </a:lnTo>
                  <a:lnTo>
                    <a:pt x="22206" y="122371"/>
                  </a:lnTo>
                  <a:lnTo>
                    <a:pt x="47997" y="81813"/>
                  </a:lnTo>
                  <a:lnTo>
                    <a:pt x="81830" y="47986"/>
                  </a:lnTo>
                  <a:lnTo>
                    <a:pt x="122396" y="22200"/>
                  </a:lnTo>
                  <a:lnTo>
                    <a:pt x="168382" y="5768"/>
                  </a:lnTo>
                  <a:lnTo>
                    <a:pt x="218478" y="0"/>
                  </a:lnTo>
                  <a:lnTo>
                    <a:pt x="7558354" y="0"/>
                  </a:lnTo>
                  <a:lnTo>
                    <a:pt x="7608450" y="5768"/>
                  </a:lnTo>
                  <a:lnTo>
                    <a:pt x="7654447" y="22200"/>
                  </a:lnTo>
                  <a:lnTo>
                    <a:pt x="7695031" y="47986"/>
                  </a:lnTo>
                  <a:lnTo>
                    <a:pt x="7728885" y="81813"/>
                  </a:lnTo>
                  <a:lnTo>
                    <a:pt x="7754695" y="122371"/>
                  </a:lnTo>
                  <a:lnTo>
                    <a:pt x="7771145" y="168350"/>
                  </a:lnTo>
                  <a:lnTo>
                    <a:pt x="7776921" y="218439"/>
                  </a:lnTo>
                  <a:lnTo>
                    <a:pt x="7776921" y="1092327"/>
                  </a:lnTo>
                  <a:lnTo>
                    <a:pt x="7771145" y="1142416"/>
                  </a:lnTo>
                  <a:lnTo>
                    <a:pt x="7754695" y="1188395"/>
                  </a:lnTo>
                  <a:lnTo>
                    <a:pt x="7728885" y="1228953"/>
                  </a:lnTo>
                  <a:lnTo>
                    <a:pt x="7695031" y="1262780"/>
                  </a:lnTo>
                  <a:lnTo>
                    <a:pt x="7654447" y="1288566"/>
                  </a:lnTo>
                  <a:lnTo>
                    <a:pt x="7608450" y="1304998"/>
                  </a:lnTo>
                  <a:lnTo>
                    <a:pt x="7558354" y="1310766"/>
                  </a:lnTo>
                  <a:lnTo>
                    <a:pt x="218478" y="1310766"/>
                  </a:lnTo>
                  <a:lnTo>
                    <a:pt x="168382" y="1304998"/>
                  </a:lnTo>
                  <a:lnTo>
                    <a:pt x="122396" y="1288566"/>
                  </a:lnTo>
                  <a:lnTo>
                    <a:pt x="81830" y="1262780"/>
                  </a:lnTo>
                  <a:lnTo>
                    <a:pt x="47997" y="1228953"/>
                  </a:lnTo>
                  <a:lnTo>
                    <a:pt x="22206" y="1188395"/>
                  </a:lnTo>
                  <a:lnTo>
                    <a:pt x="5770" y="1142416"/>
                  </a:lnTo>
                  <a:lnTo>
                    <a:pt x="0" y="1092327"/>
                  </a:lnTo>
                  <a:lnTo>
                    <a:pt x="0" y="218439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16686" y="2636901"/>
              <a:ext cx="7776845" cy="1311275"/>
            </a:xfrm>
            <a:custGeom>
              <a:avLst/>
              <a:gdLst/>
              <a:ahLst/>
              <a:cxnLst/>
              <a:rect l="l" t="t" r="r" b="b"/>
              <a:pathLst>
                <a:path w="7776845" h="1311275">
                  <a:moveTo>
                    <a:pt x="7558379" y="0"/>
                  </a:moveTo>
                  <a:lnTo>
                    <a:pt x="218478" y="0"/>
                  </a:lnTo>
                  <a:lnTo>
                    <a:pt x="168382" y="5768"/>
                  </a:lnTo>
                  <a:lnTo>
                    <a:pt x="122396" y="22200"/>
                  </a:lnTo>
                  <a:lnTo>
                    <a:pt x="81830" y="47986"/>
                  </a:lnTo>
                  <a:lnTo>
                    <a:pt x="47997" y="81813"/>
                  </a:lnTo>
                  <a:lnTo>
                    <a:pt x="22206" y="122371"/>
                  </a:lnTo>
                  <a:lnTo>
                    <a:pt x="5770" y="168350"/>
                  </a:lnTo>
                  <a:lnTo>
                    <a:pt x="0" y="218439"/>
                  </a:lnTo>
                  <a:lnTo>
                    <a:pt x="0" y="1092327"/>
                  </a:lnTo>
                  <a:lnTo>
                    <a:pt x="5770" y="1142416"/>
                  </a:lnTo>
                  <a:lnTo>
                    <a:pt x="22206" y="1188395"/>
                  </a:lnTo>
                  <a:lnTo>
                    <a:pt x="47997" y="1228953"/>
                  </a:lnTo>
                  <a:lnTo>
                    <a:pt x="81830" y="1262780"/>
                  </a:lnTo>
                  <a:lnTo>
                    <a:pt x="122396" y="1288566"/>
                  </a:lnTo>
                  <a:lnTo>
                    <a:pt x="168382" y="1304998"/>
                  </a:lnTo>
                  <a:lnTo>
                    <a:pt x="218478" y="1310767"/>
                  </a:lnTo>
                  <a:lnTo>
                    <a:pt x="7558379" y="1310767"/>
                  </a:lnTo>
                  <a:lnTo>
                    <a:pt x="7608468" y="1304998"/>
                  </a:lnTo>
                  <a:lnTo>
                    <a:pt x="7654447" y="1288566"/>
                  </a:lnTo>
                  <a:lnTo>
                    <a:pt x="7695006" y="1262780"/>
                  </a:lnTo>
                  <a:lnTo>
                    <a:pt x="7728833" y="1228953"/>
                  </a:lnTo>
                  <a:lnTo>
                    <a:pt x="7754618" y="1188395"/>
                  </a:lnTo>
                  <a:lnTo>
                    <a:pt x="7771050" y="1142416"/>
                  </a:lnTo>
                  <a:lnTo>
                    <a:pt x="7776819" y="1092327"/>
                  </a:lnTo>
                  <a:lnTo>
                    <a:pt x="7776819" y="218439"/>
                  </a:lnTo>
                  <a:lnTo>
                    <a:pt x="7771050" y="168350"/>
                  </a:lnTo>
                  <a:lnTo>
                    <a:pt x="7754618" y="122371"/>
                  </a:lnTo>
                  <a:lnTo>
                    <a:pt x="7728833" y="81813"/>
                  </a:lnTo>
                  <a:lnTo>
                    <a:pt x="7695006" y="47986"/>
                  </a:lnTo>
                  <a:lnTo>
                    <a:pt x="7654447" y="22200"/>
                  </a:lnTo>
                  <a:lnTo>
                    <a:pt x="7608468" y="5768"/>
                  </a:lnTo>
                  <a:lnTo>
                    <a:pt x="7558379" y="0"/>
                  </a:lnTo>
                  <a:close/>
                </a:path>
              </a:pathLst>
            </a:custGeom>
            <a:solidFill>
              <a:srgbClr val="FF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16686" y="2636901"/>
              <a:ext cx="7776845" cy="1311275"/>
            </a:xfrm>
            <a:custGeom>
              <a:avLst/>
              <a:gdLst/>
              <a:ahLst/>
              <a:cxnLst/>
              <a:rect l="l" t="t" r="r" b="b"/>
              <a:pathLst>
                <a:path w="7776845" h="1311275">
                  <a:moveTo>
                    <a:pt x="0" y="218439"/>
                  </a:moveTo>
                  <a:lnTo>
                    <a:pt x="5770" y="168350"/>
                  </a:lnTo>
                  <a:lnTo>
                    <a:pt x="22206" y="122371"/>
                  </a:lnTo>
                  <a:lnTo>
                    <a:pt x="47997" y="81813"/>
                  </a:lnTo>
                  <a:lnTo>
                    <a:pt x="81830" y="47986"/>
                  </a:lnTo>
                  <a:lnTo>
                    <a:pt x="122396" y="22200"/>
                  </a:lnTo>
                  <a:lnTo>
                    <a:pt x="168382" y="5768"/>
                  </a:lnTo>
                  <a:lnTo>
                    <a:pt x="218478" y="0"/>
                  </a:lnTo>
                  <a:lnTo>
                    <a:pt x="7558379" y="0"/>
                  </a:lnTo>
                  <a:lnTo>
                    <a:pt x="7608468" y="5768"/>
                  </a:lnTo>
                  <a:lnTo>
                    <a:pt x="7654447" y="22200"/>
                  </a:lnTo>
                  <a:lnTo>
                    <a:pt x="7695006" y="47986"/>
                  </a:lnTo>
                  <a:lnTo>
                    <a:pt x="7728833" y="81813"/>
                  </a:lnTo>
                  <a:lnTo>
                    <a:pt x="7754618" y="122371"/>
                  </a:lnTo>
                  <a:lnTo>
                    <a:pt x="7771050" y="168350"/>
                  </a:lnTo>
                  <a:lnTo>
                    <a:pt x="7776819" y="218439"/>
                  </a:lnTo>
                  <a:lnTo>
                    <a:pt x="7776819" y="1092327"/>
                  </a:lnTo>
                  <a:lnTo>
                    <a:pt x="7771050" y="1142416"/>
                  </a:lnTo>
                  <a:lnTo>
                    <a:pt x="7754618" y="1188395"/>
                  </a:lnTo>
                  <a:lnTo>
                    <a:pt x="7728833" y="1228953"/>
                  </a:lnTo>
                  <a:lnTo>
                    <a:pt x="7695006" y="1262780"/>
                  </a:lnTo>
                  <a:lnTo>
                    <a:pt x="7654447" y="1288566"/>
                  </a:lnTo>
                  <a:lnTo>
                    <a:pt x="7608468" y="1304998"/>
                  </a:lnTo>
                  <a:lnTo>
                    <a:pt x="7558379" y="1310767"/>
                  </a:lnTo>
                  <a:lnTo>
                    <a:pt x="218478" y="1310767"/>
                  </a:lnTo>
                  <a:lnTo>
                    <a:pt x="168382" y="1304998"/>
                  </a:lnTo>
                  <a:lnTo>
                    <a:pt x="122396" y="1288566"/>
                  </a:lnTo>
                  <a:lnTo>
                    <a:pt x="81830" y="1262780"/>
                  </a:lnTo>
                  <a:lnTo>
                    <a:pt x="47997" y="1228953"/>
                  </a:lnTo>
                  <a:lnTo>
                    <a:pt x="22206" y="1188395"/>
                  </a:lnTo>
                  <a:lnTo>
                    <a:pt x="5770" y="1142416"/>
                  </a:lnTo>
                  <a:lnTo>
                    <a:pt x="0" y="1092327"/>
                  </a:lnTo>
                  <a:lnTo>
                    <a:pt x="0" y="218439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16686" y="4077080"/>
              <a:ext cx="7776845" cy="951230"/>
            </a:xfrm>
            <a:custGeom>
              <a:avLst/>
              <a:gdLst/>
              <a:ahLst/>
              <a:cxnLst/>
              <a:rect l="l" t="t" r="r" b="b"/>
              <a:pathLst>
                <a:path w="7776845" h="951229">
                  <a:moveTo>
                    <a:pt x="7618450" y="0"/>
                  </a:moveTo>
                  <a:lnTo>
                    <a:pt x="158470" y="0"/>
                  </a:lnTo>
                  <a:lnTo>
                    <a:pt x="108378" y="8083"/>
                  </a:lnTo>
                  <a:lnTo>
                    <a:pt x="64876" y="30589"/>
                  </a:lnTo>
                  <a:lnTo>
                    <a:pt x="30573" y="64904"/>
                  </a:lnTo>
                  <a:lnTo>
                    <a:pt x="8078" y="108411"/>
                  </a:lnTo>
                  <a:lnTo>
                    <a:pt x="0" y="158496"/>
                  </a:lnTo>
                  <a:lnTo>
                    <a:pt x="0" y="792353"/>
                  </a:lnTo>
                  <a:lnTo>
                    <a:pt x="8078" y="842424"/>
                  </a:lnTo>
                  <a:lnTo>
                    <a:pt x="30573" y="885900"/>
                  </a:lnTo>
                  <a:lnTo>
                    <a:pt x="64876" y="920176"/>
                  </a:lnTo>
                  <a:lnTo>
                    <a:pt x="108378" y="942651"/>
                  </a:lnTo>
                  <a:lnTo>
                    <a:pt x="158470" y="950722"/>
                  </a:lnTo>
                  <a:lnTo>
                    <a:pt x="7618450" y="950722"/>
                  </a:lnTo>
                  <a:lnTo>
                    <a:pt x="7668522" y="942651"/>
                  </a:lnTo>
                  <a:lnTo>
                    <a:pt x="7711997" y="920176"/>
                  </a:lnTo>
                  <a:lnTo>
                    <a:pt x="7746274" y="885900"/>
                  </a:lnTo>
                  <a:lnTo>
                    <a:pt x="7768749" y="842424"/>
                  </a:lnTo>
                  <a:lnTo>
                    <a:pt x="7776819" y="792353"/>
                  </a:lnTo>
                  <a:lnTo>
                    <a:pt x="7776819" y="158496"/>
                  </a:lnTo>
                  <a:lnTo>
                    <a:pt x="7768749" y="108411"/>
                  </a:lnTo>
                  <a:lnTo>
                    <a:pt x="7746274" y="64904"/>
                  </a:lnTo>
                  <a:lnTo>
                    <a:pt x="7711997" y="30589"/>
                  </a:lnTo>
                  <a:lnTo>
                    <a:pt x="7668522" y="8083"/>
                  </a:lnTo>
                  <a:lnTo>
                    <a:pt x="7618450" y="0"/>
                  </a:lnTo>
                  <a:close/>
                </a:path>
              </a:pathLst>
            </a:custGeom>
            <a:solidFill>
              <a:srgbClr val="FF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16686" y="4077080"/>
              <a:ext cx="7776845" cy="951230"/>
            </a:xfrm>
            <a:custGeom>
              <a:avLst/>
              <a:gdLst/>
              <a:ahLst/>
              <a:cxnLst/>
              <a:rect l="l" t="t" r="r" b="b"/>
              <a:pathLst>
                <a:path w="7776845" h="951229">
                  <a:moveTo>
                    <a:pt x="0" y="158496"/>
                  </a:moveTo>
                  <a:lnTo>
                    <a:pt x="8078" y="108411"/>
                  </a:lnTo>
                  <a:lnTo>
                    <a:pt x="30573" y="64904"/>
                  </a:lnTo>
                  <a:lnTo>
                    <a:pt x="64876" y="30589"/>
                  </a:lnTo>
                  <a:lnTo>
                    <a:pt x="108378" y="8083"/>
                  </a:lnTo>
                  <a:lnTo>
                    <a:pt x="158470" y="0"/>
                  </a:lnTo>
                  <a:lnTo>
                    <a:pt x="7618450" y="0"/>
                  </a:lnTo>
                  <a:lnTo>
                    <a:pt x="7668522" y="8083"/>
                  </a:lnTo>
                  <a:lnTo>
                    <a:pt x="7711997" y="30589"/>
                  </a:lnTo>
                  <a:lnTo>
                    <a:pt x="7746274" y="64904"/>
                  </a:lnTo>
                  <a:lnTo>
                    <a:pt x="7768749" y="108411"/>
                  </a:lnTo>
                  <a:lnTo>
                    <a:pt x="7776819" y="158496"/>
                  </a:lnTo>
                  <a:lnTo>
                    <a:pt x="7776819" y="792353"/>
                  </a:lnTo>
                  <a:lnTo>
                    <a:pt x="7768749" y="842424"/>
                  </a:lnTo>
                  <a:lnTo>
                    <a:pt x="7746274" y="885900"/>
                  </a:lnTo>
                  <a:lnTo>
                    <a:pt x="7711997" y="920176"/>
                  </a:lnTo>
                  <a:lnTo>
                    <a:pt x="7668522" y="942651"/>
                  </a:lnTo>
                  <a:lnTo>
                    <a:pt x="7618450" y="950722"/>
                  </a:lnTo>
                  <a:lnTo>
                    <a:pt x="158470" y="950722"/>
                  </a:lnTo>
                  <a:lnTo>
                    <a:pt x="108378" y="942651"/>
                  </a:lnTo>
                  <a:lnTo>
                    <a:pt x="64876" y="920176"/>
                  </a:lnTo>
                  <a:lnTo>
                    <a:pt x="30573" y="885900"/>
                  </a:lnTo>
                  <a:lnTo>
                    <a:pt x="8078" y="842424"/>
                  </a:lnTo>
                  <a:lnTo>
                    <a:pt x="0" y="792353"/>
                  </a:lnTo>
                  <a:lnTo>
                    <a:pt x="0" y="158496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42200" y="5157215"/>
              <a:ext cx="7776845" cy="951230"/>
            </a:xfrm>
            <a:custGeom>
              <a:avLst/>
              <a:gdLst/>
              <a:ahLst/>
              <a:cxnLst/>
              <a:rect l="l" t="t" r="r" b="b"/>
              <a:pathLst>
                <a:path w="7776845" h="951229">
                  <a:moveTo>
                    <a:pt x="7618336" y="0"/>
                  </a:moveTo>
                  <a:lnTo>
                    <a:pt x="158470" y="0"/>
                  </a:lnTo>
                  <a:lnTo>
                    <a:pt x="108378" y="8071"/>
                  </a:lnTo>
                  <a:lnTo>
                    <a:pt x="64876" y="30553"/>
                  </a:lnTo>
                  <a:lnTo>
                    <a:pt x="30573" y="64849"/>
                  </a:lnTo>
                  <a:lnTo>
                    <a:pt x="8078" y="108362"/>
                  </a:lnTo>
                  <a:lnTo>
                    <a:pt x="0" y="158495"/>
                  </a:lnTo>
                  <a:lnTo>
                    <a:pt x="0" y="792289"/>
                  </a:lnTo>
                  <a:lnTo>
                    <a:pt x="8078" y="842376"/>
                  </a:lnTo>
                  <a:lnTo>
                    <a:pt x="30573" y="885877"/>
                  </a:lnTo>
                  <a:lnTo>
                    <a:pt x="64876" y="920182"/>
                  </a:lnTo>
                  <a:lnTo>
                    <a:pt x="108378" y="942680"/>
                  </a:lnTo>
                  <a:lnTo>
                    <a:pt x="158470" y="950760"/>
                  </a:lnTo>
                  <a:lnTo>
                    <a:pt x="7618336" y="950760"/>
                  </a:lnTo>
                  <a:lnTo>
                    <a:pt x="7668469" y="942680"/>
                  </a:lnTo>
                  <a:lnTo>
                    <a:pt x="7711983" y="920182"/>
                  </a:lnTo>
                  <a:lnTo>
                    <a:pt x="7746279" y="885877"/>
                  </a:lnTo>
                  <a:lnTo>
                    <a:pt x="7768761" y="842376"/>
                  </a:lnTo>
                  <a:lnTo>
                    <a:pt x="7776832" y="792289"/>
                  </a:lnTo>
                  <a:lnTo>
                    <a:pt x="7776832" y="158495"/>
                  </a:lnTo>
                  <a:lnTo>
                    <a:pt x="7768761" y="108362"/>
                  </a:lnTo>
                  <a:lnTo>
                    <a:pt x="7746279" y="64849"/>
                  </a:lnTo>
                  <a:lnTo>
                    <a:pt x="7711983" y="30553"/>
                  </a:lnTo>
                  <a:lnTo>
                    <a:pt x="7668469" y="8071"/>
                  </a:lnTo>
                  <a:lnTo>
                    <a:pt x="7618336" y="0"/>
                  </a:lnTo>
                  <a:close/>
                </a:path>
              </a:pathLst>
            </a:custGeom>
            <a:solidFill>
              <a:srgbClr val="FFB3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2200" y="5157215"/>
              <a:ext cx="7776845" cy="951230"/>
            </a:xfrm>
            <a:custGeom>
              <a:avLst/>
              <a:gdLst/>
              <a:ahLst/>
              <a:cxnLst/>
              <a:rect l="l" t="t" r="r" b="b"/>
              <a:pathLst>
                <a:path w="7776845" h="951229">
                  <a:moveTo>
                    <a:pt x="0" y="158495"/>
                  </a:moveTo>
                  <a:lnTo>
                    <a:pt x="8078" y="108362"/>
                  </a:lnTo>
                  <a:lnTo>
                    <a:pt x="30573" y="64849"/>
                  </a:lnTo>
                  <a:lnTo>
                    <a:pt x="64876" y="30553"/>
                  </a:lnTo>
                  <a:lnTo>
                    <a:pt x="108378" y="8071"/>
                  </a:lnTo>
                  <a:lnTo>
                    <a:pt x="158470" y="0"/>
                  </a:lnTo>
                  <a:lnTo>
                    <a:pt x="7618336" y="0"/>
                  </a:lnTo>
                  <a:lnTo>
                    <a:pt x="7668469" y="8071"/>
                  </a:lnTo>
                  <a:lnTo>
                    <a:pt x="7711983" y="30553"/>
                  </a:lnTo>
                  <a:lnTo>
                    <a:pt x="7746279" y="64849"/>
                  </a:lnTo>
                  <a:lnTo>
                    <a:pt x="7768761" y="108362"/>
                  </a:lnTo>
                  <a:lnTo>
                    <a:pt x="7776832" y="158495"/>
                  </a:lnTo>
                  <a:lnTo>
                    <a:pt x="7776832" y="792289"/>
                  </a:lnTo>
                  <a:lnTo>
                    <a:pt x="7768761" y="842376"/>
                  </a:lnTo>
                  <a:lnTo>
                    <a:pt x="7746279" y="885877"/>
                  </a:lnTo>
                  <a:lnTo>
                    <a:pt x="7711983" y="920182"/>
                  </a:lnTo>
                  <a:lnTo>
                    <a:pt x="7668469" y="942680"/>
                  </a:lnTo>
                  <a:lnTo>
                    <a:pt x="7618336" y="950760"/>
                  </a:lnTo>
                  <a:lnTo>
                    <a:pt x="158470" y="950760"/>
                  </a:lnTo>
                  <a:lnTo>
                    <a:pt x="108378" y="942680"/>
                  </a:lnTo>
                  <a:lnTo>
                    <a:pt x="64876" y="920182"/>
                  </a:lnTo>
                  <a:lnTo>
                    <a:pt x="30573" y="885877"/>
                  </a:lnTo>
                  <a:lnTo>
                    <a:pt x="8078" y="842376"/>
                  </a:lnTo>
                  <a:lnTo>
                    <a:pt x="0" y="792289"/>
                  </a:lnTo>
                  <a:lnTo>
                    <a:pt x="0" y="158495"/>
                  </a:lnTo>
                  <a:close/>
                </a:path>
              </a:pathLst>
            </a:custGeom>
            <a:ln w="15875">
              <a:solidFill>
                <a:srgbClr val="1C2B6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883666" y="1295908"/>
            <a:ext cx="7376795" cy="4618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6575" marR="530860" algn="ctr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Arial"/>
                <a:cs typeface="Arial"/>
              </a:rPr>
              <a:t>Обновление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содержания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15" dirty="0">
                <a:latin typeface="Arial"/>
                <a:cs typeface="Arial"/>
              </a:rPr>
              <a:t>форматов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дополнительных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общеобразовательных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программ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для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формирования</a:t>
            </a:r>
            <a:endParaRPr sz="18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современных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компетентностей,</a:t>
            </a:r>
            <a:r>
              <a:rPr sz="1800" b="1" spc="2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поддержки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профессионального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самоопределения</a:t>
            </a:r>
            <a:endParaRPr sz="18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  <a:spcBef>
                <a:spcPts val="1530"/>
              </a:spcBef>
            </a:pPr>
            <a:r>
              <a:rPr sz="1800" b="1" spc="-10" dirty="0">
                <a:latin typeface="Arial"/>
                <a:cs typeface="Arial"/>
              </a:rPr>
              <a:t>Создание </a:t>
            </a:r>
            <a:r>
              <a:rPr sz="1800" b="1" spc="-15" dirty="0">
                <a:latin typeface="Arial"/>
                <a:cs typeface="Arial"/>
              </a:rPr>
              <a:t>условий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для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профессионального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развития</a:t>
            </a:r>
            <a:endParaRPr sz="1800">
              <a:latin typeface="Arial"/>
              <a:cs typeface="Arial"/>
            </a:endParaRPr>
          </a:p>
          <a:p>
            <a:pPr marL="255904" marR="183515" algn="ctr">
              <a:lnSpc>
                <a:spcPct val="100000"/>
              </a:lnSpc>
            </a:pPr>
            <a:r>
              <a:rPr sz="1800" b="1" dirty="0">
                <a:latin typeface="Arial"/>
                <a:cs typeface="Arial"/>
              </a:rPr>
              <a:t>и </a:t>
            </a:r>
            <a:r>
              <a:rPr sz="1800" b="1" spc="-5" dirty="0">
                <a:latin typeface="Arial"/>
                <a:cs typeface="Arial"/>
              </a:rPr>
              <a:t>самореализации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педагогов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через </a:t>
            </a:r>
            <a:r>
              <a:rPr sz="1800" b="1" spc="-10" dirty="0">
                <a:latin typeface="Arial"/>
                <a:cs typeface="Arial"/>
              </a:rPr>
              <a:t>обновленную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систему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повышения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квалификации, 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профессиональных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конкурсов,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профессионально-</a:t>
            </a:r>
            <a:endParaRPr sz="1800">
              <a:latin typeface="Arial"/>
              <a:cs typeface="Arial"/>
            </a:endParaRPr>
          </a:p>
          <a:p>
            <a:pPr marL="65405" algn="ctr">
              <a:lnSpc>
                <a:spcPct val="100000"/>
              </a:lnSpc>
            </a:pPr>
            <a:r>
              <a:rPr sz="1800" b="1" spc="-10" dirty="0">
                <a:latin typeface="Arial"/>
                <a:cs typeface="Arial"/>
              </a:rPr>
              <a:t>общественных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объединений</a:t>
            </a:r>
            <a:endParaRPr sz="1800">
              <a:latin typeface="Arial"/>
              <a:cs typeface="Arial"/>
            </a:endParaRPr>
          </a:p>
          <a:p>
            <a:pPr marL="285750" marR="212090" indent="-1270" algn="ctr">
              <a:lnSpc>
                <a:spcPct val="100000"/>
              </a:lnSpc>
              <a:spcBef>
                <a:spcPts val="1285"/>
              </a:spcBef>
            </a:pPr>
            <a:r>
              <a:rPr sz="1800" b="1" spc="-5" dirty="0">
                <a:latin typeface="Arial"/>
                <a:cs typeface="Arial"/>
              </a:rPr>
              <a:t>Придание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системе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нового 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качества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открытого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образования,</a:t>
            </a:r>
            <a:r>
              <a:rPr sz="1800" b="1" spc="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работающего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на развитие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15" dirty="0">
                <a:latin typeface="Arial"/>
                <a:cs typeface="Arial"/>
              </a:rPr>
              <a:t>человеческого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потенциала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115570" algn="ctr">
              <a:lnSpc>
                <a:spcPct val="100000"/>
              </a:lnSpc>
            </a:pPr>
            <a:r>
              <a:rPr sz="1800" b="1" spc="-5" dirty="0">
                <a:latin typeface="Arial"/>
                <a:cs typeface="Arial"/>
              </a:rPr>
              <a:t>Развитие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современной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инфраструктуры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дополнительного</a:t>
            </a:r>
            <a:endParaRPr sz="1800">
              <a:latin typeface="Arial"/>
              <a:cs typeface="Arial"/>
            </a:endParaRPr>
          </a:p>
          <a:p>
            <a:pPr marL="116839" algn="ctr">
              <a:lnSpc>
                <a:spcPct val="100000"/>
              </a:lnSpc>
              <a:spcBef>
                <a:spcPts val="5"/>
              </a:spcBef>
            </a:pPr>
            <a:r>
              <a:rPr sz="1800" b="1" spc="-10" dirty="0">
                <a:latin typeface="Arial"/>
                <a:cs typeface="Arial"/>
              </a:rPr>
              <a:t>образования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детей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5C6AA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517</TotalTime>
  <Words>3620</Words>
  <Application>Microsoft Office PowerPoint</Application>
  <PresentationFormat>Экран (4:3)</PresentationFormat>
  <Paragraphs>564</Paragraphs>
  <Slides>54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5" baseType="lpstr">
      <vt:lpstr>Arial</vt:lpstr>
      <vt:lpstr>Arial Black</vt:lpstr>
      <vt:lpstr>Arial Narrow</vt:lpstr>
      <vt:lpstr>Calibri</vt:lpstr>
      <vt:lpstr>Georgia</vt:lpstr>
      <vt:lpstr>PT Sans</vt:lpstr>
      <vt:lpstr>Roboto</vt:lpstr>
      <vt:lpstr>Times New Roman</vt:lpstr>
      <vt:lpstr>Wingdings</vt:lpstr>
      <vt:lpstr>Office Theme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– устанавливает образовательную программу ядром  региональной системы дополнительного образования</vt:lpstr>
      <vt:lpstr>Презентация PowerPoint</vt:lpstr>
      <vt:lpstr>Презентация PowerPoint</vt:lpstr>
      <vt:lpstr>Презентация PowerPoint</vt:lpstr>
      <vt:lpstr>Приказ Министерства просвещения РФ от 30  сентября 2020 г. №533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Познавательная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РАЗНОУРОВНЕВОЕ ОБУЧЕНИЕ</vt:lpstr>
      <vt:lpstr>Письмо Министерства образования и науки РФ от 18 ноября 2015 г. № 093242 «Методические рекомендации  по проектированию дополнительных общеразвивающих программ (включая разноуровневые программы)»</vt:lpstr>
      <vt:lpstr>ПОСЛЕДОВАТЕЛЬНЫЙ (ЛИНЕЙНЫ)Й СПОСОБ  ПОСТРОЕНИЯ ПРОГРАММЫ</vt:lpstr>
      <vt:lpstr>ПАРАЛЛЕЛЬНЫЙ СПОСОБ ПОСТРОЕНИЯ ПРОГРАММЫ</vt:lpstr>
      <vt:lpstr>ПАРАЛЛЕЛЬНЫЙ СПОСОБ ПОСТРОЕНИЯ ПРОГРАММЫ (СТРУКТУРА)</vt:lpstr>
      <vt:lpstr>технологии и методы реализации  разноуровневых программ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Профессиональный стандарт  «педагог дополнительного образования детей  и взрослых»: проблемы, вопросы</dc:title>
  <dc:creator>User</dc:creator>
  <cp:lastModifiedBy>МАУ "Образовательный центр"</cp:lastModifiedBy>
  <cp:revision>12</cp:revision>
  <dcterms:created xsi:type="dcterms:W3CDTF">2021-04-27T04:39:10Z</dcterms:created>
  <dcterms:modified xsi:type="dcterms:W3CDTF">2021-04-28T07:36:37Z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2021-03-12T00:00:00Z</vt:filetime>
  </property>
  <property fmtid="{D5CDD505-2E9C-101B-9397-08002B2CF9AE}" pid="3" name="Creator">
    <vt:lpwstr>Microsoft® Office PowerPoint® 2007</vt:lpwstr>
  </property>
  <property fmtid="{D5CDD505-2E9C-101B-9397-08002B2CF9AE}" pid="4" name="LastSaved">
    <vt:filetime>2021-04-27T00:00:00Z</vt:filetime>
  </property>
</Properties>
</file>