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7" r:id="rId7"/>
    <p:sldId id="266" r:id="rId8"/>
    <p:sldId id="265" r:id="rId9"/>
    <p:sldId id="268" r:id="rId10"/>
    <p:sldId id="269" r:id="rId11"/>
    <p:sldId id="270" r:id="rId12"/>
    <p:sldId id="279" r:id="rId13"/>
    <p:sldId id="271" r:id="rId14"/>
    <p:sldId id="26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473D7-940A-437D-B66F-1AF01555DC3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C3AB9B-519E-4D60-852E-9DB35288922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Качество образования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3969F-4220-432B-AEAC-1F09B17689C1}" type="parTrans" cxnId="{84B5C3D7-4471-4B7B-A6D8-4CDD6D4A9BEC}">
      <dgm:prSet/>
      <dgm:spPr/>
      <dgm:t>
        <a:bodyPr/>
        <a:lstStyle/>
        <a:p>
          <a:endParaRPr lang="ru-RU"/>
        </a:p>
      </dgm:t>
    </dgm:pt>
    <dgm:pt modelId="{E9D9A0DE-60C2-4E2E-BB4A-7A277E4398EA}" type="sibTrans" cxnId="{84B5C3D7-4471-4B7B-A6D8-4CDD6D4A9BEC}">
      <dgm:prSet/>
      <dgm:spPr/>
      <dgm:t>
        <a:bodyPr/>
        <a:lstStyle/>
        <a:p>
          <a:endParaRPr lang="ru-RU"/>
        </a:p>
      </dgm:t>
    </dgm:pt>
    <dgm:pt modelId="{251A25C3-3990-4353-839E-CD0338E0970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Эффективность занятий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40F36-DF96-48D3-A064-945DB3290F24}" type="parTrans" cxnId="{DD644112-9C75-485E-9009-CF813FA0CB7E}">
      <dgm:prSet/>
      <dgm:spPr/>
      <dgm:t>
        <a:bodyPr/>
        <a:lstStyle/>
        <a:p>
          <a:endParaRPr lang="ru-RU"/>
        </a:p>
      </dgm:t>
    </dgm:pt>
    <dgm:pt modelId="{F804D33C-061C-457F-BF90-B5E67CE369B3}" type="sibTrans" cxnId="{DD644112-9C75-485E-9009-CF813FA0CB7E}">
      <dgm:prSet/>
      <dgm:spPr/>
      <dgm:t>
        <a:bodyPr/>
        <a:lstStyle/>
        <a:p>
          <a:endParaRPr lang="ru-RU"/>
        </a:p>
      </dgm:t>
    </dgm:pt>
    <dgm:pt modelId="{2F0F5131-531A-4283-AFA2-21250D53F87A}" type="pres">
      <dgm:prSet presAssocID="{1EA473D7-940A-437D-B66F-1AF01555DC3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D3067C-9565-4E0B-A5DB-25DD2F921484}" type="pres">
      <dgm:prSet presAssocID="{1EA473D7-940A-437D-B66F-1AF01555DC35}" presName="divider" presStyleLbl="fgShp" presStyleIdx="0" presStyleCnt="1"/>
      <dgm:spPr/>
    </dgm:pt>
    <dgm:pt modelId="{46E255DE-9B44-4141-B8C5-4667562F8181}" type="pres">
      <dgm:prSet presAssocID="{5FC3AB9B-519E-4D60-852E-9DB352889227}" presName="downArrow" presStyleLbl="node1" presStyleIdx="0" presStyleCnt="2"/>
      <dgm:spPr/>
    </dgm:pt>
    <dgm:pt modelId="{5570323D-B745-4482-B999-08D0EDDC8F2B}" type="pres">
      <dgm:prSet presAssocID="{5FC3AB9B-519E-4D60-852E-9DB35288922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3F98F-CE6C-4281-93E4-3E8A236686B4}" type="pres">
      <dgm:prSet presAssocID="{251A25C3-3990-4353-839E-CD0338E09706}" presName="upArrow" presStyleLbl="node1" presStyleIdx="1" presStyleCnt="2"/>
      <dgm:spPr/>
    </dgm:pt>
    <dgm:pt modelId="{8442AC6A-FE93-4DB1-9A25-3085EB4A1F92}" type="pres">
      <dgm:prSet presAssocID="{251A25C3-3990-4353-839E-CD0338E0970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44112-9C75-485E-9009-CF813FA0CB7E}" srcId="{1EA473D7-940A-437D-B66F-1AF01555DC35}" destId="{251A25C3-3990-4353-839E-CD0338E09706}" srcOrd="1" destOrd="0" parTransId="{8D240F36-DF96-48D3-A064-945DB3290F24}" sibTransId="{F804D33C-061C-457F-BF90-B5E67CE369B3}"/>
    <dgm:cxn modelId="{BBD95C5C-AC46-465C-BC12-03D007705015}" type="presOf" srcId="{251A25C3-3990-4353-839E-CD0338E09706}" destId="{8442AC6A-FE93-4DB1-9A25-3085EB4A1F92}" srcOrd="0" destOrd="0" presId="urn:microsoft.com/office/officeart/2005/8/layout/arrow3"/>
    <dgm:cxn modelId="{697CB0AB-F095-4410-B2AA-FFEDDE504600}" type="presOf" srcId="{5FC3AB9B-519E-4D60-852E-9DB352889227}" destId="{5570323D-B745-4482-B999-08D0EDDC8F2B}" srcOrd="0" destOrd="0" presId="urn:microsoft.com/office/officeart/2005/8/layout/arrow3"/>
    <dgm:cxn modelId="{84B5C3D7-4471-4B7B-A6D8-4CDD6D4A9BEC}" srcId="{1EA473D7-940A-437D-B66F-1AF01555DC35}" destId="{5FC3AB9B-519E-4D60-852E-9DB352889227}" srcOrd="0" destOrd="0" parTransId="{EB83969F-4220-432B-AEAC-1F09B17689C1}" sibTransId="{E9D9A0DE-60C2-4E2E-BB4A-7A277E4398EA}"/>
    <dgm:cxn modelId="{913DDB20-8A48-417D-9E08-3A37E02D401C}" type="presOf" srcId="{1EA473D7-940A-437D-B66F-1AF01555DC35}" destId="{2F0F5131-531A-4283-AFA2-21250D53F87A}" srcOrd="0" destOrd="0" presId="urn:microsoft.com/office/officeart/2005/8/layout/arrow3"/>
    <dgm:cxn modelId="{C7154050-4701-48E0-9177-2697785C6B49}" type="presParOf" srcId="{2F0F5131-531A-4283-AFA2-21250D53F87A}" destId="{D0D3067C-9565-4E0B-A5DB-25DD2F921484}" srcOrd="0" destOrd="0" presId="urn:microsoft.com/office/officeart/2005/8/layout/arrow3"/>
    <dgm:cxn modelId="{E97B96D0-8A74-4F15-A8C8-CEB791F78174}" type="presParOf" srcId="{2F0F5131-531A-4283-AFA2-21250D53F87A}" destId="{46E255DE-9B44-4141-B8C5-4667562F8181}" srcOrd="1" destOrd="0" presId="urn:microsoft.com/office/officeart/2005/8/layout/arrow3"/>
    <dgm:cxn modelId="{E14BBD06-4799-4F51-8295-B28ACB7C9C88}" type="presParOf" srcId="{2F0F5131-531A-4283-AFA2-21250D53F87A}" destId="{5570323D-B745-4482-B999-08D0EDDC8F2B}" srcOrd="2" destOrd="0" presId="urn:microsoft.com/office/officeart/2005/8/layout/arrow3"/>
    <dgm:cxn modelId="{D66E8816-FEBB-4988-B847-DDC959FD881E}" type="presParOf" srcId="{2F0F5131-531A-4283-AFA2-21250D53F87A}" destId="{3363F98F-CE6C-4281-93E4-3E8A236686B4}" srcOrd="3" destOrd="0" presId="urn:microsoft.com/office/officeart/2005/8/layout/arrow3"/>
    <dgm:cxn modelId="{58C2C499-CABF-4EF0-86B4-9A3579784AB0}" type="presParOf" srcId="{2F0F5131-531A-4283-AFA2-21250D53F87A}" destId="{8442AC6A-FE93-4DB1-9A25-3085EB4A1F9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3067C-9565-4E0B-A5DB-25DD2F921484}">
      <dsp:nvSpPr>
        <dsp:cNvPr id="0" name=""/>
        <dsp:cNvSpPr/>
      </dsp:nvSpPr>
      <dsp:spPr>
        <a:xfrm rot="21300000">
          <a:off x="26380" y="1936727"/>
          <a:ext cx="8543906" cy="97840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255DE-9B44-4141-B8C5-4667562F8181}">
      <dsp:nvSpPr>
        <dsp:cNvPr id="0" name=""/>
        <dsp:cNvSpPr/>
      </dsp:nvSpPr>
      <dsp:spPr>
        <a:xfrm>
          <a:off x="1031600" y="242593"/>
          <a:ext cx="2579000" cy="194074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0323D-B745-4482-B999-08D0EDDC8F2B}">
      <dsp:nvSpPr>
        <dsp:cNvPr id="0" name=""/>
        <dsp:cNvSpPr/>
      </dsp:nvSpPr>
      <dsp:spPr>
        <a:xfrm>
          <a:off x="4556234" y="0"/>
          <a:ext cx="2750933" cy="2037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Качество образования</a:t>
          </a:r>
          <a:endParaRPr lang="ru-RU" sz="25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6234" y="0"/>
        <a:ext cx="2750933" cy="2037782"/>
      </dsp:txXfrm>
    </dsp:sp>
    <dsp:sp modelId="{3363F98F-CE6C-4281-93E4-3E8A236686B4}">
      <dsp:nvSpPr>
        <dsp:cNvPr id="0" name=""/>
        <dsp:cNvSpPr/>
      </dsp:nvSpPr>
      <dsp:spPr>
        <a:xfrm>
          <a:off x="4986067" y="2668524"/>
          <a:ext cx="2579000" cy="194074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2AC6A-FE93-4DB1-9A25-3085EB4A1F92}">
      <dsp:nvSpPr>
        <dsp:cNvPr id="0" name=""/>
        <dsp:cNvSpPr/>
      </dsp:nvSpPr>
      <dsp:spPr>
        <a:xfrm>
          <a:off x="1289500" y="2814079"/>
          <a:ext cx="2750933" cy="2037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Эффективность занятий</a:t>
          </a:r>
          <a:endParaRPr lang="ru-RU" sz="25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9500" y="2814079"/>
        <a:ext cx="2750933" cy="203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fyR0OP4UWF-iPQ" TargetMode="External"/><Relationship Id="rId2" Type="http://schemas.openxmlformats.org/officeDocument/2006/relationships/hyperlink" Target="http://labfgos.ru/index.php/soft/as-konstruktor-urok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Повышение эффективности учебных занятий как инструмент роста качества образования обучающихся.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0857" y="4779817"/>
            <a:ext cx="8287789" cy="130509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Салий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Татьяна Анатольевна, заместитель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директора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2021 год</a:t>
            </a:r>
            <a:endParaRPr lang="ru-RU" sz="1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sch2ntura.egov66.ru/files/2020/10/7606288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281" y="0"/>
            <a:ext cx="2987444" cy="224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8393" y="399011"/>
            <a:ext cx="919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МБОУ </a:t>
            </a:r>
            <a:r>
              <a:rPr lang="ru-RU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Игримская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СОШ имени Героя Советского Союза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Собянина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Г.Е.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75" y="-1625859"/>
            <a:ext cx="8596668" cy="25954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учебного занятия (самоанализ, рефлексия)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8755" y="1568116"/>
            <a:ext cx="7445203" cy="350264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AutoNum type="arabicPeriod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достичь цель занятия? Если нет, почему?</a:t>
            </a:r>
          </a:p>
          <a:p>
            <a:pPr marL="342900" indent="-342900">
              <a:buAutoNum type="arabicPeriod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ли обучающиеся освоили минимальный уровень изучаемого материала?</a:t>
            </a:r>
          </a:p>
          <a:p>
            <a:pPr marL="342900" indent="-342900">
              <a:buAutoNum type="arabicPeriod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ли возможность индивидуального продвижения в ходе урока?</a:t>
            </a:r>
          </a:p>
          <a:p>
            <a:pPr marL="342900" indent="-342900">
              <a:buAutoNum type="arabicPeriod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 я (учитель) изменил?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170" name="Picture 2" descr="https://medianar.ru/files/presentations/medianar_67/40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27218" r="73323" b="12387"/>
          <a:stretch/>
        </p:blipFill>
        <p:spPr bwMode="auto">
          <a:xfrm>
            <a:off x="166255" y="1245062"/>
            <a:ext cx="1830388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63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эффективного занятия по ФГОС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ds02.infourok.ru/uploads/ex/116e/0005b6bd-36d0aa7a/img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15073" r="6471" b="8879"/>
          <a:stretch/>
        </p:blipFill>
        <p:spPr bwMode="auto">
          <a:xfrm>
            <a:off x="866970" y="1930400"/>
            <a:ext cx="8218098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8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labfgos.ru/index.php/soft/as-konstruktor-uroka</a:t>
            </a:r>
            <a:endParaRPr lang="ru-RU" dirty="0" smtClean="0"/>
          </a:p>
          <a:p>
            <a:r>
              <a:rPr lang="ru-RU" dirty="0" smtClean="0"/>
              <a:t>2.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disk.yandex.ru/d/fyR0OP4UWF-iPQ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61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ОБЩЕГО ОБРАЗОВАНИЯ В ОБЩЕОБРАЗОВАТЕЛЬНЫХ ОРГАНИЗАЦИЯХ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Федеральной службы по надзору в сфере образования и науки от 06.05.2019 т№590/219)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мониторинговых исследований качества образования и ГИА, в том числе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исследования на основе практики международных исследований качества подготовки обучающихся (TIMSS, PIRLS, PISA);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исследования качества образования (НИКО, мониторинг формирования функциональной грамотности обучающихся 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 (ВПР);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основной(единый)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экзамен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ОГЭ, ЕГЭ); </a:t>
            </a:r>
          </a:p>
          <a:p>
            <a:pPr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мониторинговые исследования;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оценки качества подготовки обучающихся, связанные с развитием современных инструментов оценки качества образования и проводимые в период действия национального проекта "Образование".</a:t>
            </a:r>
          </a:p>
        </p:txBody>
      </p:sp>
    </p:spTree>
    <p:extLst>
      <p:ext uri="{BB962C8B-B14F-4D97-AF65-F5344CB8AC3E}">
        <p14:creationId xmlns:p14="http://schemas.microsoft.com/office/powerpoint/2010/main" val="334221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93286915"/>
              </p:ext>
            </p:extLst>
          </p:nvPr>
        </p:nvGraphicFramePr>
        <p:xfrm>
          <a:off x="677334" y="609600"/>
          <a:ext cx="8596668" cy="485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596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thepresentation.ru/img/thumbs/936bf7559dc5d2642134708ec7810dbe-800x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8"/>
          <a:stretch/>
        </p:blipFill>
        <p:spPr bwMode="auto">
          <a:xfrm>
            <a:off x="74815" y="152400"/>
            <a:ext cx="10128162" cy="622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67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f.ppt-online.org/files/slide/6/61Mt2woPKLExvlU5dchSfR09DZNCeFyagTsXOH/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1930400"/>
            <a:ext cx="7847216" cy="476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7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глобальной конкурентоспособности российского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вхождение РФ в число 10 ведущих стран мира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качеству общего 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Воспитание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традиций.</a:t>
            </a:r>
          </a:p>
        </p:txBody>
      </p:sp>
    </p:spTree>
    <p:extLst>
      <p:ext uri="{BB962C8B-B14F-4D97-AF65-F5344CB8AC3E}">
        <p14:creationId xmlns:p14="http://schemas.microsoft.com/office/powerpoint/2010/main" val="126935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850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цели. Клише…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108096"/>
              </p:ext>
            </p:extLst>
          </p:nvPr>
        </p:nvGraphicFramePr>
        <p:xfrm>
          <a:off x="677863" y="1662546"/>
          <a:ext cx="8596311" cy="4284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212">
                  <a:extLst>
                    <a:ext uri="{9D8B030D-6E8A-4147-A177-3AD203B41FA5}">
                      <a16:colId xmlns:a16="http://schemas.microsoft.com/office/drawing/2014/main" val="3040178782"/>
                    </a:ext>
                  </a:extLst>
                </a:gridCol>
                <a:gridCol w="7065941">
                  <a:extLst>
                    <a:ext uri="{9D8B030D-6E8A-4147-A177-3AD203B41FA5}">
                      <a16:colId xmlns:a16="http://schemas.microsoft.com/office/drawing/2014/main" val="1116901395"/>
                    </a:ext>
                  </a:extLst>
                </a:gridCol>
                <a:gridCol w="213158">
                  <a:extLst>
                    <a:ext uri="{9D8B030D-6E8A-4147-A177-3AD203B41FA5}">
                      <a16:colId xmlns:a16="http://schemas.microsoft.com/office/drawing/2014/main" val="1928222373"/>
                    </a:ext>
                  </a:extLst>
                </a:gridCol>
              </a:tblGrid>
              <a:tr h="370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РЕГУЛЯТИВНЫЕ УУД ООО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1" marR="590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14588"/>
                  </a:ext>
                </a:extLst>
              </a:tr>
              <a:tr h="3860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ЦЕЛЕПОЛАГАНИЕ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1" marR="59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анализировать условия и пути достижения цели;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определять границы знания и незнания (соотносить, что уже известно, а что неизвестно);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определять способы и средства достижения цели;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определять цели и формулировать задачи;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определять цели учебной деятельности;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определять цель работы, задачи, последовательность действий по их достижению;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соотносить цель и полученный результат;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ставить цель деятельности на основе определенной проблемы и существующих возможностей;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формулировать познавательную цель, строить действия в соответствии с ней;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формулировать учебные задачи как шаги достижения поставленной цели деятельности.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обосновывать выбор цели;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1" marR="59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373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850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цели. Клише…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817690"/>
              </p:ext>
            </p:extLst>
          </p:nvPr>
        </p:nvGraphicFramePr>
        <p:xfrm>
          <a:off x="677335" y="1354976"/>
          <a:ext cx="8145540" cy="5202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999">
                  <a:extLst>
                    <a:ext uri="{9D8B030D-6E8A-4147-A177-3AD203B41FA5}">
                      <a16:colId xmlns:a16="http://schemas.microsoft.com/office/drawing/2014/main" val="1334544719"/>
                    </a:ext>
                  </a:extLst>
                </a:gridCol>
                <a:gridCol w="6533002">
                  <a:extLst>
                    <a:ext uri="{9D8B030D-6E8A-4147-A177-3AD203B41FA5}">
                      <a16:colId xmlns:a16="http://schemas.microsoft.com/office/drawing/2014/main" val="3444449654"/>
                    </a:ext>
                  </a:extLst>
                </a:gridCol>
                <a:gridCol w="349539">
                  <a:extLst>
                    <a:ext uri="{9D8B030D-6E8A-4147-A177-3AD203B41FA5}">
                      <a16:colId xmlns:a16="http://schemas.microsoft.com/office/drawing/2014/main" val="3689397929"/>
                    </a:ext>
                  </a:extLst>
                </a:gridCol>
              </a:tblGrid>
              <a:tr h="166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УУД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4" marR="52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УУД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4" marR="528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3908212"/>
                  </a:ext>
                </a:extLst>
              </a:tr>
              <a:tr h="16685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 УУД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4" marR="5282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310223"/>
                  </a:ext>
                </a:extLst>
              </a:tr>
              <a:tr h="4353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 выделение необходимой информации для выполнения учебных заданий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4" marR="528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находить в тексте требуемую информацию (в соответствии с целями своей деятельности);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находить необходимую информацию в различных источниках;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771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находить ответы на вопросы в тексте / по иллюстрации;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определять индикаторы поиска информации в соответствии с поставленной целью / задачей;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определять недостаточность информации;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определять стратегию поиска необходимой недостающей информации и его источник;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771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осуществлять информационный поиск в соответствии с поставленной задачей;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осуществлять поиск необходимой информации в контролируемом пространстве Интернета;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осуществлять поиск необходимой информации с использованием учебной и дополнительной литературы;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осуществлять расширенный поиск информации с использованием ресурсов библиотек и сети Интернет;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оценивать достаточность информации для решения задач;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применять различные методы информационного поиска;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находить в тексте конкретные сведения, факты, заданные в явном виде;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формулировать поисковые запросы, выделять ключевые слова для информационного поиска.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Выделение: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выделять информацию, которая необходима для решения поставленной задачи, отсеивать лишние данные;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выделять существенную информацию из текста;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извлекать информацию из звучащего текста в соответствии с целью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аудирования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извлекать информацию по самостоятельно сформулированным основаниям;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извлекать наиболее значимую информацию из текста / наглядного материала;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извлекать необходимую информацию для выполнения учебных задач;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извлекать необходимую информацию из нескольких источников;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извлекать необходимую информацию из прослушанного / прочитанного текста;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извлекать необходимую информацию, представленную в разных формах;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771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определять основную и второстепенную информацию для выполнения учебных заданий.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4" marR="528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3901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41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850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цели. Клише…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575693"/>
              </p:ext>
            </p:extLst>
          </p:nvPr>
        </p:nvGraphicFramePr>
        <p:xfrm>
          <a:off x="677863" y="1537855"/>
          <a:ext cx="8596312" cy="4337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824">
                  <a:extLst>
                    <a:ext uri="{9D8B030D-6E8A-4147-A177-3AD203B41FA5}">
                      <a16:colId xmlns:a16="http://schemas.microsoft.com/office/drawing/2014/main" val="1034117695"/>
                    </a:ext>
                  </a:extLst>
                </a:gridCol>
                <a:gridCol w="6909068">
                  <a:extLst>
                    <a:ext uri="{9D8B030D-6E8A-4147-A177-3AD203B41FA5}">
                      <a16:colId xmlns:a16="http://schemas.microsoft.com/office/drawing/2014/main" val="390703185"/>
                    </a:ext>
                  </a:extLst>
                </a:gridCol>
                <a:gridCol w="352420">
                  <a:extLst>
                    <a:ext uri="{9D8B030D-6E8A-4147-A177-3AD203B41FA5}">
                      <a16:colId xmlns:a16="http://schemas.microsoft.com/office/drawing/2014/main" val="3285152126"/>
                    </a:ext>
                  </a:extLst>
                </a:gridCol>
              </a:tblGrid>
              <a:tr h="2279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 УУД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1" marR="590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236330"/>
                  </a:ext>
                </a:extLst>
              </a:tr>
              <a:tr h="3647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Устная коммуникация (монологическая, диалогическая речь)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1" marR="59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адекватно использовать речевые средства для решения различных коммуникативных задач;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выражать свои мысли с достаточной полнотой и точностью / обосновывать свои суждения;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высказывать и обосновывать свою точку зрения / предположение;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выстраивать осознанное речевое высказывание в устной форме по теме;	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отстаивать свою точку зрения, приводить аргументы, подтверждая их фактами;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оформлять свои мысли в устной форме с учётом речевой ситуации;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передавать информацию посредством мимики и пантомимики / интонации;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подбирать к тезисам соответствующие примеры, факты, аргументы;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подбирать соответствующие выразительные средства для изложения мысли;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придерживаться определённого плана при изложении мысли;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придерживаться темы при изложении мыслей;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строить понятные для партнера высказывания и аргументировать свою позицию;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строить рассуждение и доказательство своей точки зрения;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формулировать и аргументированно отстаивать свою точку зрения;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формулировать свои затруднения, возникшие при выполнении задания;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формулировать собственное мнение / позицию.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1" marR="59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317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79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582" y="332509"/>
            <a:ext cx="8567420" cy="8063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урока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626460"/>
              </p:ext>
            </p:extLst>
          </p:nvPr>
        </p:nvGraphicFramePr>
        <p:xfrm>
          <a:off x="764771" y="906088"/>
          <a:ext cx="8595360" cy="5995836"/>
        </p:xfrm>
        <a:graphic>
          <a:graphicData uri="http://schemas.openxmlformats.org/drawingml/2006/table">
            <a:tbl>
              <a:tblPr/>
              <a:tblGrid>
                <a:gridCol w="1049147">
                  <a:extLst>
                    <a:ext uri="{9D8B030D-6E8A-4147-A177-3AD203B41FA5}">
                      <a16:colId xmlns:a16="http://schemas.microsoft.com/office/drawing/2014/main" val="2585617715"/>
                    </a:ext>
                  </a:extLst>
                </a:gridCol>
                <a:gridCol w="7546213">
                  <a:extLst>
                    <a:ext uri="{9D8B030D-6E8A-4147-A177-3AD203B41FA5}">
                      <a16:colId xmlns:a16="http://schemas.microsoft.com/office/drawing/2014/main" val="877743063"/>
                    </a:ext>
                  </a:extLst>
                </a:gridCol>
              </a:tblGrid>
              <a:tr h="26213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anchor="ctr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51415"/>
                  </a:ext>
                </a:extLst>
              </a:tr>
              <a:tr h="1967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урока.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anchor="ctr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028" marR="44028" marT="0" marB="0" anchor="ctr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93594"/>
                  </a:ext>
                </a:extLst>
              </a:tr>
              <a:tr h="1967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урока: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anchor="ctr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нового материала</a:t>
                      </a:r>
                    </a:p>
                  </a:txBody>
                  <a:tcPr marL="44028" marR="44028" marT="0" marB="0" anchor="ctr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092083"/>
                  </a:ext>
                </a:extLst>
              </a:tr>
              <a:tr h="42615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anchor="ctr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ценностное отношение к совместной учебной деятельности;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учебно-познавательный интерес к новой орфограмме, способу действий.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РУУД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- умение принимать и сохранять учебную задачу;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умение контролировать и оценивать свои действия;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873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умение провести рефлексию своих действий на уроке.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ПУУД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- умение анализировать объекты с выделением существен­ных признаков;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0E0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ориентироваться в своей системе знаний и осознавать необходимость нового знания;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осуществлять поиск необходимой информации для вы­полнения учебных заданий,</a:t>
                      </a:r>
                      <a:r>
                        <a:rPr lang="ru-RU" sz="1200" dirty="0">
                          <a:solidFill>
                            <a:srgbClr val="170E0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находить ответы на вопросы, используя свой жизненный опыт, учебник;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осуществлять подведение под понятие на основе распознавания объектов, выделения существенных признаков и их синтеза; осознанно и произвольно строить речевое высказывание в устной форме.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8735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КУУД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- умение слушать собеседника и вести диалог;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873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высказывать свою точку зрения;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873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умение работать в малой группе;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873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задавать   вопросы, необходимые   для   организации собственной деятельности.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8735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:- знание правила правописания безударных гласных в корне слова;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умение использовать алгоритм правописания слов с безударными гласными в корне слов;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уметь писать слова с изученной орфограммой. </a:t>
                      </a:r>
                    </a:p>
                  </a:txBody>
                  <a:tcPr marL="44028" marR="44028" marT="0" marB="0" anchor="ctr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754861"/>
                  </a:ext>
                </a:extLst>
              </a:tr>
              <a:tr h="6246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anchor="ctr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 развитие ценностного отношения обучающихся к совместной учебной деятельности по  формированию умения правописания безударных гласных в корне слов и практическому применению нового способа действия </a:t>
                      </a:r>
                    </a:p>
                  </a:txBody>
                  <a:tcPr marL="44028" marR="44028" marT="0" marB="0" anchor="ctr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689266"/>
                  </a:ext>
                </a:extLst>
              </a:tr>
              <a:tr h="1967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anchor="ctr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028" marR="44028" marT="0" marB="0" anchor="ctr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029230"/>
                  </a:ext>
                </a:extLst>
              </a:tr>
              <a:tr h="1967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Ресурсы: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anchor="ctr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028" marR="44028" marT="0" marB="0" anchor="ctr">
                    <a:lnL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65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92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урока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26309"/>
              </p:ext>
            </p:extLst>
          </p:nvPr>
        </p:nvGraphicFramePr>
        <p:xfrm>
          <a:off x="1014152" y="1270000"/>
          <a:ext cx="8528859" cy="2570480"/>
        </p:xfrm>
        <a:graphic>
          <a:graphicData uri="http://schemas.openxmlformats.org/drawingml/2006/table">
            <a:tbl>
              <a:tblPr firstRow="1" firstCol="1" bandRow="1"/>
              <a:tblGrid>
                <a:gridCol w="2202873">
                  <a:extLst>
                    <a:ext uri="{9D8B030D-6E8A-4147-A177-3AD203B41FA5}">
                      <a16:colId xmlns:a16="http://schemas.microsoft.com/office/drawing/2014/main" val="595212704"/>
                    </a:ext>
                  </a:extLst>
                </a:gridCol>
                <a:gridCol w="868698">
                  <a:extLst>
                    <a:ext uri="{9D8B030D-6E8A-4147-A177-3AD203B41FA5}">
                      <a16:colId xmlns:a16="http://schemas.microsoft.com/office/drawing/2014/main" val="2062261130"/>
                    </a:ext>
                  </a:extLst>
                </a:gridCol>
                <a:gridCol w="1866190">
                  <a:extLst>
                    <a:ext uri="{9D8B030D-6E8A-4147-A177-3AD203B41FA5}">
                      <a16:colId xmlns:a16="http://schemas.microsoft.com/office/drawing/2014/main" val="4152207131"/>
                    </a:ext>
                  </a:extLst>
                </a:gridCol>
                <a:gridCol w="1559584">
                  <a:extLst>
                    <a:ext uri="{9D8B030D-6E8A-4147-A177-3AD203B41FA5}">
                      <a16:colId xmlns:a16="http://schemas.microsoft.com/office/drawing/2014/main" val="3431606468"/>
                    </a:ext>
                  </a:extLst>
                </a:gridCol>
                <a:gridCol w="1299719">
                  <a:extLst>
                    <a:ext uri="{9D8B030D-6E8A-4147-A177-3AD203B41FA5}">
                      <a16:colId xmlns:a16="http://schemas.microsoft.com/office/drawing/2014/main" val="3970678450"/>
                    </a:ext>
                  </a:extLst>
                </a:gridCol>
                <a:gridCol w="731795">
                  <a:extLst>
                    <a:ext uri="{9D8B030D-6E8A-4147-A177-3AD203B41FA5}">
                      <a16:colId xmlns:a16="http://schemas.microsoft.com/office/drawing/2014/main" val="740424302"/>
                    </a:ext>
                  </a:extLst>
                </a:gridCol>
              </a:tblGrid>
              <a:tr h="10281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урока/учебная ситуация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70" marR="24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этапа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70" marR="24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планируемых результатов: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70" marR="24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этапа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УУД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70" marR="24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результатов этапа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70" marR="24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824802"/>
                  </a:ext>
                </a:extLst>
              </a:tr>
              <a:tr h="154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учителя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70" marR="24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обучающихся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70" marR="24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771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10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402" y="324196"/>
            <a:ext cx="8596668" cy="59851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уроков с учетом типа и применения технологии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459007"/>
              </p:ext>
            </p:extLst>
          </p:nvPr>
        </p:nvGraphicFramePr>
        <p:xfrm>
          <a:off x="790906" y="843408"/>
          <a:ext cx="8594164" cy="574631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50232">
                  <a:extLst>
                    <a:ext uri="{9D8B030D-6E8A-4147-A177-3AD203B41FA5}">
                      <a16:colId xmlns:a16="http://schemas.microsoft.com/office/drawing/2014/main" val="2742893225"/>
                    </a:ext>
                  </a:extLst>
                </a:gridCol>
                <a:gridCol w="1992513">
                  <a:extLst>
                    <a:ext uri="{9D8B030D-6E8A-4147-A177-3AD203B41FA5}">
                      <a16:colId xmlns:a16="http://schemas.microsoft.com/office/drawing/2014/main" val="1289474120"/>
                    </a:ext>
                  </a:extLst>
                </a:gridCol>
                <a:gridCol w="3489255">
                  <a:extLst>
                    <a:ext uri="{9D8B030D-6E8A-4147-A177-3AD203B41FA5}">
                      <a16:colId xmlns:a16="http://schemas.microsoft.com/office/drawing/2014/main" val="887927634"/>
                    </a:ext>
                  </a:extLst>
                </a:gridCol>
                <a:gridCol w="2662164">
                  <a:extLst>
                    <a:ext uri="{9D8B030D-6E8A-4147-A177-3AD203B41FA5}">
                      <a16:colId xmlns:a16="http://schemas.microsoft.com/office/drawing/2014/main" val="1765651038"/>
                    </a:ext>
                  </a:extLst>
                </a:gridCol>
              </a:tblGrid>
              <a:tr h="233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+/*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ЭТАПЫ урока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Цель/задачи этапа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 достижения результата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61790"/>
                  </a:ext>
                </a:extLst>
              </a:tr>
              <a:tr h="2099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Организационный момент</a:t>
                      </a: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подготовка обучающихся к включению в учебную деятельность на личностно значимом уровне.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проверить (определить) готовность обучающихся к уроку;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создать условия для мотивации обучающихся к учебной деятельности, позитивному настрою на урок;</a:t>
                      </a: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быстрое включение учащихся в деловой ритм;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кратковременность организационного момента;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организация внимания всех обучающихся;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полная готовность класса и оборудования к уроку;</a:t>
                      </a: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189024"/>
                  </a:ext>
                </a:extLst>
              </a:tr>
              <a:tr h="469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Проверка выполнения домашнего задания</a:t>
                      </a: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177375"/>
                  </a:ext>
                </a:extLst>
              </a:tr>
              <a:tr h="461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Стадия вызова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650694"/>
                  </a:ext>
                </a:extLst>
              </a:tr>
              <a:tr h="404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Стадия осмысления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926477"/>
                  </a:ext>
                </a:extLst>
              </a:tr>
              <a:tr h="515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Стадия рефлексии</a:t>
                      </a: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283794"/>
                  </a:ext>
                </a:extLst>
              </a:tr>
              <a:tr h="27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Информация о домашнем задании, инструктаж по его выполнению</a:t>
                      </a: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476" marR="3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6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66778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900</TotalTime>
  <Words>1032</Words>
  <Application>Microsoft Office PowerPoint</Application>
  <PresentationFormat>Широкоэкранный</PresentationFormat>
  <Paragraphs>204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Calibri</vt:lpstr>
      <vt:lpstr>Times New Roman</vt:lpstr>
      <vt:lpstr>Trebuchet MS</vt:lpstr>
      <vt:lpstr>Wingdings 3</vt:lpstr>
      <vt:lpstr>Аспект</vt:lpstr>
      <vt:lpstr>Повышение эффективности учебных занятий как инструмент роста качества образования обучающихся.</vt:lpstr>
      <vt:lpstr>Федеральный государственный образовательный стандарт</vt:lpstr>
      <vt:lpstr>Национальный проект «Образование»</vt:lpstr>
      <vt:lpstr>Постановка цели. Клише…</vt:lpstr>
      <vt:lpstr>Постановка цели. Клише…</vt:lpstr>
      <vt:lpstr>Постановка цели. Клише…</vt:lpstr>
      <vt:lpstr>Технологическая карта урока</vt:lpstr>
      <vt:lpstr>Технологическая карта урока</vt:lpstr>
      <vt:lpstr>Структура уроков с учетом типа и применения технологии</vt:lpstr>
      <vt:lpstr>Анализ учебного занятия (самоанализ, рефлексия)</vt:lpstr>
      <vt:lpstr>Проектирование эффективного занятия по ФГОС</vt:lpstr>
      <vt:lpstr>Полезные ссылки:</vt:lpstr>
      <vt:lpstr>ОЦЕНКА КАЧЕСТВА ОБЩЕГО ОБРАЗОВАНИЯ В ОБЩЕОБРАЗОВАТЕЛЬНЫХ ОРГАНИЗАЦИЯХ  ( приказ Федеральной службы по надзору в сфере образования и науки от 06.05.2019 т№590/219)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эффективности учебных занятий как инструмент роста качества образования обучающихся.</dc:title>
  <dc:creator>Татьяна Анатольевна</dc:creator>
  <cp:lastModifiedBy>Татьяна Анатольевна</cp:lastModifiedBy>
  <cp:revision>21</cp:revision>
  <dcterms:created xsi:type="dcterms:W3CDTF">2021-03-30T03:33:31Z</dcterms:created>
  <dcterms:modified xsi:type="dcterms:W3CDTF">2021-04-01T08:14:46Z</dcterms:modified>
</cp:coreProperties>
</file>