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9" r:id="rId4"/>
    <p:sldId id="261" r:id="rId5"/>
    <p:sldId id="260" r:id="rId6"/>
    <p:sldId id="262" r:id="rId7"/>
    <p:sldId id="265" r:id="rId8"/>
    <p:sldId id="264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74127-69B5-45F5-8ADF-3892969EE97E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DEC61-5C05-498B-A851-04C0C0262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55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DEC61-5C05-498B-A851-04C0C02620D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25B59-4E68-45A4-825F-B6D458A53991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F376B23-C036-482E-92F1-4A17C9B0B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3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25B59-4E68-45A4-825F-B6D458A53991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6B23-C036-482E-92F1-4A17C9B0B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75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25B59-4E68-45A4-825F-B6D458A53991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6B23-C036-482E-92F1-4A17C9B0B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32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25B59-4E68-45A4-825F-B6D458A53991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6B23-C036-482E-92F1-4A17C9B0B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25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DB25B59-4E68-45A4-825F-B6D458A53991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F376B23-C036-482E-92F1-4A17C9B0B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65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25B59-4E68-45A4-825F-B6D458A53991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6B23-C036-482E-92F1-4A17C9B0B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38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25B59-4E68-45A4-825F-B6D458A53991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6B23-C036-482E-92F1-4A17C9B0B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50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25B59-4E68-45A4-825F-B6D458A53991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6B23-C036-482E-92F1-4A17C9B0B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54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25B59-4E68-45A4-825F-B6D458A53991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6B23-C036-482E-92F1-4A17C9B0B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83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25B59-4E68-45A4-825F-B6D458A53991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6B23-C036-482E-92F1-4A17C9B0B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94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25B59-4E68-45A4-825F-B6D458A53991}" type="datetimeFigureOut">
              <a:rPr lang="ru-RU" smtClean="0"/>
              <a:t>22.04.2021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6B23-C036-482E-92F1-4A17C9B0B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389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DB25B59-4E68-45A4-825F-B6D458A53991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F376B23-C036-482E-92F1-4A17C9B0B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67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8.wmf"/><Relationship Id="rId5" Type="http://schemas.openxmlformats.org/officeDocument/2006/relationships/image" Target="../media/image10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6.png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/>
              <a:t>«Точка роста»: опыт, проблемы, перспективы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err="1" smtClean="0"/>
              <a:t>Салий</a:t>
            </a:r>
            <a:r>
              <a:rPr lang="ru-RU" sz="2000" dirty="0" smtClean="0"/>
              <a:t> Татьяна Анатольевна, заместитель директора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04800"/>
            <a:ext cx="10582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Березовский район </a:t>
            </a:r>
          </a:p>
          <a:p>
            <a:pPr algn="ctr"/>
            <a:r>
              <a:rPr lang="ru-RU" b="1" dirty="0" smtClean="0"/>
              <a:t>Муниципальное бюджетное общеобразовательное учреждение </a:t>
            </a:r>
            <a:r>
              <a:rPr lang="ru-RU" b="1" dirty="0" err="1" smtClean="0"/>
              <a:t>Игримская</a:t>
            </a:r>
            <a:r>
              <a:rPr lang="ru-RU" b="1" dirty="0" smtClean="0"/>
              <a:t> средняя общеобразовательная школа имени Героя Советского Союза </a:t>
            </a:r>
            <a:r>
              <a:rPr lang="ru-RU" b="1" dirty="0" err="1" smtClean="0"/>
              <a:t>Собянина</a:t>
            </a:r>
            <a:r>
              <a:rPr lang="ru-RU" b="1" dirty="0" smtClean="0"/>
              <a:t> Гавриила </a:t>
            </a:r>
            <a:r>
              <a:rPr lang="ru-RU" b="1" dirty="0" err="1" smtClean="0"/>
              <a:t>Епифановича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24375" y="6086475"/>
            <a:ext cx="32575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2021 год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6746" t="10843" r="2162" b="16265"/>
          <a:stretch/>
        </p:blipFill>
        <p:spPr>
          <a:xfrm>
            <a:off x="9049889" y="5119407"/>
            <a:ext cx="3043499" cy="16588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79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410" y="484632"/>
            <a:ext cx="7611837" cy="1609344"/>
          </a:xfrm>
        </p:spPr>
        <p:txBody>
          <a:bodyPr/>
          <a:lstStyle/>
          <a:p>
            <a:r>
              <a:rPr lang="ru-RU" dirty="0" smtClean="0"/>
              <a:t>Старт «Точки роста»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Разработка нормативно-правовой базы образовательного учреждения:</a:t>
            </a:r>
          </a:p>
          <a:p>
            <a:r>
              <a:rPr lang="ru-RU" dirty="0" smtClean="0"/>
              <a:t>1.  изменения в Устав образовательной организации.</a:t>
            </a:r>
          </a:p>
          <a:p>
            <a:r>
              <a:rPr lang="ru-RU" dirty="0" smtClean="0"/>
              <a:t>2.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Положение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 деятельности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Центра,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Порядок решения материально-технических и имущественных вопросов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Центра.</a:t>
            </a:r>
          </a:p>
          <a:p>
            <a:r>
              <a:rPr lang="ru-RU" dirty="0" smtClean="0"/>
              <a:t>3. Штатное расписание.</a:t>
            </a:r>
          </a:p>
          <a:p>
            <a:r>
              <a:rPr lang="ru-RU" dirty="0" smtClean="0"/>
              <a:t>4. План по созданию и функционированию Центра ( дорожная карта).</a:t>
            </a:r>
          </a:p>
          <a:p>
            <a:pPr marL="0" indent="0">
              <a:buNone/>
            </a:pPr>
            <a:r>
              <a:rPr lang="ru-RU" dirty="0" smtClean="0"/>
              <a:t>Обновление материально-технической базы</a:t>
            </a:r>
          </a:p>
          <a:p>
            <a:pPr marL="457200" indent="-457200">
              <a:buAutoNum type="arabicPeriod"/>
            </a:pPr>
            <a:r>
              <a:rPr lang="ru-RU" dirty="0" smtClean="0"/>
              <a:t>Подготовка помещений и приемка оборудования.</a:t>
            </a:r>
          </a:p>
          <a:p>
            <a:pPr marL="457200" indent="-457200">
              <a:buAutoNum type="arabicPeriod"/>
            </a:pPr>
            <a:r>
              <a:rPr lang="ru-RU" dirty="0" smtClean="0"/>
              <a:t>Мониторинг оснащенности Центра.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761" y="-231852"/>
            <a:ext cx="373717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2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410" y="484632"/>
            <a:ext cx="7611837" cy="1609344"/>
          </a:xfrm>
        </p:spPr>
        <p:txBody>
          <a:bodyPr/>
          <a:lstStyle/>
          <a:p>
            <a:r>
              <a:rPr lang="ru-RU" dirty="0" smtClean="0"/>
              <a:t>Старт «Точки роста»</a:t>
            </a:r>
            <a:endParaRPr lang="ru-RU" dirty="0"/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Повышение квалификации педагогов.</a:t>
            </a:r>
          </a:p>
          <a:p>
            <a:pPr marL="457200" indent="-457200">
              <a:buAutoNum type="arabicPeriod"/>
            </a:pPr>
            <a:r>
              <a:rPr lang="ru-RU" dirty="0" smtClean="0"/>
              <a:t>Курс «Гибкие компетенции проектной деятельности»-10 педагогов.</a:t>
            </a:r>
          </a:p>
          <a:p>
            <a:pPr marL="457200" indent="-457200">
              <a:buAutoNum type="arabicPeriod"/>
            </a:pPr>
            <a:r>
              <a:rPr lang="ru-RU" dirty="0"/>
              <a:t> </a:t>
            </a:r>
            <a:r>
              <a:rPr lang="ru-RU" dirty="0" smtClean="0"/>
              <a:t>Повышение квалификации по предметам:</a:t>
            </a:r>
          </a:p>
          <a:p>
            <a:pPr marL="0" indent="0">
              <a:buNone/>
            </a:pPr>
            <a:r>
              <a:rPr lang="ru-RU" dirty="0" smtClean="0"/>
              <a:t>-технология-2 педагога;</a:t>
            </a:r>
          </a:p>
          <a:p>
            <a:pPr marL="0" indent="0">
              <a:buNone/>
            </a:pPr>
            <a:r>
              <a:rPr lang="ru-RU" dirty="0" smtClean="0"/>
              <a:t>-информатика -2 педагога;</a:t>
            </a:r>
          </a:p>
          <a:p>
            <a:pPr marL="0" indent="0">
              <a:buNone/>
            </a:pPr>
            <a:r>
              <a:rPr lang="ru-RU" dirty="0" smtClean="0"/>
              <a:t>-ОБЖ-1 педагог.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</a:rPr>
              <a:t>3</a:t>
            </a:r>
            <a:r>
              <a:rPr lang="ru-RU" dirty="0" smtClean="0"/>
              <a:t>. Участие в семинарах и мастер-классах окружного уровня с выездом в </a:t>
            </a:r>
            <a:r>
              <a:rPr lang="ru-RU" dirty="0" err="1" smtClean="0"/>
              <a:t>Кванториумы</a:t>
            </a:r>
            <a:r>
              <a:rPr lang="ru-RU" dirty="0" smtClean="0"/>
              <a:t> -2 педагога.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</a:rPr>
              <a:t>4</a:t>
            </a:r>
            <a:r>
              <a:rPr lang="ru-RU" dirty="0" smtClean="0"/>
              <a:t>. Участие во Всероссийском форуме Центров «Точка роста»- 6 педагогов.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761" y="-231852"/>
            <a:ext cx="373717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410" y="484632"/>
            <a:ext cx="7611837" cy="16093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5" y="507"/>
            <a:ext cx="3219450" cy="306826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0761" y="-231852"/>
            <a:ext cx="3737172" cy="23532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64" y="5117"/>
            <a:ext cx="4294963" cy="32212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58950"/>
            <a:ext cx="3502819" cy="4670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7428" y="3271067"/>
            <a:ext cx="4587947" cy="3440960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405026"/>
              </p:ext>
            </p:extLst>
          </p:nvPr>
        </p:nvGraphicFramePr>
        <p:xfrm>
          <a:off x="10118898" y="-8412"/>
          <a:ext cx="2190695" cy="3106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DF" r:id="rId8" imgW="0" imgH="360" progId="FoxitReader.Document">
                  <p:embed/>
                </p:oleObj>
              </mc:Choice>
              <mc:Fallback>
                <p:oleObj name="PDF" r:id="rId8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118898" y="-8412"/>
                        <a:ext cx="2190695" cy="3106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772406"/>
              </p:ext>
            </p:extLst>
          </p:nvPr>
        </p:nvGraphicFramePr>
        <p:xfrm>
          <a:off x="7635375" y="3360866"/>
          <a:ext cx="4605240" cy="326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DF" r:id="rId10" imgW="0" imgH="360" progId="FoxitReader.Document">
                  <p:embed/>
                </p:oleObj>
              </mc:Choice>
              <mc:Fallback>
                <p:oleObj name="PDF" r:id="rId10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35375" y="3360866"/>
                        <a:ext cx="4605240" cy="3261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12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410" y="484632"/>
            <a:ext cx="7611837" cy="1609344"/>
          </a:xfrm>
        </p:spPr>
        <p:txBody>
          <a:bodyPr/>
          <a:lstStyle/>
          <a:p>
            <a:r>
              <a:rPr lang="ru-RU" dirty="0" smtClean="0"/>
              <a:t>деятельность «Точки роста» 20-21</a:t>
            </a:r>
            <a:endParaRPr lang="ru-RU" dirty="0"/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Реализация образовательных программ по предметам «Технология», «Информатика», «ОБЖ».</a:t>
            </a:r>
          </a:p>
          <a:p>
            <a:pPr marL="457200" indent="-457200">
              <a:buAutoNum type="arabicPeriod"/>
            </a:pPr>
            <a:r>
              <a:rPr lang="ru-RU" dirty="0"/>
              <a:t> </a:t>
            </a:r>
            <a:r>
              <a:rPr lang="ru-RU" dirty="0" smtClean="0"/>
              <a:t>Реализация программ курсов «Шахматы», «Робототехника», «Радиоэлектроника».</a:t>
            </a:r>
          </a:p>
          <a:p>
            <a:pPr marL="457200" indent="-457200">
              <a:buAutoNum type="arabicPeriod"/>
            </a:pPr>
            <a:r>
              <a:rPr lang="ru-RU" dirty="0" smtClean="0"/>
              <a:t>Реализация дополнительных общеразвивающих программ:</a:t>
            </a:r>
          </a:p>
          <a:p>
            <a:pPr>
              <a:buFontTx/>
              <a:buChar char="-"/>
            </a:pPr>
            <a:r>
              <a:rPr lang="ru-RU" dirty="0" smtClean="0"/>
              <a:t>География человеческих перспектив;</a:t>
            </a:r>
          </a:p>
          <a:p>
            <a:pPr>
              <a:buFontTx/>
              <a:buChar char="-"/>
            </a:pPr>
            <a:r>
              <a:rPr lang="ru-RU" dirty="0" smtClean="0"/>
              <a:t>Математической моделирование в физике;</a:t>
            </a:r>
          </a:p>
          <a:p>
            <a:pPr>
              <a:buFontTx/>
              <a:buChar char="-"/>
            </a:pPr>
            <a:r>
              <a:rPr lang="ru-RU" dirty="0"/>
              <a:t>Ведение коммуникации о техническом объекте на английском </a:t>
            </a:r>
            <a:r>
              <a:rPr lang="ru-RU" dirty="0" smtClean="0"/>
              <a:t>языке;</a:t>
            </a:r>
          </a:p>
          <a:p>
            <a:pPr>
              <a:buFontTx/>
              <a:buChar char="-"/>
            </a:pPr>
            <a:r>
              <a:rPr lang="ru-RU" dirty="0"/>
              <a:t>Основы программирования на языке </a:t>
            </a:r>
            <a:r>
              <a:rPr lang="ru-RU" dirty="0" err="1"/>
              <a:t>Python</a:t>
            </a:r>
            <a:r>
              <a:rPr lang="ru-RU" dirty="0"/>
              <a:t> в игровой среде </a:t>
            </a:r>
            <a:r>
              <a:rPr lang="ru-RU" dirty="0" err="1" smtClean="0"/>
              <a:t>Minecraft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/>
              <a:t>Экспресс разработка сайтов в </a:t>
            </a:r>
            <a:r>
              <a:rPr lang="ru-RU" dirty="0" err="1" smtClean="0"/>
              <a:t>WordPress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/>
              <a:t>Разработка игр в визуальной среде </a:t>
            </a:r>
            <a:r>
              <a:rPr lang="ru-RU" dirty="0" smtClean="0"/>
              <a:t>программирования.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761" y="-231852"/>
            <a:ext cx="373717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410" y="484632"/>
            <a:ext cx="7611837" cy="1609344"/>
          </a:xfrm>
        </p:spPr>
        <p:txBody>
          <a:bodyPr/>
          <a:lstStyle/>
          <a:p>
            <a:r>
              <a:rPr lang="ru-RU" dirty="0" smtClean="0"/>
              <a:t>деятельность «Точки роста» 20-21</a:t>
            </a:r>
            <a:endParaRPr lang="ru-RU" dirty="0"/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4. Образовательная сессия « Игровая трилогия» ( дистанционный формат).</a:t>
            </a:r>
          </a:p>
          <a:p>
            <a:pPr marL="0" indent="0">
              <a:buNone/>
            </a:pPr>
            <a:r>
              <a:rPr lang="ru-RU" dirty="0" smtClean="0"/>
              <a:t>5. Реализация дополнительных общеразвивающих программ через взаимодействие с мобильным </a:t>
            </a:r>
            <a:r>
              <a:rPr lang="ru-RU" dirty="0" err="1" smtClean="0"/>
              <a:t>Кванториумом</a:t>
            </a:r>
            <a:r>
              <a:rPr lang="ru-RU" dirty="0" smtClean="0"/>
              <a:t>: </a:t>
            </a:r>
            <a:r>
              <a:rPr lang="en-US" dirty="0" smtClean="0"/>
              <a:t>VR/AR –</a:t>
            </a:r>
            <a:r>
              <a:rPr lang="ru-RU" dirty="0" smtClean="0"/>
              <a:t> </a:t>
            </a:r>
            <a:r>
              <a:rPr lang="ru-RU" dirty="0" err="1" smtClean="0"/>
              <a:t>Квантум</a:t>
            </a:r>
            <a:r>
              <a:rPr lang="ru-RU" dirty="0" smtClean="0"/>
              <a:t>, Технология.</a:t>
            </a:r>
          </a:p>
          <a:p>
            <a:pPr marL="0" indent="0">
              <a:buNone/>
            </a:pPr>
            <a:r>
              <a:rPr lang="ru-RU" dirty="0" smtClean="0"/>
              <a:t>6. </a:t>
            </a:r>
            <a:r>
              <a:rPr lang="ru-RU" dirty="0">
                <a:solidFill>
                  <a:prstClr val="black"/>
                </a:solidFill>
              </a:rPr>
              <a:t>Реализация дополнительных общеразвивающих </a:t>
            </a:r>
            <a:r>
              <a:rPr lang="ru-RU" dirty="0" smtClean="0">
                <a:solidFill>
                  <a:prstClr val="black"/>
                </a:solidFill>
              </a:rPr>
              <a:t>программ через взаимодействие с Региональным  молодежным Центром: Введение в </a:t>
            </a:r>
            <a:r>
              <a:rPr lang="ru-RU" dirty="0" err="1" smtClean="0">
                <a:solidFill>
                  <a:prstClr val="black"/>
                </a:solidFill>
              </a:rPr>
              <a:t>Геоквантум</a:t>
            </a:r>
            <a:r>
              <a:rPr lang="ru-RU" dirty="0" smtClean="0">
                <a:solidFill>
                  <a:prstClr val="black"/>
                </a:solidFill>
              </a:rPr>
              <a:t>, </a:t>
            </a:r>
            <a:r>
              <a:rPr lang="en-US" dirty="0"/>
              <a:t>VR/AR –</a:t>
            </a:r>
            <a:r>
              <a:rPr lang="ru-RU" dirty="0"/>
              <a:t> </a:t>
            </a:r>
            <a:r>
              <a:rPr lang="ru-RU" dirty="0" smtClean="0"/>
              <a:t>направление. Знакомство и перспективы </a:t>
            </a:r>
            <a:r>
              <a:rPr lang="ru-RU" dirty="0" err="1" smtClean="0"/>
              <a:t>равития</a:t>
            </a:r>
            <a:r>
              <a:rPr lang="ru-RU" dirty="0" smtClean="0"/>
              <a:t>, Язык программирования </a:t>
            </a:r>
            <a:r>
              <a:rPr lang="en-US" dirty="0" smtClean="0"/>
              <a:t>Python</a:t>
            </a:r>
            <a:r>
              <a:rPr lang="ru-RU" dirty="0" smtClean="0"/>
              <a:t> на примере игры «Змейка», </a:t>
            </a:r>
            <a:r>
              <a:rPr lang="ru-RU" dirty="0" err="1" smtClean="0"/>
              <a:t>Хайтек</a:t>
            </a:r>
            <a:r>
              <a:rPr lang="ru-RU" dirty="0" smtClean="0"/>
              <a:t>-Старт.</a:t>
            </a:r>
            <a:endParaRPr lang="ru-RU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</a:rPr>
              <a:t>7. Использование материально-технической базы для дистанционного обучения обучающихся, проведения социокультурных-мероприятий.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761" y="-231852"/>
            <a:ext cx="373717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410" y="484632"/>
            <a:ext cx="7611837" cy="1609344"/>
          </a:xfrm>
        </p:spPr>
        <p:txBody>
          <a:bodyPr/>
          <a:lstStyle/>
          <a:p>
            <a:r>
              <a:rPr lang="ru-RU" dirty="0" smtClean="0"/>
              <a:t>деятельность «Точки роста» 20-21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0761" y="-231852"/>
            <a:ext cx="3737172" cy="23532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9330" r="7556"/>
          <a:stretch/>
        </p:blipFill>
        <p:spPr>
          <a:xfrm>
            <a:off x="2784283" y="1916508"/>
            <a:ext cx="3507724" cy="2580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114" y="3703320"/>
            <a:ext cx="4058356" cy="30437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28095" t="-615" r="-13379" b="615"/>
          <a:stretch/>
        </p:blipFill>
        <p:spPr>
          <a:xfrm>
            <a:off x="97689" y="1783740"/>
            <a:ext cx="3250603" cy="2858598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05" y="1830421"/>
            <a:ext cx="4217875" cy="281191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7470" y="4343271"/>
            <a:ext cx="5217506" cy="2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9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9926" y="484632"/>
            <a:ext cx="8743950" cy="16093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Достижение показателей «Точки роста» </a:t>
            </a:r>
            <a:endParaRPr lang="ru-RU" dirty="0"/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100% охват контингента обучающихся образовательной организации, осваивающих основную общеобразовательную программу по предметным областям «Технология», «Математика и информатика», «Физическая культура и основы безопасности жизнедеятельности» на обновленном оборудовании с применением новых методик обучения и воспитания;</a:t>
            </a:r>
          </a:p>
          <a:p>
            <a:pPr lvl="0"/>
            <a:r>
              <a:rPr lang="ru-RU" dirty="0"/>
              <a:t>не менее 70% охват контингента обучающихся дополнительными общеобразовательными программами цифрового, естественнонаучного, технического и гуманитарного профилей во внеурочное время, в том числе с использованием дистанционных форм обучения и сетевого партнерства. 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761" y="-231852"/>
            <a:ext cx="373717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410" y="484632"/>
            <a:ext cx="7611837" cy="1609344"/>
          </a:xfrm>
        </p:spPr>
        <p:txBody>
          <a:bodyPr/>
          <a:lstStyle/>
          <a:p>
            <a:r>
              <a:rPr lang="ru-RU" dirty="0" smtClean="0"/>
              <a:t>Проблемы.</a:t>
            </a:r>
            <a:endParaRPr lang="ru-RU" dirty="0"/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Недостаточно кадровых условий для обеспечения  функционирования Центра.</a:t>
            </a:r>
          </a:p>
          <a:p>
            <a:pPr marL="457200" indent="-457200">
              <a:buAutoNum type="arabicPeriod"/>
            </a:pPr>
            <a:r>
              <a:rPr lang="ru-RU" dirty="0" smtClean="0"/>
              <a:t>Минимальный набор материально-технического оборудования.</a:t>
            </a:r>
          </a:p>
          <a:p>
            <a:pPr marL="457200" indent="-457200">
              <a:buAutoNum type="arabicPeriod"/>
            </a:pPr>
            <a:r>
              <a:rPr lang="ru-RU" dirty="0" smtClean="0"/>
              <a:t>Удаленность территории от Центров регионального значения.</a:t>
            </a:r>
          </a:p>
          <a:p>
            <a:pPr marL="457200" indent="-457200">
              <a:buAutoNum type="arabicPeriod"/>
            </a:pPr>
            <a:r>
              <a:rPr lang="ru-RU" dirty="0" smtClean="0"/>
              <a:t>Запуск Центров «Точка роста» в пролонгированные сроки после начала учебного </a:t>
            </a:r>
            <a:r>
              <a:rPr lang="ru-RU" smtClean="0"/>
              <a:t>года.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761" y="-231852"/>
            <a:ext cx="373717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8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430</TotalTime>
  <Words>413</Words>
  <Application>Microsoft Office PowerPoint</Application>
  <PresentationFormat>Широкоэкранный</PresentationFormat>
  <Paragraphs>48</Paragraphs>
  <Slides>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Calibri</vt:lpstr>
      <vt:lpstr>Cambria</vt:lpstr>
      <vt:lpstr>Rockwell</vt:lpstr>
      <vt:lpstr>Rockwell Condensed</vt:lpstr>
      <vt:lpstr>Times New Roman</vt:lpstr>
      <vt:lpstr>Wingdings</vt:lpstr>
      <vt:lpstr>Дерево</vt:lpstr>
      <vt:lpstr>PDF</vt:lpstr>
      <vt:lpstr>«Точка роста»: опыт, проблемы, перспективы</vt:lpstr>
      <vt:lpstr>Старт «Точки роста»</vt:lpstr>
      <vt:lpstr>Старт «Точки роста»</vt:lpstr>
      <vt:lpstr>Презентация PowerPoint</vt:lpstr>
      <vt:lpstr>деятельность «Точки роста» 20-21</vt:lpstr>
      <vt:lpstr>деятельность «Точки роста» 20-21</vt:lpstr>
      <vt:lpstr>деятельность «Точки роста» 20-21</vt:lpstr>
      <vt:lpstr>Достижение показателей «Точки роста» </vt:lpstr>
      <vt:lpstr>Проблемы.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Точка роста:</dc:title>
  <dc:creator>Татьяна Анатольевна</dc:creator>
  <cp:lastModifiedBy>Татьяна Анатольевна</cp:lastModifiedBy>
  <cp:revision>18</cp:revision>
  <dcterms:created xsi:type="dcterms:W3CDTF">2021-04-21T08:51:50Z</dcterms:created>
  <dcterms:modified xsi:type="dcterms:W3CDTF">2021-04-22T12:07:45Z</dcterms:modified>
</cp:coreProperties>
</file>