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419" r:id="rId3"/>
    <p:sldId id="526" r:id="rId4"/>
    <p:sldId id="530" r:id="rId5"/>
    <p:sldId id="531" r:id="rId6"/>
    <p:sldId id="532" r:id="rId7"/>
    <p:sldId id="533" r:id="rId8"/>
    <p:sldId id="310" r:id="rId9"/>
    <p:sldId id="534" r:id="rId10"/>
  </p:sldIdLst>
  <p:sldSz cx="12192000" cy="6858000"/>
  <p:notesSz cx="6858000" cy="9144000"/>
  <p:defaultTextStyle>
    <a:defPPr lvl="0">
      <a:defRPr lang="en-US"/>
    </a:defPPr>
    <a:lvl1pPr marL="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49" autoAdjust="0"/>
  </p:normalViewPr>
  <p:slideViewPr>
    <p:cSldViewPr snapToGrid="0">
      <p:cViewPr>
        <p:scale>
          <a:sx n="65" d="100"/>
          <a:sy n="65" d="100"/>
        </p:scale>
        <p:origin x="-918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223A9-6B51-4F6C-8B1C-F99EE9559976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28800-4644-4A20-8FC4-BFFC269C8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5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15076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68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40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27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3192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44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2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4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4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978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257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317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xmlns="" id="{00E0BC1C-6A71-40D0-8754-75635AE11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1210" y="4691598"/>
            <a:ext cx="6831673" cy="108623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i="1" dirty="0" err="1" smtClean="0"/>
              <a:t>Михайлишина</a:t>
            </a:r>
            <a:r>
              <a:rPr lang="ru-RU" i="1" dirty="0" smtClean="0"/>
              <a:t> Светлана Анатольевна, </a:t>
            </a:r>
          </a:p>
          <a:p>
            <a:pPr algn="r"/>
            <a:r>
              <a:rPr lang="ru-RU" i="1" dirty="0" smtClean="0"/>
              <a:t>учитель, </a:t>
            </a:r>
          </a:p>
          <a:p>
            <a:pPr algn="r"/>
            <a:r>
              <a:rPr lang="ru-RU" i="1" dirty="0" err="1" smtClean="0"/>
              <a:t>Берёзовский</a:t>
            </a:r>
            <a:r>
              <a:rPr lang="ru-RU" i="1" dirty="0" smtClean="0"/>
              <a:t> район, МБОУ </a:t>
            </a:r>
            <a:r>
              <a:rPr lang="ru-RU" i="1" dirty="0" err="1" smtClean="0"/>
              <a:t>Игримская</a:t>
            </a:r>
            <a:r>
              <a:rPr lang="ru-RU" i="1" dirty="0" smtClean="0"/>
              <a:t> СОШ №1</a:t>
            </a:r>
            <a:endParaRPr lang="ru-RU" i="1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CCDA34D-2F0A-42B1-B86F-BAC8AC1A9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892" y="1381328"/>
            <a:ext cx="9136166" cy="3310269"/>
          </a:xfrm>
        </p:spPr>
        <p:txBody>
          <a:bodyPr/>
          <a:lstStyle/>
          <a:p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Персонализированная </a:t>
            </a:r>
            <a:r>
              <a:rPr lang="ru-RU" sz="3000" dirty="0" err="1" smtClean="0"/>
              <a:t>программА</a:t>
            </a:r>
            <a:r>
              <a:rPr lang="ru-RU" sz="3000" dirty="0" smtClean="0"/>
              <a:t> </a:t>
            </a:r>
            <a:r>
              <a:rPr lang="ru-RU" sz="3000" dirty="0"/>
              <a:t>наставничества педагогических работников </a:t>
            </a:r>
            <a:br>
              <a:rPr lang="ru-RU" sz="3000" dirty="0"/>
            </a:br>
            <a:r>
              <a:rPr lang="ru-RU" sz="1500" i="1" dirty="0"/>
              <a:t>(для пары «лидер педагогического сообщества – </a:t>
            </a:r>
            <a:r>
              <a:rPr lang="ru-RU" sz="1500" i="1" dirty="0" smtClean="0"/>
              <a:t/>
            </a:r>
            <a:br>
              <a:rPr lang="ru-RU" sz="1500" i="1" dirty="0" smtClean="0"/>
            </a:br>
            <a:r>
              <a:rPr lang="ru-RU" sz="1500" i="1" dirty="0" smtClean="0"/>
              <a:t>педагог</a:t>
            </a:r>
            <a:r>
              <a:rPr lang="ru-RU" sz="1500" i="1" dirty="0"/>
              <a:t>, испытывающий затруднения») </a:t>
            </a:r>
            <a:r>
              <a:rPr lang="ru-RU" sz="1500" i="1" dirty="0" smtClean="0"/>
              <a:t/>
            </a:r>
            <a:br>
              <a:rPr lang="ru-RU" sz="1500" i="1" dirty="0" smtClean="0"/>
            </a:br>
            <a:r>
              <a:rPr lang="ru-RU" sz="3000" i="1" dirty="0" smtClean="0"/>
              <a:t>«МБОУ </a:t>
            </a:r>
            <a:r>
              <a:rPr lang="ru-RU" sz="3000" i="1" dirty="0" err="1" smtClean="0"/>
              <a:t>Игримская</a:t>
            </a:r>
            <a:r>
              <a:rPr lang="ru-RU" sz="3000" i="1" dirty="0" smtClean="0"/>
              <a:t> СОШ №1»</a:t>
            </a:r>
            <a:r>
              <a:rPr lang="ru-RU" sz="3000" i="1" dirty="0"/>
              <a:t/>
            </a:r>
            <a:br>
              <a:rPr lang="ru-RU" sz="3000" i="1" dirty="0"/>
            </a:br>
            <a:r>
              <a:rPr lang="ru-RU" sz="1800" i="1" dirty="0"/>
              <a:t>название ОО</a:t>
            </a:r>
            <a:br>
              <a:rPr lang="ru-RU" sz="1800" i="1" dirty="0"/>
            </a:b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236921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1. Пояснительная записка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AE22AD-F259-4A82-8DD9-E97D07CF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7018"/>
            <a:ext cx="10141527" cy="5015346"/>
          </a:xfrm>
          <a:solidFill>
            <a:schemeClr val="bg2">
              <a:lumMod val="9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ru-RU" sz="2600" b="1" dirty="0"/>
              <a:t>Проблема:</a:t>
            </a:r>
            <a:r>
              <a:rPr lang="ru-RU" sz="2600" dirty="0"/>
              <a:t> </a:t>
            </a:r>
            <a:r>
              <a:rPr lang="ru-RU" sz="2600" dirty="0" smtClean="0"/>
              <a:t>Персонализированная программа наставничества МБОУ </a:t>
            </a:r>
            <a:r>
              <a:rPr lang="ru-RU" sz="2600" dirty="0" err="1" smtClean="0"/>
              <a:t>Игримская</a:t>
            </a:r>
            <a:r>
              <a:rPr lang="ru-RU" sz="2600" dirty="0" smtClean="0"/>
              <a:t> СОШ №1 разработана с целью оказания практической помощи </a:t>
            </a:r>
            <a:r>
              <a:rPr lang="ru-RU" sz="2600" dirty="0"/>
              <a:t>в </a:t>
            </a:r>
            <a:r>
              <a:rPr lang="ru-RU" sz="2600" dirty="0" smtClean="0"/>
              <a:t>профилактике </a:t>
            </a:r>
            <a:r>
              <a:rPr lang="ru-RU" sz="2600" dirty="0"/>
              <a:t>и </a:t>
            </a:r>
            <a:r>
              <a:rPr lang="ru-RU" sz="2600" dirty="0" smtClean="0"/>
              <a:t>ликвидации </a:t>
            </a:r>
            <a:r>
              <a:rPr lang="ru-RU" sz="2600" dirty="0"/>
              <a:t>пробелов в знаниях </a:t>
            </a:r>
            <a:r>
              <a:rPr lang="ru-RU" sz="2600" dirty="0" smtClean="0"/>
              <a:t>обучающихся 2А класса на уровне ОО.</a:t>
            </a:r>
          </a:p>
          <a:p>
            <a:pPr marL="0" indent="0">
              <a:buNone/>
            </a:pPr>
            <a:r>
              <a:rPr lang="ru-RU" sz="2600" dirty="0" smtClean="0"/>
              <a:t>Срок реализации: 3 месяца</a:t>
            </a:r>
          </a:p>
          <a:p>
            <a:pPr marL="0" indent="0">
              <a:buNone/>
              <a:defRPr/>
            </a:pPr>
            <a:r>
              <a:rPr lang="ru-RU" sz="2600" dirty="0" smtClean="0"/>
              <a:t>Режим </a:t>
            </a:r>
            <a:r>
              <a:rPr lang="ru-RU" sz="2600" dirty="0"/>
              <a:t>работы: </a:t>
            </a:r>
            <a:r>
              <a:rPr lang="ru-RU" sz="2600" dirty="0" smtClean="0"/>
              <a:t>очный</a:t>
            </a:r>
            <a:endParaRPr lang="ru-RU" sz="2600" dirty="0"/>
          </a:p>
          <a:p>
            <a:pPr marL="0" indent="0">
              <a:buNone/>
              <a:defRPr/>
            </a:pPr>
            <a:r>
              <a:rPr lang="ru-RU" sz="2600" dirty="0"/>
              <a:t>Расписание встреч: </a:t>
            </a:r>
            <a:r>
              <a:rPr lang="ru-RU" sz="2600" dirty="0" smtClean="0"/>
              <a:t>2 раза в месяц по средам </a:t>
            </a:r>
            <a:r>
              <a:rPr lang="ru-RU" sz="2600" dirty="0"/>
              <a:t>с </a:t>
            </a:r>
            <a:r>
              <a:rPr lang="ru-RU" sz="2600" dirty="0" smtClean="0"/>
              <a:t>13.00 </a:t>
            </a:r>
            <a:r>
              <a:rPr lang="ru-RU" sz="2600" dirty="0"/>
              <a:t>до </a:t>
            </a:r>
            <a:r>
              <a:rPr lang="ru-RU" sz="2600" dirty="0" smtClean="0"/>
              <a:t>14.00 </a:t>
            </a:r>
            <a:r>
              <a:rPr lang="ru-RU" sz="2600" dirty="0"/>
              <a:t>ч</a:t>
            </a:r>
            <a:r>
              <a:rPr lang="ru-RU" sz="2600" dirty="0" smtClean="0"/>
              <a:t>.</a:t>
            </a:r>
          </a:p>
          <a:p>
            <a:pPr marL="0" indent="0">
              <a:buNone/>
              <a:defRPr/>
            </a:pPr>
            <a:r>
              <a:rPr lang="ru-RU" sz="2600" b="1" dirty="0" smtClean="0"/>
              <a:t>Краткое описание содержания деятельности.</a:t>
            </a:r>
          </a:p>
          <a:p>
            <a:pPr marL="0" lvl="0" indent="0">
              <a:buNone/>
            </a:pPr>
            <a:r>
              <a:rPr lang="ru-RU" sz="2600" dirty="0" smtClean="0"/>
              <a:t>1. Диагностика  </a:t>
            </a:r>
            <a:r>
              <a:rPr lang="ru-RU" sz="2600" dirty="0"/>
              <a:t>затруднений наставляемого </a:t>
            </a:r>
            <a:r>
              <a:rPr lang="ru-RU" sz="2600" dirty="0" smtClean="0"/>
              <a:t>и </a:t>
            </a:r>
            <a:r>
              <a:rPr lang="ru-RU" sz="2600" dirty="0"/>
              <a:t>выбор форм оказания помощи на основе его потребностей.</a:t>
            </a:r>
          </a:p>
          <a:p>
            <a:pPr marL="0" lvl="0" indent="0">
              <a:buNone/>
            </a:pPr>
            <a:r>
              <a:rPr lang="ru-RU" sz="2600" dirty="0" smtClean="0"/>
              <a:t>2. Посещение </a:t>
            </a:r>
            <a:r>
              <a:rPr lang="ru-RU" sz="2600" dirty="0"/>
              <a:t>уроков наставляемого </a:t>
            </a:r>
            <a:r>
              <a:rPr lang="ru-RU" sz="2600" dirty="0" smtClean="0"/>
              <a:t>и </a:t>
            </a:r>
            <a:r>
              <a:rPr lang="ru-RU" sz="2600" dirty="0"/>
              <a:t>организация </a:t>
            </a:r>
            <a:r>
              <a:rPr lang="ru-RU" sz="2600" dirty="0" err="1" smtClean="0"/>
              <a:t>взаимопосещений</a:t>
            </a:r>
            <a:r>
              <a:rPr lang="ru-RU" sz="2600" dirty="0" smtClean="0"/>
              <a:t>.</a:t>
            </a:r>
            <a:endParaRPr lang="ru-RU" sz="2600" dirty="0"/>
          </a:p>
          <a:p>
            <a:pPr marL="0" lvl="0" indent="0">
              <a:buNone/>
            </a:pPr>
            <a:r>
              <a:rPr lang="ru-RU" sz="2600" dirty="0" smtClean="0"/>
              <a:t>3. Планирование </a:t>
            </a:r>
            <a:r>
              <a:rPr lang="ru-RU" sz="2600" dirty="0"/>
              <a:t>и анализ педагогической </a:t>
            </a:r>
            <a:r>
              <a:rPr lang="ru-RU" sz="2600" dirty="0" smtClean="0"/>
              <a:t>деятельности.</a:t>
            </a:r>
            <a:endParaRPr lang="ru-RU" sz="2600" dirty="0"/>
          </a:p>
          <a:p>
            <a:pPr marL="0" lvl="0" indent="0">
              <a:buNone/>
            </a:pPr>
            <a:r>
              <a:rPr lang="ru-RU" sz="2600" dirty="0" smtClean="0"/>
              <a:t>4. Помощь </a:t>
            </a:r>
            <a:r>
              <a:rPr lang="ru-RU" sz="2600" dirty="0"/>
              <a:t>наставляемому </a:t>
            </a:r>
            <a:r>
              <a:rPr lang="ru-RU" sz="2600" dirty="0" smtClean="0"/>
              <a:t>в </a:t>
            </a:r>
            <a:r>
              <a:rPr lang="ru-RU" sz="2600" dirty="0"/>
              <a:t>профилактике и ликвидации пробелов в знаниях обучающихся </a:t>
            </a:r>
            <a:r>
              <a:rPr lang="ru-RU" sz="2600" dirty="0" smtClean="0"/>
              <a:t>2А класса.</a:t>
            </a:r>
            <a:endParaRPr lang="ru-RU" sz="2600" dirty="0"/>
          </a:p>
          <a:p>
            <a:pPr marL="0" indent="0">
              <a:buNone/>
            </a:pPr>
            <a:r>
              <a:rPr lang="ru-RU" sz="2600" dirty="0" smtClean="0"/>
              <a:t>5. Ознакомление </a:t>
            </a:r>
            <a:r>
              <a:rPr lang="ru-RU" sz="2600" dirty="0"/>
              <a:t>с разнообразными формами и методами учебной работы по повышению эффективности каждого урока и по устранению пробелов в знаниях обучающихся. </a:t>
            </a:r>
          </a:p>
          <a:p>
            <a:pPr marL="0" lvl="0" indent="0">
              <a:buNone/>
            </a:pPr>
            <a:r>
              <a:rPr lang="ru-RU" sz="2600" dirty="0" smtClean="0"/>
              <a:t>6. Демонстрация </a:t>
            </a:r>
            <a:r>
              <a:rPr lang="ru-RU" sz="2600" dirty="0"/>
              <a:t>опыта успешной деятельности </a:t>
            </a:r>
            <a:r>
              <a:rPr lang="ru-RU" sz="2600" dirty="0" smtClean="0"/>
              <a:t>наставляемого на ШМО учителей нач. </a:t>
            </a:r>
            <a:r>
              <a:rPr lang="ru-RU" sz="2600" dirty="0" err="1" smtClean="0"/>
              <a:t>кл</a:t>
            </a:r>
            <a:r>
              <a:rPr lang="ru-RU" sz="2600" dirty="0" smtClean="0"/>
              <a:t>.</a:t>
            </a:r>
            <a:endParaRPr lang="ru-RU" sz="2600" dirty="0"/>
          </a:p>
          <a:p>
            <a:pPr marL="0" lvl="0" indent="0">
              <a:buNone/>
            </a:pPr>
            <a:r>
              <a:rPr lang="ru-RU" sz="2600" dirty="0" smtClean="0"/>
              <a:t>7. Организация </a:t>
            </a:r>
            <a:r>
              <a:rPr lang="ru-RU" sz="2600" dirty="0"/>
              <a:t>мониторинга деятельности </a:t>
            </a:r>
            <a:r>
              <a:rPr lang="ru-RU" sz="2600" dirty="0" smtClean="0"/>
              <a:t>наставляемого</a:t>
            </a:r>
            <a:endParaRPr lang="ru-RU" sz="26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97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A2CEE1-7151-4E5D-89D2-EE8F26FE4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71791"/>
            <a:ext cx="9601200" cy="650427"/>
          </a:xfrm>
        </p:spPr>
        <p:txBody>
          <a:bodyPr>
            <a:normAutofit fontScale="90000"/>
          </a:bodyPr>
          <a:lstStyle/>
          <a:p>
            <a:r>
              <a:rPr lang="ru-RU" dirty="0"/>
              <a:t>2. Цели и задачи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722CAF87-4DFC-4A14-8F59-D9243D2AD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499" y="1350037"/>
            <a:ext cx="10302977" cy="5345731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Цель: </a:t>
            </a:r>
            <a:r>
              <a:rPr lang="ru-RU" sz="2400" dirty="0" smtClean="0"/>
              <a:t>развитие </a:t>
            </a:r>
            <a:r>
              <a:rPr lang="ru-RU" sz="2400" dirty="0"/>
              <a:t>навыка в организации системы работы по предупреждению и ликвидации пробелов в знаниях обучающихся 2А класса по </a:t>
            </a:r>
            <a:r>
              <a:rPr lang="ru-RU" sz="2400" dirty="0" smtClean="0"/>
              <a:t>математике</a:t>
            </a:r>
          </a:p>
          <a:p>
            <a:pPr marL="0" indent="0">
              <a:buNone/>
            </a:pPr>
            <a:r>
              <a:rPr lang="ru-RU" sz="2400" b="1" dirty="0"/>
              <a:t>Задачи: </a:t>
            </a:r>
            <a:r>
              <a:rPr lang="ru-RU" sz="2400" dirty="0"/>
              <a:t>1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smtClean="0"/>
              <a:t>Посетить урок математики во 2А классе и проанализировать его, выявить основные причины существующих </a:t>
            </a:r>
            <a:r>
              <a:rPr lang="ru-RU" sz="2400" dirty="0"/>
              <a:t>пробелов в знаниях </a:t>
            </a:r>
            <a:r>
              <a:rPr lang="ru-RU" sz="2400" dirty="0" smtClean="0"/>
              <a:t>обучающихся.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dirty="0"/>
              <a:t>Познакомить с </a:t>
            </a:r>
            <a:r>
              <a:rPr lang="ru-RU" sz="2400" dirty="0" smtClean="0"/>
              <a:t>разнообразными формами </a:t>
            </a:r>
            <a:r>
              <a:rPr lang="ru-RU" sz="2400" dirty="0"/>
              <a:t>и </a:t>
            </a:r>
            <a:r>
              <a:rPr lang="ru-RU" sz="2400" dirty="0" smtClean="0"/>
              <a:t>методами </a:t>
            </a:r>
            <a:r>
              <a:rPr lang="ru-RU" sz="2400" dirty="0"/>
              <a:t>учебной </a:t>
            </a:r>
            <a:r>
              <a:rPr lang="ru-RU" sz="2400" dirty="0" smtClean="0"/>
              <a:t>работы по повышению </a:t>
            </a:r>
            <a:r>
              <a:rPr lang="ru-RU" sz="2400" dirty="0"/>
              <a:t>эффективности каждого урока </a:t>
            </a:r>
            <a:r>
              <a:rPr lang="ru-RU" sz="2400" dirty="0" smtClean="0"/>
              <a:t>и по </a:t>
            </a:r>
            <a:r>
              <a:rPr lang="ru-RU" sz="2400" dirty="0"/>
              <a:t>устранению пробелов в знаниях </a:t>
            </a:r>
            <a:r>
              <a:rPr lang="ru-RU" sz="2400" dirty="0" smtClean="0"/>
              <a:t>обучающихся. </a:t>
            </a:r>
          </a:p>
          <a:p>
            <a:pPr marL="0" indent="0">
              <a:buNone/>
            </a:pPr>
            <a:r>
              <a:rPr lang="ru-RU" sz="2400" dirty="0" smtClean="0"/>
              <a:t>3. </a:t>
            </a:r>
            <a:r>
              <a:rPr lang="ru-RU" sz="2400" dirty="0"/>
              <a:t>Организовать совместную работу по </a:t>
            </a:r>
            <a:r>
              <a:rPr lang="ru-RU" sz="2400" dirty="0" smtClean="0"/>
              <a:t>составлению плана урока, включая формы и методы </a:t>
            </a:r>
            <a:r>
              <a:rPr lang="ru-RU" sz="2400" dirty="0"/>
              <a:t>по повышению эффективности каждого урока </a:t>
            </a:r>
            <a:r>
              <a:rPr lang="ru-RU" sz="2400" dirty="0" smtClean="0"/>
              <a:t>и по устранению </a:t>
            </a:r>
            <a:r>
              <a:rPr lang="ru-RU" sz="2400" dirty="0"/>
              <a:t>пробелов в знаниях обучающихся. </a:t>
            </a:r>
          </a:p>
          <a:p>
            <a:pPr marL="0" indent="0">
              <a:buNone/>
              <a:defRPr/>
            </a:pPr>
            <a:r>
              <a:rPr lang="ru-RU" sz="2400" dirty="0" smtClean="0"/>
              <a:t>4. Организовать </a:t>
            </a:r>
            <a:r>
              <a:rPr lang="ru-RU" sz="2400" dirty="0"/>
              <a:t>самостоятельную работу по составлению плана урока, включая формы и </a:t>
            </a:r>
            <a:r>
              <a:rPr lang="ru-RU" sz="2400" dirty="0" smtClean="0"/>
              <a:t>методы</a:t>
            </a:r>
            <a:r>
              <a:rPr lang="ru-RU" sz="2400" dirty="0"/>
              <a:t> по повышению эффективности каждого урока </a:t>
            </a:r>
            <a:r>
              <a:rPr lang="ru-RU" sz="2400" dirty="0" smtClean="0"/>
              <a:t>и устранению </a:t>
            </a:r>
            <a:r>
              <a:rPr lang="ru-RU" sz="2400" dirty="0"/>
              <a:t>пробелов в знаниях обучающихся.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5. Провести контрольный срез знаний обучающихся 2А </a:t>
            </a:r>
            <a:r>
              <a:rPr lang="ru-RU" sz="2400" dirty="0"/>
              <a:t>класса по основным разделам учебного </a:t>
            </a:r>
            <a:r>
              <a:rPr lang="ru-RU" sz="2400" dirty="0" smtClean="0"/>
              <a:t>материала.</a:t>
            </a:r>
          </a:p>
          <a:p>
            <a:pPr marL="0" indent="0">
              <a:buNone/>
            </a:pPr>
            <a:r>
              <a:rPr lang="ru-RU" sz="2400" dirty="0" smtClean="0"/>
              <a:t>6. Составить тематический </a:t>
            </a:r>
            <a:r>
              <a:rPr lang="ru-RU" sz="2400" dirty="0"/>
              <a:t>учет знаний </a:t>
            </a:r>
            <a:r>
              <a:rPr lang="ru-RU" sz="2400" dirty="0" smtClean="0"/>
              <a:t>обучающихся класса.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406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3. Участники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590923"/>
              </p:ext>
            </p:extLst>
          </p:nvPr>
        </p:nvGraphicFramePr>
        <p:xfrm>
          <a:off x="1371600" y="1427163"/>
          <a:ext cx="10140951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0317"/>
                <a:gridCol w="3380317"/>
                <a:gridCol w="33803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Наставляемый (</a:t>
                      </a:r>
                      <a:r>
                        <a:rPr lang="ru-RU" sz="1800" i="1" dirty="0" smtClean="0"/>
                        <a:t>педагог, испытывающий затруднения)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Педагог-наставник (</a:t>
                      </a:r>
                      <a:r>
                        <a:rPr lang="ru-RU" sz="1800" i="1" dirty="0" smtClean="0"/>
                        <a:t>лидер педагогического сообщества 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Скицко</a:t>
                      </a:r>
                      <a:r>
                        <a:rPr lang="ru-RU" baseline="0" dirty="0" smtClean="0"/>
                        <a:t> Елена Владимировна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Михайлишина</a:t>
                      </a:r>
                      <a:r>
                        <a:rPr lang="ru-RU" dirty="0" smtClean="0"/>
                        <a:t> Светлана Анатольевна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средне-</a:t>
                      </a:r>
                      <a:r>
                        <a:rPr lang="ru-RU" dirty="0" err="1" smtClean="0"/>
                        <a:t>ппрофессиональное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высшее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Какое учебное заведение окончил 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Нижневартовское</a:t>
                      </a:r>
                      <a:r>
                        <a:rPr lang="ru-RU" dirty="0" smtClean="0"/>
                        <a:t> педагогическое училище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Шадринский</a:t>
                      </a:r>
                      <a:r>
                        <a:rPr lang="ru-RU" dirty="0" smtClean="0"/>
                        <a:t> педагогический институт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начальных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начальных классов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Педагогический стаж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лет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Квалификационная категория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Категории 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83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4. Формы и виды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AE22AD-F259-4A82-8DD9-E97D07CF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7018"/>
            <a:ext cx="10141527" cy="50153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lvl="0" indent="0">
              <a:buFont typeface="Franklin Gothic Book"/>
              <a:buNone/>
              <a:defRPr/>
            </a:pPr>
            <a:r>
              <a:rPr lang="ru-RU" sz="2400" b="1" dirty="0"/>
              <a:t>Форма: </a:t>
            </a:r>
            <a:r>
              <a:rPr lang="ru-RU" sz="2400" i="1" dirty="0" smtClean="0"/>
              <a:t>педагог-педагог</a:t>
            </a:r>
            <a:endParaRPr lang="ru-RU" sz="2400" dirty="0"/>
          </a:p>
          <a:p>
            <a:pPr marL="0" lvl="0" indent="0">
              <a:buFont typeface="Franklin Gothic Book"/>
              <a:buNone/>
              <a:defRPr/>
            </a:pPr>
            <a:r>
              <a:rPr lang="ru-RU" sz="2400" b="1" dirty="0"/>
              <a:t>Модель взаимодействия: </a:t>
            </a:r>
            <a:endParaRPr lang="ru-RU" sz="2400" b="1" dirty="0" smtClean="0"/>
          </a:p>
          <a:p>
            <a:pPr marL="0" lvl="0" indent="0">
              <a:buFont typeface="Franklin Gothic Book"/>
              <a:buNone/>
              <a:defRPr/>
            </a:pPr>
            <a:r>
              <a:rPr lang="ru-RU" sz="2400" i="1" dirty="0" smtClean="0"/>
              <a:t>педагог </a:t>
            </a:r>
            <a:r>
              <a:rPr lang="ru-RU" sz="2400" i="1" dirty="0"/>
              <a:t>- лидер – педагог - испытывающий затруднения</a:t>
            </a:r>
          </a:p>
          <a:p>
            <a:pPr marL="0" lvl="0" indent="0">
              <a:buFont typeface="Arial"/>
              <a:buNone/>
              <a:defRPr/>
            </a:pPr>
            <a:r>
              <a:rPr lang="ru-RU" sz="2400" b="1" dirty="0"/>
              <a:t>Виды: </a:t>
            </a:r>
            <a:r>
              <a:rPr lang="ru-RU" sz="2400" dirty="0"/>
              <a:t>традиционное, реверсивное наставничество, краткосрочное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594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5. Направления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AE22AD-F259-4A82-8DD9-E97D07CF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7018"/>
            <a:ext cx="10141527" cy="50153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 dirty="0" smtClean="0"/>
              <a:t>Программа </a:t>
            </a:r>
            <a:r>
              <a:rPr lang="ru-RU" sz="2400" dirty="0"/>
              <a:t>направлена на </a:t>
            </a:r>
            <a:r>
              <a:rPr lang="ru-RU" sz="2400" dirty="0" smtClean="0"/>
              <a:t>развитие </a:t>
            </a:r>
            <a:r>
              <a:rPr lang="ru-RU" sz="2400" dirty="0"/>
              <a:t>методических компетентностей педагога </a:t>
            </a:r>
            <a:r>
              <a:rPr lang="ru-RU" sz="2400" dirty="0" smtClean="0"/>
              <a:t>в </a:t>
            </a:r>
            <a:r>
              <a:rPr lang="ru-RU" sz="2400" dirty="0"/>
              <a:t>организации системы работы по предупреждению и ликвидации пробелов в знаниях обучающихся 2А класса по </a:t>
            </a:r>
            <a:r>
              <a:rPr lang="ru-RU" sz="2400" dirty="0" smtClean="0"/>
              <a:t>математике с использованием разнообразных форм и методов.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515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6. Планируемые результаты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AE22AD-F259-4A82-8DD9-E97D07CF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7018"/>
            <a:ext cx="10141527" cy="50153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457200" indent="-457200" fontAlgn="t">
              <a:buAutoNum type="arabicPeriod"/>
            </a:pPr>
            <a:r>
              <a:rPr lang="ru-RU" sz="2400" dirty="0" smtClean="0"/>
              <a:t>Выявлены </a:t>
            </a:r>
            <a:r>
              <a:rPr lang="ru-RU" sz="2400" dirty="0"/>
              <a:t>профессиональные дефициты в </a:t>
            </a:r>
            <a:r>
              <a:rPr lang="ru-RU" sz="2400" dirty="0" smtClean="0"/>
              <a:t>организации системы работы по профилактике </a:t>
            </a:r>
            <a:r>
              <a:rPr lang="ru-RU" sz="2400" dirty="0"/>
              <a:t>и ликвидации пробелов в знаниях </a:t>
            </a:r>
            <a:r>
              <a:rPr lang="ru-RU" sz="2400" dirty="0" smtClean="0"/>
              <a:t>обучающихся.</a:t>
            </a:r>
          </a:p>
          <a:p>
            <a:pPr marL="457200" indent="-457200" fontAlgn="t">
              <a:buFont typeface="Franklin Gothic Book" panose="020B0503020102020204" pitchFamily="34" charset="0"/>
              <a:buAutoNum type="arabicPeriod"/>
            </a:pPr>
            <a:r>
              <a:rPr lang="ru-RU" sz="2400" dirty="0" smtClean="0"/>
              <a:t>Способность педагога:</a:t>
            </a:r>
          </a:p>
          <a:p>
            <a:pPr fontAlgn="t">
              <a:buFontTx/>
              <a:buChar char="-"/>
            </a:pPr>
            <a:r>
              <a:rPr lang="ru-RU" sz="2400" dirty="0" smtClean="0"/>
              <a:t>самостоятельно составить </a:t>
            </a:r>
            <a:r>
              <a:rPr lang="ru-RU" sz="2400" dirty="0"/>
              <a:t>план </a:t>
            </a:r>
            <a:r>
              <a:rPr lang="ru-RU" sz="2400" dirty="0" smtClean="0"/>
              <a:t>урока с использованием разнообразных форм </a:t>
            </a:r>
            <a:r>
              <a:rPr lang="ru-RU" sz="2400" dirty="0"/>
              <a:t>и </a:t>
            </a:r>
            <a:r>
              <a:rPr lang="ru-RU" sz="2400" dirty="0" smtClean="0"/>
              <a:t>методов </a:t>
            </a:r>
            <a:r>
              <a:rPr lang="ru-RU" sz="2400" dirty="0"/>
              <a:t>учебной работы по повышению эффективности каждого урока и по устранению пробелов в знаниях </a:t>
            </a:r>
            <a:r>
              <a:rPr lang="ru-RU" sz="2400" dirty="0" smtClean="0"/>
              <a:t>обучающихся;</a:t>
            </a:r>
          </a:p>
          <a:p>
            <a:pPr marL="0" indent="0">
              <a:buNone/>
            </a:pPr>
            <a:r>
              <a:rPr lang="ru-RU" sz="2400" dirty="0" smtClean="0"/>
              <a:t>- самостоятельно составить </a:t>
            </a:r>
            <a:r>
              <a:rPr lang="ru-RU" sz="2400" dirty="0"/>
              <a:t>тематический учет знаний обучающихся класса.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2565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373" y="130628"/>
            <a:ext cx="10932770" cy="589219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7. План мероприятий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588476"/>
              </p:ext>
            </p:extLst>
          </p:nvPr>
        </p:nvGraphicFramePr>
        <p:xfrm>
          <a:off x="1079770" y="719847"/>
          <a:ext cx="10742465" cy="4712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9429">
                  <a:extLst>
                    <a:ext uri="{9D8B030D-6E8A-4147-A177-3AD203B41FA5}">
                      <a16:colId xmlns:a16="http://schemas.microsoft.com/office/drawing/2014/main" xmlns="" val="4146335875"/>
                    </a:ext>
                  </a:extLst>
                </a:gridCol>
                <a:gridCol w="1021405">
                  <a:extLst>
                    <a:ext uri="{9D8B030D-6E8A-4147-A177-3AD203B41FA5}">
                      <a16:colId xmlns:a16="http://schemas.microsoft.com/office/drawing/2014/main" xmlns="" val="1576968062"/>
                    </a:ext>
                  </a:extLst>
                </a:gridCol>
                <a:gridCol w="2538919">
                  <a:extLst>
                    <a:ext uri="{9D8B030D-6E8A-4147-A177-3AD203B41FA5}">
                      <a16:colId xmlns:a16="http://schemas.microsoft.com/office/drawing/2014/main" xmlns="" val="2546200680"/>
                    </a:ext>
                  </a:extLst>
                </a:gridCol>
                <a:gridCol w="258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0186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Ответственный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90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Собеседование с целью проведения анализа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/>
                        <a:t>Сентябрь 1 неделя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/>
                        <a:t>Наставник и наставляемый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/>
                        <a:t>Лист оценки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90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Посещение уроков математики во</a:t>
                      </a:r>
                      <a:r>
                        <a:rPr lang="ru-RU" baseline="0" dirty="0" smtClean="0"/>
                        <a:t> 2А </a:t>
                      </a:r>
                      <a:r>
                        <a:rPr lang="ru-RU" baseline="0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Сентябрь 3 неделя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Наставник и наставляемый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Анализ и самоанализ</a:t>
                      </a:r>
                      <a:r>
                        <a:rPr lang="ru-RU" baseline="0" dirty="0" smtClean="0"/>
                        <a:t> урока с </a:t>
                      </a:r>
                      <a:r>
                        <a:rPr lang="ru-RU" sz="1800" dirty="0" smtClean="0"/>
                        <a:t>выявлением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 причин пробелов в знаниях обучающихся</a:t>
                      </a:r>
                      <a:endParaRPr lang="ru-RU" dirty="0"/>
                    </a:p>
                  </a:txBody>
                  <a:tcPr/>
                </a:tc>
              </a:tr>
              <a:tr h="95903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Консультирование по теме «</a:t>
                      </a:r>
                      <a:r>
                        <a:rPr lang="ru-RU" sz="1800" dirty="0" smtClean="0"/>
                        <a:t>Формы и методы учебной работы по повышению эффективности каждого урока и по устранению пробелов в знаниях обучающихся».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Октябрь 1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Наставник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13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373" y="130628"/>
            <a:ext cx="10932770" cy="589219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7. План мероприятий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840199"/>
              </p:ext>
            </p:extLst>
          </p:nvPr>
        </p:nvGraphicFramePr>
        <p:xfrm>
          <a:off x="1079770" y="719847"/>
          <a:ext cx="10742465" cy="667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9429">
                  <a:extLst>
                    <a:ext uri="{9D8B030D-6E8A-4147-A177-3AD203B41FA5}">
                      <a16:colId xmlns:a16="http://schemas.microsoft.com/office/drawing/2014/main" xmlns="" val="4146335875"/>
                    </a:ext>
                  </a:extLst>
                </a:gridCol>
                <a:gridCol w="1021405">
                  <a:extLst>
                    <a:ext uri="{9D8B030D-6E8A-4147-A177-3AD203B41FA5}">
                      <a16:colId xmlns:a16="http://schemas.microsoft.com/office/drawing/2014/main" xmlns="" val="1576968062"/>
                    </a:ext>
                  </a:extLst>
                </a:gridCol>
                <a:gridCol w="2538919">
                  <a:extLst>
                    <a:ext uri="{9D8B030D-6E8A-4147-A177-3AD203B41FA5}">
                      <a16:colId xmlns:a16="http://schemas.microsoft.com/office/drawing/2014/main" xmlns="" val="2546200680"/>
                    </a:ext>
                  </a:extLst>
                </a:gridCol>
                <a:gridCol w="258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0186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Ответственный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90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4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Совместная работа по составлению плана урока, включая формы и методы по повышению эффективности каждого урока и по устранению пробелов в знаниях обучающихся.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Октябрь 2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Наставник и наставляемый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Совместно разработанный план урока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90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5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Самостоятельное </a:t>
                      </a:r>
                      <a:r>
                        <a:rPr lang="ru-RU" dirty="0" smtClean="0"/>
                        <a:t>составление урока.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Ноябрь 1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Наставляемый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Самостоятельно  разработанный план урока</a:t>
                      </a:r>
                    </a:p>
                    <a:p>
                      <a:pPr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9590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6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Контрольный срез знаний обучающихся 2А класса по основным разделам учебного материала.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Ноябрь 3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Наставляемый </a:t>
                      </a:r>
                      <a:r>
                        <a:rPr lang="ru-RU" dirty="0"/>
                        <a:t>и наставник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dirty="0" smtClean="0"/>
                        <a:t>Составление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тематического учета знаний обучающихся класса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90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7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Итоговая встреча по тематическому учёту знаний обучающихся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корректировка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системы работы по предупреждению пробелов</a:t>
                      </a:r>
                      <a:endParaRPr lang="ru-RU" dirty="0" smtClean="0"/>
                    </a:p>
                    <a:p>
                      <a:pPr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Ноябрь 4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/>
                        <a:t>Наставник и наставляемый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 smtClean="0"/>
                        <a:t>Скорректированное</a:t>
                      </a:r>
                      <a:r>
                        <a:rPr lang="ru-RU" baseline="0" dirty="0" smtClean="0"/>
                        <a:t> планирование работы по предупреждению пробелов в знаниях обучающихся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775251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Обрезк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Обрезка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1642</TotalTime>
  <Words>687</Words>
  <Application>Microsoft Office PowerPoint</Application>
  <PresentationFormat>Произвольный</PresentationFormat>
  <Paragraphs>108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Обрезка</vt:lpstr>
      <vt:lpstr>  Персонализированная программА наставничества педагогических работников  (для пары «лидер педагогического сообщества –  педагог, испытывающий затруднения»)  «МБОУ Игримская СОШ №1» название ОО </vt:lpstr>
      <vt:lpstr>1. Пояснительная записка </vt:lpstr>
      <vt:lpstr>2. Цели и задачи</vt:lpstr>
      <vt:lpstr>3. Участники  </vt:lpstr>
      <vt:lpstr>4. Формы и виды  </vt:lpstr>
      <vt:lpstr>5. Направления   </vt:lpstr>
      <vt:lpstr>6. Планируемые результаты  </vt:lpstr>
      <vt:lpstr>7. План мероприятий </vt:lpstr>
      <vt:lpstr>7. План мероприятий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политика РФ в области поддержки наставничества, нормативно-правовое обеспечение организации работы по  развитию системы  наставничества</dc:title>
  <dc:creator>Ирина Юрьевна Акентьевна</dc:creator>
  <cp:lastModifiedBy>user</cp:lastModifiedBy>
  <cp:revision>236</cp:revision>
  <dcterms:created xsi:type="dcterms:W3CDTF">2022-09-09T10:12:08Z</dcterms:created>
  <dcterms:modified xsi:type="dcterms:W3CDTF">2023-10-03T08:00:50Z</dcterms:modified>
</cp:coreProperties>
</file>