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67" r:id="rId2"/>
    <p:sldId id="266" r:id="rId3"/>
    <p:sldId id="268" r:id="rId4"/>
    <p:sldId id="269" r:id="rId5"/>
    <p:sldId id="270" r:id="rId6"/>
    <p:sldId id="271" r:id="rId7"/>
    <p:sldId id="272" r:id="rId8"/>
    <p:sldId id="279" r:id="rId9"/>
    <p:sldId id="273" r:id="rId10"/>
    <p:sldId id="274" r:id="rId11"/>
    <p:sldId id="275" r:id="rId12"/>
    <p:sldId id="276" r:id="rId13"/>
    <p:sldId id="277" r:id="rId14"/>
    <p:sldId id="278" r:id="rId15"/>
    <p:sldId id="280" r:id="rId16"/>
  </p:sldIdLst>
  <p:sldSz cx="9144000" cy="6858000" type="screen4x3"/>
  <p:notesSz cx="6858000" cy="9144000"/>
  <p:embeddedFontLst>
    <p:embeddedFont>
      <p:font typeface="Comic Sans MS" panose="030F0702030302020204" pitchFamily="66" charset="0"/>
      <p:regular r:id="rId17"/>
      <p:bold r:id="rId18"/>
      <p:italic r:id="rId19"/>
      <p:boldItalic r:id="rId20"/>
    </p:embeddedFont>
    <p:embeddedFont>
      <p:font typeface="Calibri" panose="020F0502020204030204" pitchFamily="34" charset="0"/>
      <p:regular r:id="rId21"/>
      <p:bold r:id="rId22"/>
      <p:italic r:id="rId23"/>
      <p:boldItalic r:id="rId24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8A00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65" d="100"/>
          <a:sy n="65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2130425"/>
            <a:ext cx="676652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9972" y="3886200"/>
            <a:ext cx="5572428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60066"/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31.03.2021</a:t>
            </a:fld>
            <a:endParaRPr lang="ru-RU"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  <a:lvl2pPr>
              <a:defRPr>
                <a:solidFill>
                  <a:srgbClr val="660066"/>
                </a:solidFill>
                <a:latin typeface="Comic Sans MS" pitchFamily="66" charset="0"/>
              </a:defRPr>
            </a:lvl2pPr>
            <a:lvl3pPr>
              <a:defRPr>
                <a:solidFill>
                  <a:srgbClr val="660066"/>
                </a:solidFill>
                <a:latin typeface="Comic Sans MS" pitchFamily="66" charset="0"/>
              </a:defRPr>
            </a:lvl3pPr>
            <a:lvl4pPr>
              <a:defRPr>
                <a:solidFill>
                  <a:srgbClr val="660066"/>
                </a:solidFill>
                <a:latin typeface="Comic Sans MS" pitchFamily="66" charset="0"/>
              </a:defRPr>
            </a:lvl4pPr>
            <a:lvl5pPr>
              <a:defRPr>
                <a:solidFill>
                  <a:srgbClr val="660066"/>
                </a:solidFill>
                <a:latin typeface="Comic Sans MS" pitchFamily="66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31.03.2021</a:t>
            </a:fld>
            <a:endParaRPr lang="ru-RU"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91680" y="1600200"/>
            <a:ext cx="280412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660066"/>
                </a:solidFill>
                <a:latin typeface="Comic Sans MS" pitchFamily="66" charset="0"/>
              </a:defRPr>
            </a:lvl1pPr>
            <a:lvl2pPr>
              <a:defRPr sz="2400">
                <a:solidFill>
                  <a:srgbClr val="660066"/>
                </a:solidFill>
                <a:latin typeface="Comic Sans MS" pitchFamily="66" charset="0"/>
              </a:defRPr>
            </a:lvl2pPr>
            <a:lvl3pPr>
              <a:defRPr sz="2000">
                <a:solidFill>
                  <a:srgbClr val="660066"/>
                </a:solidFill>
                <a:latin typeface="Comic Sans MS" pitchFamily="66" charset="0"/>
              </a:defRPr>
            </a:lvl3pPr>
            <a:lvl4pPr>
              <a:defRPr sz="1800">
                <a:solidFill>
                  <a:srgbClr val="660066"/>
                </a:solidFill>
                <a:latin typeface="Comic Sans MS" pitchFamily="66" charset="0"/>
              </a:defRPr>
            </a:lvl4pPr>
            <a:lvl5pPr>
              <a:defRPr sz="1800">
                <a:solidFill>
                  <a:srgbClr val="660066"/>
                </a:solidFill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660066"/>
                </a:solidFill>
                <a:latin typeface="Comic Sans MS" pitchFamily="66" charset="0"/>
              </a:defRPr>
            </a:lvl1pPr>
            <a:lvl2pPr>
              <a:defRPr sz="2400">
                <a:solidFill>
                  <a:srgbClr val="660066"/>
                </a:solidFill>
                <a:latin typeface="Comic Sans MS" pitchFamily="66" charset="0"/>
              </a:defRPr>
            </a:lvl2pPr>
            <a:lvl3pPr>
              <a:defRPr sz="2000">
                <a:solidFill>
                  <a:srgbClr val="660066"/>
                </a:solidFill>
                <a:latin typeface="Comic Sans MS" pitchFamily="66" charset="0"/>
              </a:defRPr>
            </a:lvl3pPr>
            <a:lvl4pPr>
              <a:defRPr sz="1800">
                <a:solidFill>
                  <a:srgbClr val="660066"/>
                </a:solidFill>
                <a:latin typeface="Comic Sans MS" pitchFamily="66" charset="0"/>
              </a:defRPr>
            </a:lvl4pPr>
            <a:lvl5pPr>
              <a:defRPr sz="1800">
                <a:solidFill>
                  <a:srgbClr val="660066"/>
                </a:solidFill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31.03.2021</a:t>
            </a:fld>
            <a:endParaRPr lang="ru-RU"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31.03.2021</a:t>
            </a:fld>
            <a:endParaRPr lang="ru-RU"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31.03.2021</a:t>
            </a:fld>
            <a:endParaRPr lang="ru-RU"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1428736"/>
            <a:ext cx="6766520" cy="1714512"/>
          </a:xfrm>
        </p:spPr>
        <p:txBody>
          <a:bodyPr anchor="ctr"/>
          <a:lstStyle/>
          <a:p>
            <a:r>
              <a:rPr lang="ru-RU" sz="2800" b="1" dirty="0" smtClean="0">
                <a:ln w="19050">
                  <a:solidFill>
                    <a:prstClr val="white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rial" charset="0"/>
              </a:rPr>
              <a:t>Преодоление факторов и рисков, влияющих на образовательные результаты обучающихся.</a:t>
            </a:r>
            <a:endParaRPr lang="ru-RU" sz="2800" b="1" dirty="0">
              <a:ln w="19050">
                <a:solidFill>
                  <a:prstClr val="white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9972" y="5085184"/>
            <a:ext cx="5572428" cy="1224136"/>
          </a:xfr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2021г</a:t>
            </a:r>
            <a:endParaRPr lang="ru-RU" sz="1600" dirty="0">
              <a:cs typeface="Arial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928794" y="571480"/>
            <a:ext cx="6572296" cy="571504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n-ea"/>
                <a:cs typeface="Arial" charset="0"/>
              </a:rPr>
              <a:t>Муниципальное бюджетное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n-ea"/>
                <a:cs typeface="Arial" charset="0"/>
              </a:rPr>
              <a:t> общеобразовательное учреждение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n-ea"/>
                <a:cs typeface="Arial" charset="0"/>
              </a:rPr>
              <a:t> «Ванзетурская СОШ»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857620" y="4500570"/>
            <a:ext cx="5000660" cy="71438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n-ea"/>
                <a:cs typeface="Arial" charset="0"/>
              </a:rPr>
              <a:t>Леванских Наталия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n-ea"/>
                <a:cs typeface="Arial" charset="0"/>
              </a:rPr>
              <a:t> Витальевна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n-ea"/>
                <a:cs typeface="Arial" charset="0"/>
              </a:rPr>
              <a:t>заместитель  директора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70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580518"/>
              </p:ext>
            </p:extLst>
          </p:nvPr>
        </p:nvGraphicFramePr>
        <p:xfrm>
          <a:off x="1403648" y="1340768"/>
          <a:ext cx="7262841" cy="38227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420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1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7578">
                <a:tc rowSpan="5">
                  <a:txBody>
                    <a:bodyPr/>
                    <a:lstStyle/>
                    <a:p>
                      <a:pPr marL="420370" marR="348615" indent="80645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 marL="420370" marR="348615" indent="80645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 marL="420370" marR="348615" indent="80645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 marL="420370" marR="348615" indent="80645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 marL="420370" marR="348615" indent="80645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Повышение</a:t>
                      </a:r>
                      <a:r>
                        <a:rPr lang="ru-RU" sz="1600" spc="5" dirty="0" smtClean="0"/>
                        <a:t> </a:t>
                      </a:r>
                      <a:r>
                        <a:rPr lang="ru-RU" sz="1600" dirty="0"/>
                        <a:t>доступности</a:t>
                      </a:r>
                      <a:r>
                        <a:rPr lang="ru-RU" sz="1600" spc="5" dirty="0"/>
                        <a:t> </a:t>
                      </a:r>
                      <a:r>
                        <a:rPr lang="ru-RU" sz="1600" spc="-5" dirty="0"/>
                        <a:t>качественного</a:t>
                      </a:r>
                      <a:r>
                        <a:rPr lang="ru-RU" sz="1600" spc="-285" dirty="0"/>
                        <a:t> </a:t>
                      </a:r>
                      <a:r>
                        <a:rPr lang="ru-RU" sz="1600" dirty="0"/>
                        <a:t>образования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20955" lvl="0" indent="-342900" algn="just">
                        <a:lnSpc>
                          <a:spcPts val="135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внедрение системы дистанционного</a:t>
                      </a:r>
                      <a:r>
                        <a:rPr lang="ru-RU" sz="1800" b="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консультирования талантливых детей с использованием возможностей</a:t>
                      </a:r>
                      <a:r>
                        <a:rPr lang="ru-RU" sz="1800" b="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школы, центров дополнительного образования; расширение участия обучающихся в конкурсах и олимпиадах для</a:t>
                      </a:r>
                      <a:r>
                        <a:rPr lang="ru-RU" sz="1800" b="0" spc="-28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способных</a:t>
                      </a:r>
                      <a:r>
                        <a:rPr lang="ru-RU" sz="1800" b="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и талантливых</a:t>
                      </a:r>
                      <a:r>
                        <a:rPr lang="ru-RU" sz="1800" b="0" spc="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детей;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60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позитивная</a:t>
                      </a:r>
                      <a:r>
                        <a:rPr lang="ru-RU" sz="180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динамика</a:t>
                      </a:r>
                      <a:r>
                        <a:rPr lang="ru-RU" sz="1800" spc="-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уровня</a:t>
                      </a:r>
                      <a:r>
                        <a:rPr lang="ru-RU" sz="180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обученности,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оценки</a:t>
                      </a:r>
                      <a:r>
                        <a:rPr lang="ru-RU" sz="1800" spc="-2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промежуточной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и</a:t>
                      </a:r>
                      <a:r>
                        <a:rPr lang="ru-RU" sz="180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итоговой</a:t>
                      </a:r>
                      <a:r>
                        <a:rPr lang="ru-RU" sz="1800" spc="-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аттестации;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pPr marL="420370" marR="348615" indent="80645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2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создание</a:t>
                      </a:r>
                      <a:r>
                        <a:rPr lang="ru-RU" sz="1800" spc="-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условий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для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обучения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лиц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с</a:t>
                      </a:r>
                      <a:r>
                        <a:rPr lang="ru-RU" sz="180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ограниченными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возможностями</a:t>
                      </a:r>
                      <a:r>
                        <a:rPr lang="ru-RU" sz="180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здоровья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в</a:t>
                      </a:r>
                      <a:r>
                        <a:rPr lang="ru-RU" sz="180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школе;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60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совершенствование</a:t>
                      </a:r>
                      <a:r>
                        <a:rPr lang="ru-RU" sz="1800" spc="-2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системы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мониторинга</a:t>
                      </a:r>
                      <a:r>
                        <a:rPr lang="ru-RU" sz="180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по учету</a:t>
                      </a:r>
                      <a:r>
                        <a:rPr lang="ru-RU" sz="1800" spc="-3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и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контролю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качества</a:t>
                      </a:r>
                      <a:r>
                        <a:rPr lang="ru-RU" sz="1800" spc="-2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образования;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22860" lvl="0" indent="-342900">
                        <a:lnSpc>
                          <a:spcPts val="135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создание</a:t>
                      </a:r>
                      <a:r>
                        <a:rPr lang="ru-RU" sz="1800" spc="23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системы</a:t>
                      </a:r>
                      <a:r>
                        <a:rPr lang="ru-RU" sz="1800" spc="24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мониторинга</a:t>
                      </a:r>
                      <a:r>
                        <a:rPr lang="ru-RU" sz="1800" spc="24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текущих</a:t>
                      </a:r>
                      <a:r>
                        <a:rPr lang="ru-RU" sz="1800" spc="25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и</a:t>
                      </a:r>
                      <a:r>
                        <a:rPr lang="ru-RU" sz="1800" spc="24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перспективных</a:t>
                      </a:r>
                      <a:r>
                        <a:rPr lang="ru-RU" sz="1800" spc="25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потребностей</a:t>
                      </a:r>
                      <a:r>
                        <a:rPr lang="ru-RU" sz="1800" spc="25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рынка</a:t>
                      </a:r>
                      <a:r>
                        <a:rPr lang="ru-RU" sz="1800" spc="24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труда</a:t>
                      </a:r>
                      <a:r>
                        <a:rPr lang="ru-RU" sz="1800" spc="23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в</a:t>
                      </a:r>
                      <a:r>
                        <a:rPr lang="ru-RU" sz="1800" spc="24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кадрах</a:t>
                      </a:r>
                      <a:r>
                        <a:rPr lang="ru-RU" sz="18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Wingdings"/>
                          <a:cs typeface="Wingdings"/>
                        </a:rPr>
                        <a:t>различных </a:t>
                      </a:r>
                      <a:r>
                        <a:rPr lang="ru-RU" sz="1800" spc="-285" dirty="0" smtClean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профессий,</a:t>
                      </a:r>
                      <a:r>
                        <a:rPr lang="ru-RU" sz="1800" spc="-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специальностей и квалификаций.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039387"/>
              </p:ext>
            </p:extLst>
          </p:nvPr>
        </p:nvGraphicFramePr>
        <p:xfrm>
          <a:off x="1547664" y="1412776"/>
          <a:ext cx="7262841" cy="471332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420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1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5211">
                <a:tc rowSpan="5">
                  <a:txBody>
                    <a:bodyPr/>
                    <a:lstStyle/>
                    <a:p>
                      <a:pPr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  <a:p>
                      <a:pPr marL="127635" marR="6223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Повышение мотивации</a:t>
                      </a:r>
                      <a:r>
                        <a:rPr lang="ru-RU" sz="1600" b="1" spc="-28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родителей и</a:t>
                      </a:r>
                      <a:r>
                        <a:rPr lang="ru-RU" sz="1600" b="1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обучающихся в</a:t>
                      </a:r>
                      <a:r>
                        <a:rPr lang="ru-RU" sz="1600" b="1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качестве</a:t>
                      </a:r>
                      <a:r>
                        <a:rPr lang="ru-RU" sz="1600" b="1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образовательных</a:t>
                      </a:r>
                      <a:r>
                        <a:rPr lang="ru-RU" sz="1600" b="1" spc="-3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услуг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20320" lvl="0" indent="-342900" algn="l">
                        <a:spcBef>
                          <a:spcPts val="260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  <a:tab pos="1236345" algn="l"/>
                          <a:tab pos="1681480" algn="l"/>
                          <a:tab pos="3262630" algn="l"/>
                          <a:tab pos="3475990" algn="l"/>
                          <a:tab pos="4231005" algn="l"/>
                          <a:tab pos="5396865" algn="l"/>
                          <a:tab pos="5601335" algn="l"/>
                        </a:tabLst>
                      </a:pP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увеличение	</a:t>
                      </a:r>
                      <a:r>
                        <a:rPr lang="ru-RU" sz="1800" b="0" dirty="0" smtClean="0">
                          <a:latin typeface="Times New Roman"/>
                          <a:ea typeface="Wingdings"/>
                          <a:cs typeface="Wingdings"/>
                        </a:rPr>
                        <a:t>доли</a:t>
                      </a:r>
                      <a:r>
                        <a:rPr lang="ru-RU" sz="1800" b="0" baseline="0" dirty="0" smtClean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b="0" dirty="0" smtClean="0">
                          <a:latin typeface="Times New Roman"/>
                          <a:ea typeface="Wingdings"/>
                          <a:cs typeface="Wingdings"/>
                        </a:rPr>
                        <a:t>родителей-активистов</a:t>
                      </a: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	</a:t>
                      </a:r>
                      <a:r>
                        <a:rPr lang="ru-RU" sz="1800" b="0" dirty="0" smtClean="0">
                          <a:latin typeface="Times New Roman"/>
                          <a:ea typeface="Wingdings"/>
                          <a:cs typeface="Wingdings"/>
                        </a:rPr>
                        <a:t>и</a:t>
                      </a:r>
                      <a:r>
                        <a:rPr lang="ru-RU" sz="1800" b="0" baseline="0" dirty="0" smtClean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b="0" dirty="0" smtClean="0">
                          <a:latin typeface="Times New Roman"/>
                          <a:ea typeface="Wingdings"/>
                          <a:cs typeface="Wingdings"/>
                        </a:rPr>
                        <a:t>активных</a:t>
                      </a: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	обучающихся	в	государственно-общественном</a:t>
                      </a:r>
                      <a:r>
                        <a:rPr lang="ru-RU" sz="1800" b="0" spc="-28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b="0" spc="-285" dirty="0" smtClean="0">
                          <a:latin typeface="Times New Roman"/>
                          <a:ea typeface="Wingdings"/>
                          <a:cs typeface="Wingdings"/>
                        </a:rPr>
                        <a:t>   </a:t>
                      </a:r>
                      <a:r>
                        <a:rPr lang="ru-RU" sz="1800" b="0" dirty="0" smtClean="0">
                          <a:latin typeface="Times New Roman"/>
                          <a:ea typeface="Wingdings"/>
                          <a:cs typeface="Wingdings"/>
                        </a:rPr>
                        <a:t>управлении</a:t>
                      </a:r>
                      <a:r>
                        <a:rPr lang="ru-RU" sz="1800" b="0" spc="-5" dirty="0" smtClean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реализацией</a:t>
                      </a:r>
                      <a:r>
                        <a:rPr lang="ru-RU" sz="1800" b="0" spc="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образовательных</a:t>
                      </a:r>
                      <a:r>
                        <a:rPr lang="ru-RU" sz="1800" b="0" spc="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программ</a:t>
                      </a:r>
                      <a:r>
                        <a:rPr lang="ru-RU" sz="1800" b="0" dirty="0" smtClean="0">
                          <a:latin typeface="Times New Roman"/>
                          <a:ea typeface="Wingdings"/>
                          <a:cs typeface="Wingdings"/>
                        </a:rPr>
                        <a:t>;</a:t>
                      </a:r>
                    </a:p>
                    <a:p>
                      <a:pPr marL="342900" marR="20320" lvl="0" indent="-342900" algn="l">
                        <a:spcBef>
                          <a:spcPts val="260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  <a:tab pos="1236345" algn="l"/>
                          <a:tab pos="1681480" algn="l"/>
                          <a:tab pos="3262630" algn="l"/>
                          <a:tab pos="3475990" algn="l"/>
                          <a:tab pos="4231005" algn="l"/>
                          <a:tab pos="5396865" algn="l"/>
                          <a:tab pos="5601335" algn="l"/>
                        </a:tabLst>
                      </a:pPr>
                      <a:endParaRPr lang="ru-RU" sz="1800" b="0" dirty="0">
                        <a:latin typeface="Times New Roman"/>
                        <a:ea typeface="Wingdings"/>
                        <a:cs typeface="Wingding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2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повышение</a:t>
                      </a:r>
                      <a:r>
                        <a:rPr lang="ru-RU" sz="1800" spc="-2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образовательного уровня</a:t>
                      </a:r>
                      <a:r>
                        <a:rPr lang="ru-RU" sz="180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родителей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по</a:t>
                      </a:r>
                      <a:r>
                        <a:rPr lang="ru-RU" sz="180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вопросам</a:t>
                      </a:r>
                      <a:r>
                        <a:rPr lang="ru-RU" sz="180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организации</a:t>
                      </a:r>
                      <a:r>
                        <a:rPr lang="ru-RU" sz="180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самоподготовки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детей;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60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использование</a:t>
                      </a:r>
                      <a:r>
                        <a:rPr lang="ru-RU" sz="180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инновационных форм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работы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с</a:t>
                      </a:r>
                      <a:r>
                        <a:rPr lang="ru-RU" sz="1800" spc="-2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родителями;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2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расширение</a:t>
                      </a:r>
                      <a:r>
                        <a:rPr lang="ru-RU" sz="1800" spc="-2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деятельности</a:t>
                      </a:r>
                      <a:r>
                        <a:rPr lang="ru-RU" sz="1800" spc="-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общественной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организации;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6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60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усиление</a:t>
                      </a:r>
                      <a:r>
                        <a:rPr lang="ru-RU" sz="180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обратной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связи</a:t>
                      </a:r>
                      <a:r>
                        <a:rPr lang="ru-RU" sz="18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школа-родители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(страничка</a:t>
                      </a:r>
                      <a:r>
                        <a:rPr lang="ru-RU" sz="180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на</a:t>
                      </a:r>
                      <a:r>
                        <a:rPr lang="ru-RU" sz="180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сайте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школы),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организация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внешнего</a:t>
                      </a:r>
                      <a:r>
                        <a:rPr lang="ru-RU" sz="1800" spc="-2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контроля.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396125"/>
              </p:ext>
            </p:extLst>
          </p:nvPr>
        </p:nvGraphicFramePr>
        <p:xfrm>
          <a:off x="1475656" y="260648"/>
          <a:ext cx="7262841" cy="637882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420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1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4380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144145" marR="79375" indent="190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marL="144145" marR="79375" indent="190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marL="144145" marR="79375" indent="190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marL="144145" marR="79375" indent="190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marL="144145" marR="79375" indent="190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marL="144145" marR="79375" indent="190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marL="144145" marR="79375" indent="190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marL="144145" marR="79375" indent="190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Развитие</a:t>
                      </a:r>
                      <a:r>
                        <a:rPr lang="ru-RU" sz="1600" spc="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профессиональных</a:t>
                      </a:r>
                      <a:r>
                        <a:rPr lang="ru-RU" sz="16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компетенций</a:t>
                      </a:r>
                      <a:r>
                        <a:rPr lang="ru-RU" sz="1600" spc="-5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учителей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28575" lvl="0" indent="-342900">
                        <a:spcBef>
                          <a:spcPts val="245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подготовка</a:t>
                      </a:r>
                      <a:r>
                        <a:rPr lang="ru-RU" sz="1800" b="0" spc="18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педагогов</a:t>
                      </a:r>
                      <a:r>
                        <a:rPr lang="ru-RU" sz="1800" b="0" spc="18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необходимой</a:t>
                      </a:r>
                      <a:r>
                        <a:rPr lang="ru-RU" sz="1800" b="0" spc="19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квалификации</a:t>
                      </a:r>
                      <a:r>
                        <a:rPr lang="ru-RU" sz="1800" b="0" spc="19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в</a:t>
                      </a:r>
                      <a:r>
                        <a:rPr lang="ru-RU" sz="1800" b="0" spc="18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соответствии</a:t>
                      </a:r>
                      <a:r>
                        <a:rPr lang="ru-RU" sz="1800" b="0" spc="19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с</a:t>
                      </a:r>
                      <a:r>
                        <a:rPr lang="ru-RU" sz="1800" b="0" spc="18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потребностями</a:t>
                      </a:r>
                      <a:r>
                        <a:rPr lang="ru-RU" sz="1800" b="0" spc="19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рынка</a:t>
                      </a:r>
                      <a:r>
                        <a:rPr lang="ru-RU" sz="1800" b="0" spc="18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образовательных</a:t>
                      </a:r>
                      <a:r>
                        <a:rPr lang="ru-RU" sz="1800" b="0" spc="-28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b="0" dirty="0">
                          <a:latin typeface="Times New Roman"/>
                          <a:ea typeface="Wingdings"/>
                          <a:cs typeface="Wingdings"/>
                        </a:rPr>
                        <a:t>услуг;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63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26670" lvl="0" indent="-342900">
                        <a:lnSpc>
                          <a:spcPts val="135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укрепление</a:t>
                      </a:r>
                      <a:r>
                        <a:rPr lang="ru-RU" sz="1800" spc="17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кадрового</a:t>
                      </a:r>
                      <a:r>
                        <a:rPr lang="ru-RU" sz="1800" spc="17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состава</a:t>
                      </a:r>
                      <a:r>
                        <a:rPr lang="ru-RU" sz="1800" spc="17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школы</a:t>
                      </a:r>
                      <a:r>
                        <a:rPr lang="ru-RU" sz="1800" spc="17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мерами</a:t>
                      </a:r>
                      <a:r>
                        <a:rPr lang="ru-RU" sz="1800" spc="18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социальной</a:t>
                      </a:r>
                      <a:r>
                        <a:rPr lang="ru-RU" sz="1800" spc="16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поддержки</a:t>
                      </a:r>
                      <a:r>
                        <a:rPr lang="ru-RU" sz="1800" spc="16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и</a:t>
                      </a:r>
                      <a:r>
                        <a:rPr lang="ru-RU" sz="1800" spc="18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совершенствования</a:t>
                      </a:r>
                      <a:r>
                        <a:rPr lang="ru-RU" sz="1800" spc="17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механизма</a:t>
                      </a:r>
                      <a:r>
                        <a:rPr lang="ru-RU" sz="1800" spc="-28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поощрения</a:t>
                      </a:r>
                      <a:r>
                        <a:rPr lang="ru-RU" sz="1800" spc="-2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и стимулирования труда</a:t>
                      </a:r>
                      <a:r>
                        <a:rPr lang="ru-RU" sz="1800" spc="-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работников школы;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9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27940" lvl="0" indent="-342900">
                        <a:lnSpc>
                          <a:spcPts val="135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  <a:tab pos="998855" algn="l"/>
                          <a:tab pos="2421255" algn="l"/>
                          <a:tab pos="2632710" algn="l"/>
                          <a:tab pos="3220720" algn="l"/>
                          <a:tab pos="4356735" algn="l"/>
                          <a:tab pos="5587365" algn="l"/>
                          <a:tab pos="659447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участие	</a:t>
                      </a:r>
                      <a:r>
                        <a:rPr lang="ru-RU" sz="1800" dirty="0" smtClean="0">
                          <a:latin typeface="Times New Roman"/>
                          <a:ea typeface="Wingdings"/>
                          <a:cs typeface="Wingdings"/>
                        </a:rPr>
                        <a:t>педагога- психолога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	в	оценке	эффективности	образовательной	деятельности	</a:t>
                      </a:r>
                      <a:r>
                        <a:rPr lang="ru-RU" sz="1800" spc="-5" dirty="0" smtClean="0">
                          <a:latin typeface="Times New Roman"/>
                          <a:ea typeface="Wingdings"/>
                          <a:cs typeface="Wingdings"/>
                        </a:rPr>
                        <a:t>педагогических </a:t>
                      </a:r>
                      <a:r>
                        <a:rPr lang="ru-RU" sz="1800" spc="-285" dirty="0" smtClean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работников;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27305" lvl="0" indent="-342900" algn="just">
                        <a:spcBef>
                          <a:spcPts val="260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внедрение</a:t>
                      </a:r>
                      <a:r>
                        <a:rPr lang="ru-RU" sz="18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модели</a:t>
                      </a:r>
                      <a:r>
                        <a:rPr lang="ru-RU" sz="18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непрерывного</a:t>
                      </a:r>
                      <a:r>
                        <a:rPr lang="ru-RU" sz="18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образования,</a:t>
                      </a:r>
                      <a:r>
                        <a:rPr lang="ru-RU" sz="18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обеспечивающих</a:t>
                      </a:r>
                      <a:r>
                        <a:rPr lang="ru-RU" sz="18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каждому</a:t>
                      </a:r>
                      <a:r>
                        <a:rPr lang="ru-RU" sz="18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педагогу</a:t>
                      </a:r>
                      <a:r>
                        <a:rPr lang="ru-RU" sz="1800" spc="30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возможность</a:t>
                      </a:r>
                      <a:r>
                        <a:rPr lang="ru-RU" sz="18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формирования индивидуальной образовательной траектории для дальнейшего профессионального, карьерного и</a:t>
                      </a:r>
                      <a:r>
                        <a:rPr lang="ru-RU" sz="18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личностного роста;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6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29210" lvl="0" indent="-342900">
                        <a:spcBef>
                          <a:spcPts val="250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обучение</a:t>
                      </a:r>
                      <a:r>
                        <a:rPr lang="ru-RU" sz="18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учителей</a:t>
                      </a:r>
                      <a:r>
                        <a:rPr lang="ru-RU" sz="18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приемам</a:t>
                      </a:r>
                      <a:r>
                        <a:rPr lang="ru-RU" sz="18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работы</a:t>
                      </a:r>
                      <a:r>
                        <a:rPr lang="ru-RU" sz="18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по</a:t>
                      </a:r>
                      <a:r>
                        <a:rPr lang="ru-RU" sz="18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адаптивным</a:t>
                      </a:r>
                      <a:r>
                        <a:rPr lang="ru-RU" sz="18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образовательным</a:t>
                      </a:r>
                      <a:r>
                        <a:rPr lang="ru-RU" sz="18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программам</a:t>
                      </a:r>
                      <a:r>
                        <a:rPr lang="ru-RU" sz="18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с</a:t>
                      </a:r>
                      <a:r>
                        <a:rPr lang="ru-RU" sz="18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обучающимися,</a:t>
                      </a:r>
                      <a:r>
                        <a:rPr lang="ru-RU" sz="1800" spc="-28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имеющими</a:t>
                      </a:r>
                      <a:r>
                        <a:rPr lang="ru-RU" sz="1800" spc="-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ограниченные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возможности</a:t>
                      </a:r>
                      <a:r>
                        <a:rPr lang="ru-RU" sz="18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здоровья;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активизация</a:t>
                      </a:r>
                      <a:r>
                        <a:rPr lang="ru-RU" sz="180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методической</a:t>
                      </a:r>
                      <a:r>
                        <a:rPr lang="ru-RU" sz="180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работы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школы</a:t>
                      </a:r>
                      <a:r>
                        <a:rPr lang="ru-RU" sz="180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с</a:t>
                      </a:r>
                      <a:r>
                        <a:rPr lang="ru-RU" sz="1800" spc="-2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целью</a:t>
                      </a:r>
                      <a:r>
                        <a:rPr lang="ru-RU" sz="180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создания</a:t>
                      </a:r>
                      <a:r>
                        <a:rPr lang="ru-RU" sz="1800" spc="-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условий</a:t>
                      </a:r>
                      <a:r>
                        <a:rPr lang="ru-RU" sz="18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для</a:t>
                      </a:r>
                      <a:r>
                        <a:rPr lang="ru-RU" sz="180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обмена</a:t>
                      </a:r>
                      <a:r>
                        <a:rPr lang="ru-RU" sz="180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педагогическим</a:t>
                      </a:r>
                      <a:r>
                        <a:rPr lang="ru-RU" sz="1800" spc="-2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Wingdings"/>
                          <a:cs typeface="Wingdings"/>
                        </a:rPr>
                        <a:t>опытом.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232515"/>
              </p:ext>
            </p:extLst>
          </p:nvPr>
        </p:nvGraphicFramePr>
        <p:xfrm>
          <a:off x="1428728" y="510611"/>
          <a:ext cx="7262841" cy="192600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420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7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1001">
                <a:tc rowSpan="2">
                  <a:txBody>
                    <a:bodyPr/>
                    <a:lstStyle/>
                    <a:p>
                      <a:pPr marL="153670" marR="86995" indent="1270" algn="ctr">
                        <a:spcBef>
                          <a:spcPts val="61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153670" marR="86995" indent="1270" algn="ctr">
                        <a:spcBef>
                          <a:spcPts val="61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Совершенствование</a:t>
                      </a:r>
                      <a:r>
                        <a:rPr lang="ru-RU" sz="1600" b="1" spc="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системы оценивания и</a:t>
                      </a:r>
                      <a:r>
                        <a:rPr lang="ru-RU" sz="1600" b="1" spc="-29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учета</a:t>
                      </a:r>
                      <a:r>
                        <a:rPr lang="ru-RU" sz="1600" b="1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результатов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26670" lvl="0" indent="-342900">
                        <a:spcBef>
                          <a:spcPts val="255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разработка</a:t>
                      </a:r>
                      <a:r>
                        <a:rPr lang="ru-RU" sz="1200" b="0" spc="29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пакета</a:t>
                      </a:r>
                      <a:r>
                        <a:rPr lang="ru-RU" sz="1200" b="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диагностических</a:t>
                      </a:r>
                      <a:r>
                        <a:rPr lang="ru-RU" sz="1200" b="0" spc="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карт,</a:t>
                      </a:r>
                      <a:r>
                        <a:rPr lang="ru-RU" sz="1200" b="0" spc="29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протоколов,</a:t>
                      </a:r>
                      <a:r>
                        <a:rPr lang="ru-RU" sz="1200" b="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бланков</a:t>
                      </a:r>
                      <a:r>
                        <a:rPr lang="ru-RU" sz="1200" b="0" spc="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учета,</a:t>
                      </a:r>
                      <a:r>
                        <a:rPr lang="ru-RU" sz="1200" b="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листов</a:t>
                      </a:r>
                      <a:r>
                        <a:rPr lang="ru-RU" sz="1200" b="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наблюдений</a:t>
                      </a:r>
                      <a:r>
                        <a:rPr lang="ru-RU" sz="1200" b="0" spc="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для</a:t>
                      </a:r>
                      <a:r>
                        <a:rPr lang="ru-RU" sz="1200" b="0" spc="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адекватной</a:t>
                      </a:r>
                      <a:r>
                        <a:rPr lang="ru-RU" sz="1200" b="0" spc="-28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оценки</a:t>
                      </a:r>
                      <a:r>
                        <a:rPr lang="ru-RU" sz="1200" b="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предметных, личностных</a:t>
                      </a:r>
                      <a:r>
                        <a:rPr lang="ru-RU" sz="1200" b="0" spc="-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и метапредметных</a:t>
                      </a:r>
                      <a:r>
                        <a:rPr lang="ru-RU" sz="1200" b="0" spc="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результатов;</a:t>
                      </a:r>
                      <a:endParaRPr lang="ru-RU" sz="1100" b="0" dirty="0">
                        <a:latin typeface="Times New Roman"/>
                        <a:ea typeface="Wingdings"/>
                        <a:cs typeface="Wingding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60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введение</a:t>
                      </a:r>
                      <a:r>
                        <a:rPr lang="ru-RU" sz="1200" b="0" spc="-2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электронного</a:t>
                      </a:r>
                      <a:r>
                        <a:rPr lang="ru-RU" sz="1200" b="0" spc="-3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журнала</a:t>
                      </a:r>
                      <a:r>
                        <a:rPr lang="ru-RU" sz="1200" b="0" spc="-2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и</a:t>
                      </a:r>
                      <a:r>
                        <a:rPr lang="ru-RU" sz="1200" b="0" spc="-2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дневника</a:t>
                      </a:r>
                      <a:r>
                        <a:rPr lang="ru-RU" sz="1200" b="0" spc="-2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обучающегося;</a:t>
                      </a:r>
                      <a:endParaRPr lang="ru-RU" sz="1100" b="0" dirty="0">
                        <a:latin typeface="Times New Roman"/>
                        <a:ea typeface="Wingdings"/>
                        <a:cs typeface="Wingding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8905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091033"/>
              </p:ext>
            </p:extLst>
          </p:nvPr>
        </p:nvGraphicFramePr>
        <p:xfrm>
          <a:off x="1428728" y="357166"/>
          <a:ext cx="7262841" cy="549286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420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7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4">
                <a:tc rowSpan="6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Достижение имиджа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успешной школы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60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повышение</a:t>
                      </a:r>
                      <a:r>
                        <a:rPr lang="ru-RU" sz="1200" b="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статуса</a:t>
                      </a:r>
                      <a:r>
                        <a:rPr lang="ru-RU" sz="1200" b="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обучающихся,</a:t>
                      </a:r>
                      <a:r>
                        <a:rPr lang="ru-RU" sz="1200" b="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имеющих мотивацию</a:t>
                      </a:r>
                      <a:r>
                        <a:rPr lang="ru-RU" sz="1200" b="0" spc="-2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на</a:t>
                      </a:r>
                      <a:r>
                        <a:rPr lang="ru-RU" sz="1200" b="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высокие</a:t>
                      </a:r>
                      <a:r>
                        <a:rPr lang="ru-RU" sz="1200" b="0" spc="-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образовательные</a:t>
                      </a:r>
                      <a:r>
                        <a:rPr lang="ru-RU" sz="1200" b="0" spc="-2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b="0" dirty="0">
                          <a:latin typeface="Times New Roman"/>
                          <a:ea typeface="Wingdings"/>
                          <a:cs typeface="Wingdings"/>
                        </a:rPr>
                        <a:t>результаты.</a:t>
                      </a:r>
                      <a:endParaRPr lang="ru-RU" sz="1100" b="0" dirty="0">
                        <a:latin typeface="Times New Roman"/>
                        <a:ea typeface="Wingdings"/>
                        <a:cs typeface="Wingding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2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200">
                          <a:latin typeface="Times New Roman"/>
                          <a:ea typeface="Wingdings"/>
                          <a:cs typeface="Wingdings"/>
                        </a:rPr>
                        <a:t>развитие</a:t>
                      </a:r>
                      <a:r>
                        <a:rPr lang="ru-RU" sz="1200" spc="-2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Wingdings"/>
                          <a:cs typeface="Wingdings"/>
                        </a:rPr>
                        <a:t>материально-технической</a:t>
                      </a:r>
                      <a:r>
                        <a:rPr lang="ru-RU" sz="1200" spc="-15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Wingdings"/>
                          <a:cs typeface="Wingdings"/>
                        </a:rPr>
                        <a:t>базы</a:t>
                      </a:r>
                      <a:r>
                        <a:rPr lang="ru-RU" sz="1200" spc="-15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Wingdings"/>
                          <a:cs typeface="Wingdings"/>
                        </a:rPr>
                        <a:t>школы;</a:t>
                      </a:r>
                      <a:endParaRPr lang="ru-RU" sz="1100">
                        <a:latin typeface="Times New Roman"/>
                        <a:ea typeface="Wingdings"/>
                        <a:cs typeface="Wingding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63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25400" lvl="0" indent="-342900" algn="just">
                        <a:lnSpc>
                          <a:spcPts val="135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совершенствование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модели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государственно-общественного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управления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в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школе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в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целях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повышения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общественного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участия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в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образовательной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деятельности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и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повышения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открытости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и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инвестиционной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привлекательности</a:t>
                      </a:r>
                      <a:r>
                        <a:rPr lang="ru-RU" sz="1200" spc="-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школы;</a:t>
                      </a:r>
                      <a:endParaRPr lang="ru-RU" sz="1100" dirty="0">
                        <a:latin typeface="Times New Roman"/>
                        <a:ea typeface="Wingdings"/>
                        <a:cs typeface="Wingding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8905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9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2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200">
                          <a:latin typeface="Times New Roman"/>
                          <a:ea typeface="Wingdings"/>
                          <a:cs typeface="Wingdings"/>
                        </a:rPr>
                        <a:t>использование</a:t>
                      </a:r>
                      <a:r>
                        <a:rPr lang="ru-RU" sz="1200" spc="-2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Wingdings"/>
                          <a:cs typeface="Wingdings"/>
                        </a:rPr>
                        <a:t>помещений</a:t>
                      </a:r>
                      <a:r>
                        <a:rPr lang="ru-RU" sz="1200" spc="-15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Wingdings"/>
                          <a:cs typeface="Wingdings"/>
                        </a:rPr>
                        <a:t>школы</a:t>
                      </a:r>
                      <a:r>
                        <a:rPr lang="ru-RU" sz="1200" spc="-15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Wingdings"/>
                          <a:cs typeface="Wingdings"/>
                        </a:rPr>
                        <a:t>для</a:t>
                      </a:r>
                      <a:r>
                        <a:rPr lang="ru-RU" sz="1200" spc="-15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Wingdings"/>
                          <a:cs typeface="Wingdings"/>
                        </a:rPr>
                        <a:t>расширения</a:t>
                      </a:r>
                      <a:r>
                        <a:rPr lang="ru-RU" sz="1200" spc="5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Wingdings"/>
                          <a:cs typeface="Wingdings"/>
                        </a:rPr>
                        <a:t>сети</a:t>
                      </a:r>
                      <a:r>
                        <a:rPr lang="ru-RU" sz="1200" spc="-1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Wingdings"/>
                          <a:cs typeface="Wingdings"/>
                        </a:rPr>
                        <a:t>кружков</a:t>
                      </a:r>
                      <a:r>
                        <a:rPr lang="ru-RU" sz="1200" spc="-15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Wingdings"/>
                          <a:cs typeface="Wingdings"/>
                        </a:rPr>
                        <a:t>и</a:t>
                      </a:r>
                      <a:r>
                        <a:rPr lang="ru-RU" sz="1200" spc="-1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Wingdings"/>
                          <a:cs typeface="Wingdings"/>
                        </a:rPr>
                        <a:t>секций,</a:t>
                      </a:r>
                      <a:r>
                        <a:rPr lang="ru-RU" sz="1200" spc="-15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Wingdings"/>
                          <a:cs typeface="Wingdings"/>
                        </a:rPr>
                        <a:t>дополнительного</a:t>
                      </a:r>
                      <a:r>
                        <a:rPr lang="ru-RU" sz="1200" spc="-3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Wingdings"/>
                          <a:cs typeface="Wingdings"/>
                        </a:rPr>
                        <a:t>образования;</a:t>
                      </a:r>
                      <a:endParaRPr lang="ru-RU" sz="1100">
                        <a:latin typeface="Times New Roman"/>
                        <a:ea typeface="Wingdings"/>
                        <a:cs typeface="Wingding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27305" lvl="0" indent="-342900">
                        <a:lnSpc>
                          <a:spcPts val="135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участие</a:t>
                      </a:r>
                      <a:r>
                        <a:rPr lang="ru-RU" sz="1200" spc="2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в</a:t>
                      </a:r>
                      <a:r>
                        <a:rPr lang="ru-RU" sz="1200" spc="2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сетевом</a:t>
                      </a:r>
                      <a:r>
                        <a:rPr lang="ru-RU" sz="1200" spc="2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взаимодействии</a:t>
                      </a:r>
                      <a:r>
                        <a:rPr lang="ru-RU" sz="1200" spc="22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школ</a:t>
                      </a:r>
                      <a:r>
                        <a:rPr lang="ru-RU" sz="1200" spc="22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для</a:t>
                      </a:r>
                      <a:r>
                        <a:rPr lang="ru-RU" sz="1200" spc="20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развития</a:t>
                      </a:r>
                      <a:r>
                        <a:rPr lang="ru-RU" sz="1200" spc="22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мобильности,</a:t>
                      </a:r>
                      <a:r>
                        <a:rPr lang="ru-RU" sz="1200" spc="2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совершенствования</a:t>
                      </a:r>
                      <a:r>
                        <a:rPr lang="ru-RU" sz="1200" spc="2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Wingdings"/>
                          <a:cs typeface="Wingdings"/>
                        </a:rPr>
                        <a:t>информационного   </a:t>
                      </a:r>
                      <a:r>
                        <a:rPr lang="ru-RU" sz="1200" spc="-285" dirty="0" smtClean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обмена</a:t>
                      </a:r>
                      <a:r>
                        <a:rPr lang="ru-RU" sz="12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и распространения эффективных</a:t>
                      </a:r>
                      <a:r>
                        <a:rPr lang="ru-RU" sz="1200" spc="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решений;</a:t>
                      </a:r>
                      <a:endParaRPr lang="ru-RU" sz="1100" dirty="0">
                        <a:latin typeface="Times New Roman"/>
                        <a:ea typeface="Wingdings"/>
                        <a:cs typeface="Wingding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6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24130" lvl="0" indent="-342900">
                        <a:spcBef>
                          <a:spcPts val="260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внедрение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новых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моделей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финансирования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в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школе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(привлечение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спонсоров,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развитие</a:t>
                      </a:r>
                      <a:r>
                        <a:rPr lang="ru-RU" sz="1200" spc="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дополнительных</a:t>
                      </a:r>
                      <a:r>
                        <a:rPr lang="ru-RU" sz="1200" spc="-28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платных</a:t>
                      </a:r>
                      <a:r>
                        <a:rPr lang="ru-RU" sz="1200" spc="1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услуг,</a:t>
                      </a:r>
                      <a:r>
                        <a:rPr lang="ru-RU" sz="1200" spc="-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эффективное</a:t>
                      </a:r>
                      <a:r>
                        <a:rPr lang="ru-RU" sz="1200" spc="-10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использование</a:t>
                      </a:r>
                      <a:r>
                        <a:rPr lang="ru-RU" sz="1200" spc="-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внебюджетных</a:t>
                      </a:r>
                      <a:r>
                        <a:rPr lang="ru-RU" sz="1200" spc="35" dirty="0">
                          <a:latin typeface="Times New Roman"/>
                          <a:ea typeface="Wingdings"/>
                          <a:cs typeface="Wingdings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Wingdings"/>
                          <a:cs typeface="Wingdings"/>
                        </a:rPr>
                        <a:t>средств).</a:t>
                      </a:r>
                      <a:endParaRPr lang="ru-RU" sz="1100" dirty="0">
                        <a:latin typeface="Times New Roman"/>
                        <a:ea typeface="Wingdings"/>
                        <a:cs typeface="Wingding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1800" b="1" dirty="0" smtClean="0">
                <a:solidFill>
                  <a:srgbClr val="0070C0"/>
                </a:solidFill>
                <a:latin typeface="Times New Roman" pitchFamily="16" charset="0"/>
                <a:cs typeface="Times New Roman" pitchFamily="16" charset="0"/>
              </a:rPr>
              <a:t>План перевода школы в эффективный режим развития на 2020 - 2021 год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2928934"/>
            <a:ext cx="5572428" cy="1752600"/>
          </a:xfrm>
        </p:spPr>
        <p:txBody>
          <a:bodyPr/>
          <a:lstStyle/>
          <a:p>
            <a:r>
              <a:rPr lang="ru-RU" sz="1800" b="1" u="sng" dirty="0" smtClean="0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Цель: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создать качественно новые условия, позволяющие обеспечить устойчивость качества образования, его конкурентоспособность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796908"/>
          </a:xfrm>
        </p:spPr>
        <p:txBody>
          <a:bodyPr/>
          <a:lstStyle/>
          <a:p>
            <a:r>
              <a:rPr lang="ru-RU" sz="2000" b="1" dirty="0" smtClean="0"/>
              <a:t>Формулирование проблемного поля </a:t>
            </a:r>
            <a:br>
              <a:rPr lang="ru-RU" sz="2000" b="1" dirty="0" smtClean="0"/>
            </a:br>
            <a:r>
              <a:rPr lang="ru-RU" sz="2000" b="1" dirty="0" smtClean="0"/>
              <a:t> МБОУ «Ванзетурская  СОШ»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783621"/>
              </p:ext>
            </p:extLst>
          </p:nvPr>
        </p:nvGraphicFramePr>
        <p:xfrm>
          <a:off x="1357289" y="1214422"/>
          <a:ext cx="7500990" cy="47549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50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6388">
                <a:tc>
                  <a:txBody>
                    <a:bodyPr/>
                    <a:lstStyle/>
                    <a:p>
                      <a:pPr marL="104775" marR="98425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Причины</a:t>
                      </a:r>
                      <a:r>
                        <a:rPr lang="ru-RU" sz="1400" spc="-75" dirty="0"/>
                        <a:t> </a:t>
                      </a:r>
                      <a:r>
                        <a:rPr lang="ru-RU" sz="1400" dirty="0"/>
                        <a:t>снижения</a:t>
                      </a:r>
                      <a:r>
                        <a:rPr lang="ru-RU" sz="1400" spc="-285" dirty="0"/>
                        <a:t> </a:t>
                      </a:r>
                      <a:r>
                        <a:rPr lang="ru-RU" sz="1400" dirty="0"/>
                        <a:t>учебных</a:t>
                      </a:r>
                    </a:p>
                    <a:p>
                      <a:pPr marL="104775" marR="9779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результатов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Сильные</a:t>
                      </a:r>
                      <a:r>
                        <a:rPr lang="ru-RU" sz="1400" spc="-20" dirty="0"/>
                        <a:t> </a:t>
                      </a:r>
                      <a:r>
                        <a:rPr lang="ru-RU" sz="1400" dirty="0"/>
                        <a:t>стороны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957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Слабые</a:t>
                      </a:r>
                      <a:r>
                        <a:rPr lang="ru-RU" sz="1400" spc="-15" dirty="0"/>
                        <a:t> </a:t>
                      </a:r>
                      <a:r>
                        <a:rPr lang="ru-RU" sz="1400" dirty="0"/>
                        <a:t>стороны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050">
                <a:tc rowSpan="5">
                  <a:txBody>
                    <a:bodyPr/>
                    <a:lstStyle/>
                    <a:p>
                      <a:pPr marL="545465" marR="205740" indent="-3314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spc="-5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indent="-3314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spc="-5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indent="-3314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spc="-5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indent="-3314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spc="-5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indent="-3314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spc="-5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indent="-3314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spc="-5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indent="-3314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spc="-5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indent="-3314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spc="-5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indent="-3314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" dirty="0" smtClean="0">
                          <a:latin typeface="Times New Roman"/>
                          <a:ea typeface="Times New Roman"/>
                        </a:rPr>
                        <a:t>Управленческий</a:t>
                      </a:r>
                      <a:r>
                        <a:rPr lang="ru-RU" sz="2000" b="1" spc="-28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фактор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4959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директор ОО имеет</a:t>
                      </a:r>
                      <a:r>
                        <a:rPr lang="ru-RU" sz="1200" spc="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образование в области</a:t>
                      </a:r>
                      <a:r>
                        <a:rPr lang="ru-RU" sz="1200" spc="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управления</a:t>
                      </a:r>
                      <a:r>
                        <a:rPr lang="ru-RU" sz="1200" spc="-5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организацией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79565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недостаточная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эффективность в</a:t>
                      </a:r>
                      <a:r>
                        <a:rPr lang="ru-RU" sz="1200" spc="-28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организации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инновационной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деятельности школы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неустойчивая репутация и имидж школы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Неактивность и невысокая результативность участия педагогов в конкурсном движении, распространении собственного опыта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050">
                <a:tc vMerge="1">
                  <a:txBody>
                    <a:bodyPr/>
                    <a:lstStyle/>
                    <a:p>
                      <a:pPr marL="67945" marR="4375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7493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Есть</a:t>
                      </a:r>
                      <a:r>
                        <a:rPr lang="ru-RU" sz="1100" spc="-3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система</a:t>
                      </a:r>
                      <a:r>
                        <a:rPr lang="ru-RU" sz="1100" spc="-4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мониторинга </a:t>
                      </a:r>
                      <a:r>
                        <a:rPr lang="ru-RU" sz="1100" spc="-28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качества</a:t>
                      </a:r>
                      <a:r>
                        <a:rPr lang="ru-RU" sz="1100" spc="-1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образования</a:t>
                      </a:r>
                      <a:endParaRPr lang="ru-RU" sz="1050" dirty="0" smtClean="0">
                        <a:latin typeface="Times New Roman"/>
                        <a:ea typeface="Times New Roman"/>
                      </a:endParaRPr>
                    </a:p>
                    <a:p>
                      <a:pPr marL="68580" marR="74930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Снижение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</a:rPr>
                        <a:t>обученности</a:t>
                      </a:r>
                      <a:r>
                        <a:rPr lang="ru-RU" sz="1100" spc="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школьников при переходе</a:t>
                      </a:r>
                      <a:r>
                        <a:rPr lang="ru-RU" sz="1100" spc="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на второй уровень обучения. (Спад заинтересованности в</a:t>
                      </a:r>
                      <a:r>
                        <a:rPr lang="ru-RU" sz="1100" spc="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результатах и качестве</a:t>
                      </a:r>
                      <a:r>
                        <a:rPr lang="ru-RU" sz="1100" spc="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образования</a:t>
                      </a:r>
                      <a:r>
                        <a:rPr lang="ru-RU" sz="1100" spc="-1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при</a:t>
                      </a:r>
                      <a:r>
                        <a:rPr lang="ru-RU" sz="1100" spc="-1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переходе</a:t>
                      </a:r>
                      <a:r>
                        <a:rPr lang="ru-RU" sz="1100" spc="-1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100" spc="-28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основную</a:t>
                      </a:r>
                      <a:r>
                        <a:rPr lang="ru-RU" sz="1100" spc="-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школу)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0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240030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Материально-техническая</a:t>
                      </a:r>
                      <a:r>
                        <a:rPr lang="ru-RU" sz="1200" spc="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база, позволяющая внедрять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информационные</a:t>
                      </a:r>
                      <a:r>
                        <a:rPr lang="ru-RU" sz="1200" spc="-4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технологии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13716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Невысокое</a:t>
                      </a:r>
                      <a:r>
                        <a:rPr lang="ru-RU" sz="1200" spc="-2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состояние</a:t>
                      </a:r>
                      <a:r>
                        <a:rPr lang="ru-RU" sz="1200" spc="-3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МТБ </a:t>
                      </a:r>
                      <a:r>
                        <a:rPr lang="ru-RU" sz="1200" spc="-28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 ряду</a:t>
                      </a:r>
                      <a:r>
                        <a:rPr lang="ru-RU" sz="1200" spc="-4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предметов учебного</a:t>
                      </a:r>
                      <a:r>
                        <a:rPr lang="ru-RU" sz="1200" spc="-1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плана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52578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Наличие локальной сети,</a:t>
                      </a:r>
                      <a:r>
                        <a:rPr lang="ru-RU" sz="1200" spc="-29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Интернет, ведение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электронного</a:t>
                      </a:r>
                      <a:r>
                        <a:rPr lang="ru-RU" sz="1200" spc="-1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журнала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66040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52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948561"/>
              </p:ext>
            </p:extLst>
          </p:nvPr>
        </p:nvGraphicFramePr>
        <p:xfrm>
          <a:off x="1285853" y="285728"/>
          <a:ext cx="7643865" cy="5038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547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7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79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6388">
                <a:tc>
                  <a:txBody>
                    <a:bodyPr/>
                    <a:lstStyle/>
                    <a:p>
                      <a:pPr marL="104775" marR="98425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Причины</a:t>
                      </a:r>
                      <a:r>
                        <a:rPr lang="ru-RU" sz="1400" spc="-75" dirty="0"/>
                        <a:t> </a:t>
                      </a:r>
                      <a:r>
                        <a:rPr lang="ru-RU" sz="1400" dirty="0"/>
                        <a:t>снижения</a:t>
                      </a:r>
                      <a:r>
                        <a:rPr lang="ru-RU" sz="1400" spc="-285" dirty="0"/>
                        <a:t> </a:t>
                      </a:r>
                      <a:r>
                        <a:rPr lang="ru-RU" sz="1400" dirty="0"/>
                        <a:t>учебных</a:t>
                      </a:r>
                    </a:p>
                    <a:p>
                      <a:pPr marL="104775" marR="9779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результатов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Сильные</a:t>
                      </a:r>
                      <a:r>
                        <a:rPr lang="ru-RU" sz="1400" spc="-20" dirty="0"/>
                        <a:t> </a:t>
                      </a:r>
                      <a:r>
                        <a:rPr lang="ru-RU" sz="1400" dirty="0"/>
                        <a:t>стороны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957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Слабые</a:t>
                      </a:r>
                      <a:r>
                        <a:rPr lang="ru-RU" sz="1400" spc="-15" dirty="0"/>
                        <a:t> </a:t>
                      </a:r>
                      <a:r>
                        <a:rPr lang="ru-RU" sz="1400" dirty="0"/>
                        <a:t>стороны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050">
                <a:tc rowSpan="4">
                  <a:txBody>
                    <a:bodyPr/>
                    <a:lstStyle/>
                    <a:p>
                      <a:pPr marL="545465" marR="205740" lvl="0" indent="-33147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spc="-5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lvl="0" indent="-33147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spc="-5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lvl="0" indent="-33147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spc="-5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lvl="0" indent="-33147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spc="-5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lvl="0" indent="-33147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spc="-5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lvl="0" indent="-33147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spc="-5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lvl="0" indent="-33147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spc="-5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lvl="0" indent="-33147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spc="-5" dirty="0" smtClean="0">
                          <a:latin typeface="Times New Roman"/>
                          <a:ea typeface="Times New Roman"/>
                        </a:rPr>
                        <a:t>Управленческий</a:t>
                      </a:r>
                      <a:r>
                        <a:rPr lang="ru-RU" sz="2000" b="1" spc="-28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фактор</a:t>
                      </a: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indent="-3314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4959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795655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Низкий результат олимпиад муниципального уровня и участие в региональном этапе Всероссийской олимпиады школьников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0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225425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Спортивные достижения по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волейболу и  футболу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участия  в Грантах </a:t>
                      </a:r>
                    </a:p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050">
                <a:tc vMerge="1">
                  <a:txBody>
                    <a:bodyPr/>
                    <a:lstStyle/>
                    <a:p>
                      <a:pPr marL="67945" marR="4375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219075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Достижения</a:t>
                      </a:r>
                      <a:r>
                        <a:rPr lang="ru-RU" sz="1200" spc="5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декоративно-</a:t>
                      </a:r>
                      <a:r>
                        <a:rPr lang="ru-RU" sz="1200" spc="-285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прикладных выставках на</a:t>
                      </a:r>
                      <a:r>
                        <a:rPr lang="ru-RU" sz="1200" spc="5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муниципальном и</a:t>
                      </a:r>
                      <a:r>
                        <a:rPr lang="ru-RU" sz="1200" spc="5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региональном уровнях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93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71755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Учитываются в учебном плане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нужды</a:t>
                      </a:r>
                      <a:r>
                        <a:rPr lang="ru-RU" sz="1200" spc="-3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обучающихся</a:t>
                      </a:r>
                      <a:r>
                        <a:rPr lang="ru-RU" sz="1200" spc="-3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200" spc="-35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особыми</a:t>
                      </a:r>
                    </a:p>
                    <a:p>
                      <a:pPr marL="67945" marR="0" indent="0" algn="l" defTabSz="914400" rtl="0" eaLnBrk="1" fontAlgn="auto" latinLnBrk="0" hangingPunct="1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образовательными потребностями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137160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50">
                <a:tc rowSpan="2">
                  <a:txBody>
                    <a:bodyPr/>
                    <a:lstStyle/>
                    <a:p>
                      <a:pPr marL="323850" marR="312420" indent="609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323850" marR="312420" indent="609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323850" marR="312420" indent="609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Контингент</a:t>
                      </a:r>
                      <a:r>
                        <a:rPr lang="ru-RU" sz="2000" b="1" spc="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spc="-5" dirty="0">
                          <a:latin typeface="Times New Roman"/>
                          <a:ea typeface="Times New Roman"/>
                        </a:rPr>
                        <a:t>обучающихся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527685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Уровень подготовки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5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учающихся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 ЕГЭ, ОГЭ по</a:t>
                      </a:r>
                      <a:r>
                        <a:rPr lang="ru-RU" sz="1200" spc="-28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русскому</a:t>
                      </a:r>
                      <a:r>
                        <a:rPr lang="ru-RU" sz="1200" spc="-3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языку, математике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285115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Не все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обучающиеся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готовы</a:t>
                      </a:r>
                      <a:r>
                        <a:rPr lang="ru-RU" sz="1200" spc="-28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обучаться по ФГОС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не сформированы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необходимые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компетенции);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050">
                <a:tc vMerge="1">
                  <a:txBody>
                    <a:bodyPr/>
                    <a:lstStyle/>
                    <a:p>
                      <a:pPr marL="323850" marR="312420" indent="609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527685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- 0 % детей из семей, для которых русский язык не является языком внутрисемейного общения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285115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1326514"/>
              </p:ext>
            </p:extLst>
          </p:nvPr>
        </p:nvGraphicFramePr>
        <p:xfrm>
          <a:off x="1357291" y="500042"/>
          <a:ext cx="7500990" cy="55423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50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6388">
                <a:tc>
                  <a:txBody>
                    <a:bodyPr/>
                    <a:lstStyle/>
                    <a:p>
                      <a:pPr marL="104775" marR="98425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Причины</a:t>
                      </a:r>
                      <a:r>
                        <a:rPr lang="ru-RU" sz="1400" spc="-75" dirty="0"/>
                        <a:t> </a:t>
                      </a:r>
                      <a:r>
                        <a:rPr lang="ru-RU" sz="1400" dirty="0"/>
                        <a:t>снижения</a:t>
                      </a:r>
                      <a:r>
                        <a:rPr lang="ru-RU" sz="1400" spc="-285" dirty="0"/>
                        <a:t> </a:t>
                      </a:r>
                      <a:r>
                        <a:rPr lang="ru-RU" sz="1400" dirty="0"/>
                        <a:t>учебных</a:t>
                      </a:r>
                    </a:p>
                    <a:p>
                      <a:pPr marL="104775" marR="9779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результатов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Сильные</a:t>
                      </a:r>
                      <a:r>
                        <a:rPr lang="ru-RU" sz="1400" spc="-20" dirty="0"/>
                        <a:t> </a:t>
                      </a:r>
                      <a:r>
                        <a:rPr lang="ru-RU" sz="1400" dirty="0"/>
                        <a:t>стороны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957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Слабые</a:t>
                      </a:r>
                      <a:r>
                        <a:rPr lang="ru-RU" sz="1400" spc="-15" dirty="0"/>
                        <a:t> </a:t>
                      </a:r>
                      <a:r>
                        <a:rPr lang="ru-RU" sz="1400" dirty="0"/>
                        <a:t>стороны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050">
                <a:tc rowSpan="3">
                  <a:txBody>
                    <a:bodyPr/>
                    <a:lstStyle/>
                    <a:p>
                      <a:pPr marL="323850" marR="312420" indent="609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323850" marR="312420" indent="609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323850" marR="312420" indent="609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323850" marR="312420" indent="609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323850" marR="312420" indent="609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323850" marR="312420" indent="609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323850" marR="312420" indent="609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323850" marR="312420" indent="609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Контингент</a:t>
                      </a:r>
                      <a:r>
                        <a:rPr lang="ru-RU" sz="2000" b="1" spc="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spc="-5" dirty="0" smtClean="0">
                          <a:latin typeface="Times New Roman"/>
                          <a:ea typeface="Times New Roman"/>
                        </a:rPr>
                        <a:t>обучающихся</a:t>
                      </a: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indent="-3314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7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spc="-1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Снижение</a:t>
                      </a:r>
                      <a:r>
                        <a:rPr lang="ru-RU" sz="1200" spc="-1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%</a:t>
                      </a:r>
                      <a:r>
                        <a:rPr lang="ru-RU" sz="1200" spc="-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-5" dirty="0" smtClean="0">
                          <a:latin typeface="Times New Roman"/>
                          <a:ea typeface="Times New Roman"/>
                        </a:rPr>
                        <a:t>об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учающихся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 marL="67945" marR="1720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имеющих двойки по учебным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предметам</a:t>
                      </a:r>
                      <a:r>
                        <a:rPr lang="ru-RU" sz="1200" spc="-1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 spc="-1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четверти</a:t>
                      </a:r>
                      <a:r>
                        <a:rPr lang="ru-RU" sz="1200" spc="-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 spc="-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1200" spc="-1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7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Низкая</a:t>
                      </a:r>
                      <a:r>
                        <a:rPr lang="ru-RU" sz="1200" spc="-1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мотивация</a:t>
                      </a:r>
                    </a:p>
                    <a:p>
                      <a:pPr marL="68580" marR="1276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обучающихся</a:t>
                      </a:r>
                      <a:r>
                        <a:rPr lang="ru-RU" sz="1200" spc="-1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 spc="-1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их родителей</a:t>
                      </a:r>
                      <a:r>
                        <a:rPr lang="ru-RU" sz="1200" spc="-1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200" spc="-28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обучению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. Приоритет</a:t>
                      </a:r>
                      <a:r>
                        <a:rPr lang="ru-RU" sz="1200" spc="-1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200" spc="-5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большей</a:t>
                      </a:r>
                      <a:r>
                        <a:rPr lang="ru-RU" sz="1200" spc="-2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части обучающихся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 родителей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хорошей</a:t>
                      </a:r>
                      <a:r>
                        <a:rPr lang="ru-RU" sz="1200" spc="-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отметки,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как</a:t>
                      </a:r>
                    </a:p>
                    <a:p>
                      <a:pPr marL="68580" marR="10223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факта, а не определенного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уровня</a:t>
                      </a:r>
                      <a:r>
                        <a:rPr lang="ru-RU" sz="1200" spc="-1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качества</a:t>
                      </a:r>
                      <a:r>
                        <a:rPr lang="ru-RU" sz="1200" spc="-1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знаний,</a:t>
                      </a:r>
                      <a:r>
                        <a:rPr lang="ru-RU" sz="1200" spc="-2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как </a:t>
                      </a:r>
                      <a:r>
                        <a:rPr lang="ru-RU" sz="1200" spc="-285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личного</a:t>
                      </a:r>
                      <a:r>
                        <a:rPr lang="ru-RU" sz="1200" spc="-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результата учебного</a:t>
                      </a:r>
                      <a:r>
                        <a:rPr lang="ru-RU" sz="1200" spc="-1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труда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050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Охват</a:t>
                      </a:r>
                      <a:r>
                        <a:rPr lang="ru-RU" sz="12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горячим</a:t>
                      </a:r>
                      <a:r>
                        <a:rPr lang="ru-RU" sz="1200" spc="-1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питание</a:t>
                      </a:r>
                      <a:r>
                        <a:rPr lang="ru-RU" sz="1200" spc="-3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100 %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8001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spc="-4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Недостаточная</a:t>
                      </a:r>
                      <a:r>
                        <a:rPr lang="ru-RU" sz="1200" spc="-3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активность</a:t>
                      </a:r>
                      <a:r>
                        <a:rPr lang="ru-RU" sz="1200" spc="-28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родителей</a:t>
                      </a:r>
                      <a:r>
                        <a:rPr lang="ru-RU" sz="12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ru-RU" sz="12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получении</a:t>
                      </a:r>
                    </a:p>
                    <a:p>
                      <a:pPr marL="68580" marR="30416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информации</a:t>
                      </a:r>
                      <a:r>
                        <a:rPr lang="ru-RU" sz="1200" spc="-4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200" spc="-4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помощью</a:t>
                      </a:r>
                      <a:r>
                        <a:rPr lang="ru-RU" sz="1200" spc="-28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системы</a:t>
                      </a:r>
                      <a:r>
                        <a:rPr lang="ru-RU" sz="12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электронный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дневник и журнал»</a:t>
                      </a:r>
                    </a:p>
                    <a:p>
                      <a:pPr marL="68580" marR="30416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­ Пассивность родителей в вопросах образования и будущего ребенка.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050">
                <a:tc vMerge="1">
                  <a:txBody>
                    <a:bodyPr/>
                    <a:lstStyle/>
                    <a:p>
                      <a:pPr marL="67945" marR="4375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74930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Выпускники поступают в ВУЗы на востребованные профессии (медицина, педагогика, психология)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050">
                <a:tc rowSpan="2">
                  <a:txBody>
                    <a:bodyPr/>
                    <a:lstStyle/>
                    <a:p>
                      <a:pPr marL="98425" marR="93980" indent="1270"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98425" marR="93980" indent="127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Кадровое</a:t>
                      </a:r>
                      <a:r>
                        <a:rPr lang="ru-RU" sz="2000" b="1" spc="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обеспечение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Школа</a:t>
                      </a:r>
                      <a:r>
                        <a:rPr lang="ru-RU" sz="1200" spc="-1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обеспечена</a:t>
                      </a:r>
                      <a:r>
                        <a:rPr lang="ru-RU" sz="12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кадрами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280670">
                        <a:spcAft>
                          <a:spcPts val="0"/>
                        </a:spcAft>
                        <a:tabLst>
                          <a:tab pos="8636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-низкая</a:t>
                      </a:r>
                      <a:r>
                        <a:rPr lang="ru-RU" sz="1200" spc="27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мотивация</a:t>
                      </a:r>
                      <a:r>
                        <a:rPr lang="ru-RU" sz="1200" spc="27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ряда</a:t>
                      </a:r>
                      <a:r>
                        <a:rPr lang="ru-RU" sz="1200" spc="-28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педагогов	к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профессиональному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развитию, неприятие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системных</a:t>
                      </a:r>
                      <a:r>
                        <a:rPr lang="ru-RU" sz="1200" spc="28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285" dirty="0" smtClean="0">
                          <a:latin typeface="Times New Roman"/>
                          <a:ea typeface="Times New Roman"/>
                        </a:rPr>
                        <a:t> и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нноваций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50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Участники образовательного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процесса заинтересованы в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переходе</a:t>
                      </a:r>
                      <a:r>
                        <a:rPr lang="ru-RU" sz="1200" spc="-2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школы</a:t>
                      </a:r>
                      <a:r>
                        <a:rPr lang="ru-RU" sz="1200" spc="-1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 spc="-2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эффективный</a:t>
                      </a:r>
                      <a:r>
                        <a:rPr lang="ru-RU" sz="1200" spc="-28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режим</a:t>
                      </a:r>
                      <a:r>
                        <a:rPr lang="ru-RU" sz="12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работы.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Нежелание обмениваться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передовым</a:t>
                      </a:r>
                      <a:r>
                        <a:rPr lang="ru-RU" sz="1200" spc="-3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опытом</a:t>
                      </a:r>
                      <a:r>
                        <a:rPr lang="ru-RU" sz="1200" spc="-2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(или</a:t>
                      </a:r>
                      <a:r>
                        <a:rPr lang="ru-RU" sz="1200" spc="-2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его</a:t>
                      </a:r>
                      <a:r>
                        <a:rPr lang="ru-RU" sz="1200" spc="-28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-28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отсутствие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6577343"/>
              </p:ext>
            </p:extLst>
          </p:nvPr>
        </p:nvGraphicFramePr>
        <p:xfrm>
          <a:off x="1357291" y="500042"/>
          <a:ext cx="7500990" cy="608086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62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8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6388">
                <a:tc>
                  <a:txBody>
                    <a:bodyPr/>
                    <a:lstStyle/>
                    <a:p>
                      <a:pPr marL="104775" marR="98425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Причины</a:t>
                      </a:r>
                      <a:r>
                        <a:rPr lang="ru-RU" sz="1400" spc="-75" dirty="0"/>
                        <a:t> </a:t>
                      </a:r>
                      <a:r>
                        <a:rPr lang="ru-RU" sz="1400" dirty="0"/>
                        <a:t>снижения</a:t>
                      </a:r>
                      <a:r>
                        <a:rPr lang="ru-RU" sz="1400" spc="-285" dirty="0"/>
                        <a:t> </a:t>
                      </a:r>
                      <a:r>
                        <a:rPr lang="ru-RU" sz="1400" dirty="0"/>
                        <a:t>учебных</a:t>
                      </a:r>
                    </a:p>
                    <a:p>
                      <a:pPr marL="104775" marR="9779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результатов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Сильные</a:t>
                      </a:r>
                      <a:r>
                        <a:rPr lang="ru-RU" sz="1400" spc="-20" dirty="0"/>
                        <a:t> </a:t>
                      </a:r>
                      <a:r>
                        <a:rPr lang="ru-RU" sz="1400" dirty="0"/>
                        <a:t>стороны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957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Слабые</a:t>
                      </a:r>
                      <a:r>
                        <a:rPr lang="ru-RU" sz="1400" spc="-15" dirty="0"/>
                        <a:t> </a:t>
                      </a:r>
                      <a:r>
                        <a:rPr lang="ru-RU" sz="1400" dirty="0"/>
                        <a:t>стороны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050">
                <a:tc rowSpan="5">
                  <a:txBody>
                    <a:bodyPr/>
                    <a:lstStyle/>
                    <a:p>
                      <a:pPr marL="545465" marR="205740" lvl="0" indent="-33147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lvl="0" indent="-33147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lvl="0" indent="-33147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lvl="0" indent="-33147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lvl="0" indent="-33147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lvl="0" indent="-33147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Кадровое</a:t>
                      </a:r>
                      <a:endParaRPr lang="ru-RU" sz="2000" b="1" spc="5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lvl="0" indent="-33147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обеспечение</a:t>
                      </a: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indent="-3314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Владеют</a:t>
                      </a:r>
                      <a:r>
                        <a:rPr lang="ru-RU" sz="1200" spc="-1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современными</a:t>
                      </a:r>
                    </a:p>
                    <a:p>
                      <a:pPr marL="67945" marR="34988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методами</a:t>
                      </a:r>
                      <a:r>
                        <a:rPr lang="ru-RU" sz="1200" spc="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учета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индивидуального</a:t>
                      </a:r>
                      <a:r>
                        <a:rPr lang="ru-RU" sz="1200" spc="-5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прогресса</a:t>
                      </a:r>
                    </a:p>
                    <a:p>
                      <a:pPr marL="67945" marR="34988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обучающихся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Отсутствие</a:t>
                      </a:r>
                      <a:r>
                        <a:rPr lang="ru-RU" sz="1200" b="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психолого-</a:t>
                      </a:r>
                    </a:p>
                    <a:p>
                      <a:r>
                        <a:rPr lang="ru-RU" sz="1200" b="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педагогического</a:t>
                      </a:r>
                      <a:r>
                        <a:rPr lang="ru-RU" sz="1200" b="0" spc="-28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сопровождения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обучающихся на системной основе (отсутствие логопеда и психолога в данный момент)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050">
                <a:tc vMerge="1"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2743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100%</a:t>
                      </a:r>
                      <a:r>
                        <a:rPr lang="ru-RU" sz="1200" spc="-4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прохождение</a:t>
                      </a:r>
                      <a:r>
                        <a:rPr lang="ru-RU" sz="1200" spc="-4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курсовой</a:t>
                      </a:r>
                      <a:r>
                        <a:rPr lang="ru-RU" sz="1200" spc="-28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подготовки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Недостаточный</a:t>
                      </a:r>
                      <a:r>
                        <a:rPr lang="ru-RU" sz="12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уровень:</a:t>
                      </a:r>
                    </a:p>
                    <a:p>
                      <a:pPr marL="342900" marR="62865" lvl="0" indent="-342900">
                        <a:spcBef>
                          <a:spcPts val="985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Char char="-"/>
                        <a:tabLst>
                          <a:tab pos="15748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должной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профессиональной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подготовки у отдельных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педагогов школы для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реализации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компетентностного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подхода </a:t>
                      </a:r>
                      <a:r>
                        <a:rPr lang="ru-RU" sz="1200" spc="-28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 spc="-4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образовательном</a:t>
                      </a:r>
                      <a:r>
                        <a:rPr lang="ru-RU" sz="1200" spc="-4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процессе</a:t>
                      </a:r>
                      <a:r>
                        <a:rPr lang="ru-RU" sz="1200" spc="-28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 spc="-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для</a:t>
                      </a:r>
                      <a:r>
                        <a:rPr lang="ru-RU" sz="1200" spc="-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формирования</a:t>
                      </a:r>
                      <a:r>
                        <a:rPr lang="ru-RU" sz="1200" spc="-2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УУД;</a:t>
                      </a:r>
                    </a:p>
                    <a:p>
                      <a:pPr marL="342900" marR="238760" lvl="0" indent="-342900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Char char="-"/>
                        <a:tabLst>
                          <a:tab pos="15748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системной работы по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развитию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интеллектуальных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способностей</a:t>
                      </a:r>
                      <a:r>
                        <a:rPr lang="ru-RU" sz="1200" spc="-3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pc="-35" dirty="0" smtClean="0">
                          <a:latin typeface="Times New Roman"/>
                          <a:ea typeface="Times New Roman"/>
                        </a:rPr>
                        <a:t>об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учающихся</a:t>
                      </a:r>
                      <a:r>
                        <a:rPr lang="ru-RU" sz="1200" spc="-4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200" spc="-28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низкими стартовыми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возможностями и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имеющими</a:t>
                      </a:r>
                      <a:r>
                        <a:rPr lang="ru-RU" sz="1200" spc="-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ОВЗ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050">
                <a:tc vMerge="1">
                  <a:txBody>
                    <a:bodyPr/>
                    <a:lstStyle/>
                    <a:p>
                      <a:pPr marL="67945" marR="4375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5422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высшее образование по</a:t>
                      </a:r>
                      <a:r>
                        <a:rPr lang="ru-RU" sz="1200" spc="-29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профилю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76771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spc="-5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Низкий</a:t>
                      </a:r>
                      <a:r>
                        <a:rPr lang="ru-RU" sz="1200" spc="-3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уровень   </a:t>
                      </a:r>
                      <a:r>
                        <a:rPr lang="ru-RU" sz="1200" spc="-285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spc="-285" dirty="0" smtClean="0"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валификации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200" spc="-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кадров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98425" marR="93980" indent="127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22860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Опыт достижения высокой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результативности ЕГЭ по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русскому</a:t>
                      </a:r>
                      <a:r>
                        <a:rPr lang="ru-RU" sz="1200" spc="-2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языку</a:t>
                      </a:r>
                      <a:r>
                        <a:rPr lang="ru-RU" sz="1200" spc="-2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 математике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12382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¬ Загруженность педагогов</a:t>
                      </a:r>
                      <a:r>
                        <a:rPr lang="ru-RU" sz="1200" spc="-29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из-за отсутствия педагогов</a:t>
                      </a:r>
                      <a:r>
                        <a:rPr lang="ru-RU" sz="1200" spc="-28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2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селе, а</a:t>
                      </a:r>
                      <a:r>
                        <a:rPr lang="ru-RU" sz="12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как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следствие «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синдром</a:t>
                      </a:r>
                      <a:r>
                        <a:rPr lang="ru-RU" sz="1200" spc="-2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выгорания».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50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14351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Функционируют</a:t>
                      </a:r>
                      <a:r>
                        <a:rPr lang="ru-RU" sz="1200" spc="-5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методические</a:t>
                      </a:r>
                      <a:r>
                        <a:rPr lang="ru-RU" sz="1200" spc="-28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объединения.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3937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- Руководители МО – это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педагоги, не имеющие квалификационную категорию, так как опытные педагоги (ВКК!!!)  отказываются выполнять методическую работу.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1612595"/>
              </p:ext>
            </p:extLst>
          </p:nvPr>
        </p:nvGraphicFramePr>
        <p:xfrm>
          <a:off x="1357291" y="500042"/>
          <a:ext cx="7500990" cy="502120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50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6388">
                <a:tc>
                  <a:txBody>
                    <a:bodyPr/>
                    <a:lstStyle/>
                    <a:p>
                      <a:pPr marL="104775" marR="98425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Причины</a:t>
                      </a:r>
                      <a:r>
                        <a:rPr lang="ru-RU" sz="1400" spc="-75" dirty="0"/>
                        <a:t> </a:t>
                      </a:r>
                      <a:r>
                        <a:rPr lang="ru-RU" sz="1400" dirty="0"/>
                        <a:t>снижения</a:t>
                      </a:r>
                      <a:r>
                        <a:rPr lang="ru-RU" sz="1400" spc="-285" dirty="0"/>
                        <a:t> </a:t>
                      </a:r>
                      <a:r>
                        <a:rPr lang="ru-RU" sz="1400" dirty="0"/>
                        <a:t>учебных</a:t>
                      </a:r>
                    </a:p>
                    <a:p>
                      <a:pPr marL="104775" marR="9779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результатов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Сильные</a:t>
                      </a:r>
                      <a:r>
                        <a:rPr lang="ru-RU" sz="1400" spc="-20" dirty="0"/>
                        <a:t> </a:t>
                      </a:r>
                      <a:r>
                        <a:rPr lang="ru-RU" sz="1400" dirty="0"/>
                        <a:t>стороны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957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Слабые</a:t>
                      </a:r>
                      <a:r>
                        <a:rPr lang="ru-RU" sz="1400" spc="-15" dirty="0"/>
                        <a:t> </a:t>
                      </a:r>
                      <a:r>
                        <a:rPr lang="ru-RU" sz="1400" dirty="0"/>
                        <a:t>стороны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0100">
                <a:tc rowSpan="2">
                  <a:txBody>
                    <a:bodyPr/>
                    <a:lstStyle/>
                    <a:p>
                      <a:pPr marL="545465" marR="205740" lvl="0" indent="-33147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lvl="0" indent="-33147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lvl="0" indent="-33147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lvl="0" indent="-33147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lvl="0" indent="-33147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Кадровое</a:t>
                      </a:r>
                      <a:endParaRPr lang="ru-RU" sz="2000" b="1" spc="5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lvl="0" indent="-33147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обеспечение</a:t>
                      </a: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marL="545465" marR="205740" indent="-3314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7302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-Средний возраст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преподавательского</a:t>
                      </a:r>
                      <a:r>
                        <a:rPr lang="ru-RU" sz="1200" spc="-7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состава</a:t>
                      </a:r>
                    </a:p>
                    <a:p>
                      <a:pPr marL="68580" marR="1955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2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50</a:t>
                      </a:r>
                      <a:r>
                        <a:rPr lang="ru-RU" sz="12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лет</a:t>
                      </a:r>
                      <a:r>
                        <a:rPr lang="ru-RU" sz="12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 низкий</a:t>
                      </a:r>
                      <a:r>
                        <a:rPr lang="ru-RU" sz="1200" spc="-2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процент</a:t>
                      </a:r>
                      <a:r>
                        <a:rPr lang="ru-RU" sz="1200" spc="-28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молодых</a:t>
                      </a:r>
                      <a:r>
                        <a:rPr lang="ru-RU" sz="1200" spc="-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преподавателей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050">
                <a:tc vMerge="1">
                  <a:txBody>
                    <a:bodyPr/>
                    <a:lstStyle/>
                    <a:p>
                      <a:pPr marL="67945" marR="4375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5422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767715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недостаточный уровень готовности ряда педагогов к использованию новых, современных технологий для организации учебной деятельностей обучающихся, индивидуализации обучения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050">
                <a:tc>
                  <a:txBody>
                    <a:bodyPr/>
                    <a:lstStyle/>
                    <a:p>
                      <a:pPr marL="296545" marR="161925" indent="-105410"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296545" marR="161925" indent="-10541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Технологии 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396875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Положительный опыт</a:t>
                      </a:r>
                      <a:r>
                        <a:rPr lang="ru-RU" sz="1200" spc="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использования здоровье-</a:t>
                      </a:r>
                      <a:r>
                        <a:rPr lang="ru-RU" sz="1200" spc="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сберегающих</a:t>
                      </a:r>
                      <a:r>
                        <a:rPr lang="ru-RU" sz="1200" spc="-1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технологий</a:t>
                      </a:r>
                      <a:r>
                        <a:rPr lang="ru-RU" sz="12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в</a:t>
                      </a:r>
                    </a:p>
                    <a:p>
                      <a:pPr marL="67945" marR="133985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образовательном процессе и</a:t>
                      </a:r>
                      <a:r>
                        <a:rPr lang="ru-RU" sz="1200" spc="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спортивно-массовой работе,</a:t>
                      </a:r>
                      <a:r>
                        <a:rPr lang="ru-RU" sz="1200" spc="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имеется отремонтированный</a:t>
                      </a:r>
                      <a:r>
                        <a:rPr lang="ru-RU" sz="1200" spc="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спортивный зал с достаточной</a:t>
                      </a:r>
                      <a:r>
                        <a:rPr lang="ru-RU" sz="1200" spc="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базой</a:t>
                      </a:r>
                      <a:r>
                        <a:rPr lang="ru-RU" sz="12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спортивного</a:t>
                      </a:r>
                      <a:r>
                        <a:rPr lang="ru-RU" sz="1200" spc="-1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инвентаря</a:t>
                      </a:r>
                      <a:r>
                        <a:rPr lang="ru-RU" sz="1200" spc="-2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200" spc="-28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оборудования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18034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применяемые технологии,</a:t>
                      </a:r>
                      <a:r>
                        <a:rPr lang="ru-RU" sz="1200" spc="-28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формы,</a:t>
                      </a:r>
                      <a:r>
                        <a:rPr lang="ru-RU" sz="12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методы</a:t>
                      </a:r>
                      <a:r>
                        <a:rPr lang="ru-RU" sz="1200" spc="1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учебно-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воспитательного</a:t>
                      </a:r>
                      <a:r>
                        <a:rPr lang="ru-RU" sz="1200" spc="-5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процесса </a:t>
                      </a:r>
                      <a:r>
                        <a:rPr lang="ru-RU" sz="1200" spc="-28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не в полной мере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соответствуют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концептуальным основам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ФГОС</a:t>
                      </a:r>
                      <a:r>
                        <a:rPr lang="ru-RU" sz="1200" spc="-2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нового</a:t>
                      </a:r>
                      <a:r>
                        <a:rPr lang="ru-RU" sz="1200" spc="-1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поколения.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2831014"/>
              </p:ext>
            </p:extLst>
          </p:nvPr>
        </p:nvGraphicFramePr>
        <p:xfrm>
          <a:off x="1357291" y="500042"/>
          <a:ext cx="7500990" cy="23765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50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6388">
                <a:tc>
                  <a:txBody>
                    <a:bodyPr/>
                    <a:lstStyle/>
                    <a:p>
                      <a:pPr marL="104775" marR="98425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Причины</a:t>
                      </a:r>
                      <a:r>
                        <a:rPr lang="ru-RU" sz="1400" spc="-75" dirty="0"/>
                        <a:t> </a:t>
                      </a:r>
                      <a:r>
                        <a:rPr lang="ru-RU" sz="1400" dirty="0"/>
                        <a:t>снижения</a:t>
                      </a:r>
                      <a:r>
                        <a:rPr lang="ru-RU" sz="1400" spc="-285" dirty="0"/>
                        <a:t> </a:t>
                      </a:r>
                      <a:r>
                        <a:rPr lang="ru-RU" sz="1400" dirty="0"/>
                        <a:t>учебных</a:t>
                      </a:r>
                    </a:p>
                    <a:p>
                      <a:pPr marL="104775" marR="9779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результатов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Сильные</a:t>
                      </a:r>
                      <a:r>
                        <a:rPr lang="ru-RU" sz="1400" spc="-20" dirty="0"/>
                        <a:t> </a:t>
                      </a:r>
                      <a:r>
                        <a:rPr lang="ru-RU" sz="1400" dirty="0"/>
                        <a:t>стороны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957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Слабые</a:t>
                      </a:r>
                      <a:r>
                        <a:rPr lang="ru-RU" sz="1400" spc="-15" dirty="0"/>
                        <a:t> </a:t>
                      </a:r>
                      <a:r>
                        <a:rPr lang="ru-RU" sz="1400" dirty="0"/>
                        <a:t>стороны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0200">
                <a:tc>
                  <a:txBody>
                    <a:bodyPr/>
                    <a:lstStyle/>
                    <a:p>
                      <a:pPr marL="545465" marR="205740" indent="-3314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Обеспечение</a:t>
                      </a:r>
                      <a:r>
                        <a:rPr lang="ru-RU" sz="1200" b="0" spc="-3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традиционно</a:t>
                      </a:r>
                    </a:p>
                    <a:p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высоких</a:t>
                      </a:r>
                      <a:r>
                        <a:rPr lang="ru-RU" sz="1200" b="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результатов</a:t>
                      </a:r>
                      <a:r>
                        <a:rPr lang="ru-RU" sz="1200" b="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внеурочной деятельности: спортивно-оздоровительное, художественно-эстетическое, общественно-полезная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Недостаточная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эффективность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использования в образовательном процессе школы современных инновационных технологий и информационных технологий и ресурсов Интернета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формирования готовности учащихся к самообразованию.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571480"/>
            <a:ext cx="7358114" cy="4311649"/>
          </a:xfrm>
        </p:spPr>
        <p:txBody>
          <a:bodyPr/>
          <a:lstStyle/>
          <a:p>
            <a:r>
              <a:rPr lang="ru-RU" sz="2400" dirty="0" smtClean="0"/>
              <a:t>Приоритет 1. Повышение доступности качественного образования</a:t>
            </a:r>
          </a:p>
          <a:p>
            <a:r>
              <a:rPr lang="ru-RU" sz="2400" dirty="0" smtClean="0"/>
              <a:t>Приоритет 2. Повышение мотивации родителей и обучающихся в повышении качества образовательных результатов</a:t>
            </a:r>
          </a:p>
          <a:p>
            <a:r>
              <a:rPr lang="ru-RU" sz="2400" dirty="0" smtClean="0"/>
              <a:t>Приоритет 3. Развитие профессиональных компетенций учителей</a:t>
            </a:r>
          </a:p>
          <a:p>
            <a:r>
              <a:rPr lang="ru-RU" sz="2400" dirty="0" smtClean="0"/>
              <a:t>Приоритет 4. Совершенствование системы оценивания и учёта результатов</a:t>
            </a:r>
          </a:p>
          <a:p>
            <a:r>
              <a:rPr lang="ru-RU" sz="2400" dirty="0" smtClean="0"/>
              <a:t>Приоритет 5. Достижение имиджа успешной школы.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511156"/>
          </a:xfrm>
        </p:spPr>
        <p:txBody>
          <a:bodyPr/>
          <a:lstStyle/>
          <a:p>
            <a:r>
              <a:rPr lang="ru-RU" sz="2000" b="1" dirty="0" smtClean="0"/>
              <a:t>ПРИОРИТЕТНЫЕ НАПРАВЛЕНИЯ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316836"/>
              </p:ext>
            </p:extLst>
          </p:nvPr>
        </p:nvGraphicFramePr>
        <p:xfrm>
          <a:off x="1524000" y="1397000"/>
          <a:ext cx="7262841" cy="387186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420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0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0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3848">
                <a:tc rowSpan="5">
                  <a:txBody>
                    <a:bodyPr/>
                    <a:lstStyle/>
                    <a:p>
                      <a:pPr marL="420370" marR="348615" indent="80645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 marL="420370" marR="348615" indent="80645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 marL="420370" marR="348615" indent="80645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Повышение</a:t>
                      </a:r>
                      <a:r>
                        <a:rPr lang="ru-RU" sz="1600" spc="5" dirty="0" smtClean="0"/>
                        <a:t> </a:t>
                      </a:r>
                      <a:r>
                        <a:rPr lang="ru-RU" sz="1600" dirty="0"/>
                        <a:t>доступности</a:t>
                      </a:r>
                      <a:r>
                        <a:rPr lang="ru-RU" sz="1600" spc="5" dirty="0"/>
                        <a:t> </a:t>
                      </a:r>
                      <a:r>
                        <a:rPr lang="ru-RU" sz="1600" spc="-5" dirty="0"/>
                        <a:t>качественного</a:t>
                      </a:r>
                      <a:r>
                        <a:rPr lang="ru-RU" sz="1600" spc="-285" dirty="0"/>
                        <a:t> </a:t>
                      </a:r>
                      <a:r>
                        <a:rPr lang="ru-RU" sz="1600" dirty="0"/>
                        <a:t>образования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42900" lvl="0" indent="-342900">
                        <a:spcBef>
                          <a:spcPts val="245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</a:t>
                      </a:r>
                      <a:r>
                        <a:rPr lang="ru-RU" sz="1800" b="0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новых</a:t>
                      </a:r>
                      <a:r>
                        <a:rPr lang="ru-RU" sz="1800" b="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</a:t>
                      </a:r>
                      <a:r>
                        <a:rPr lang="ru-RU" sz="1800" b="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стандартов;</a:t>
                      </a:r>
                      <a:endParaRPr lang="ru-RU" sz="1800" b="0" dirty="0">
                        <a:latin typeface="Times New Roman" panose="02020603050405020304" pitchFamily="18" charset="0"/>
                        <a:ea typeface="Wingdings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60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</a:t>
                      </a:r>
                      <a:endParaRPr lang="ru-RU" sz="1800" dirty="0">
                        <a:latin typeface="Times New Roman" panose="02020603050405020304" pitchFamily="18" charset="0"/>
                        <a:ea typeface="Wingdings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8905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800" spc="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предшкольной</a:t>
                      </a:r>
                      <a:r>
                        <a:rPr lang="ru-RU" sz="1800" spc="-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spc="-2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(дошкольной)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подготовки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420370" marR="348615" indent="80645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42900" marR="27940" lvl="0" indent="-342900" algn="just">
                        <a:lnSpc>
                          <a:spcPts val="135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новых образовательных технологий и принципов организации учебного процесса, в том числе с</a:t>
                      </a:r>
                      <a:r>
                        <a:rPr lang="ru-RU" sz="18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использованием</a:t>
                      </a:r>
                      <a:r>
                        <a:rPr lang="ru-RU" sz="18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современных</a:t>
                      </a:r>
                      <a:r>
                        <a:rPr lang="ru-RU" sz="18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информационных</a:t>
                      </a:r>
                      <a:r>
                        <a:rPr lang="ru-RU" sz="18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8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коммуникационных</a:t>
                      </a:r>
                      <a:r>
                        <a:rPr lang="ru-RU" sz="18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технологий,</a:t>
                      </a:r>
                      <a:r>
                        <a:rPr lang="ru-RU" sz="18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дистанционной</a:t>
                      </a:r>
                      <a:r>
                        <a:rPr lang="ru-RU" sz="18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</a:t>
                      </a:r>
                      <a:r>
                        <a:rPr lang="ru-RU" sz="18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обучения;</a:t>
                      </a:r>
                      <a:endParaRPr lang="ru-RU" sz="1800" dirty="0">
                        <a:latin typeface="Times New Roman" panose="02020603050405020304" pitchFamily="18" charset="0"/>
                        <a:ea typeface="Wingdings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ts val="132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</a:t>
                      </a:r>
                      <a:r>
                        <a:rPr lang="ru-RU" sz="1800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воспитательной</a:t>
                      </a:r>
                      <a:r>
                        <a:rPr lang="ru-RU" sz="18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</a:t>
                      </a:r>
                      <a:r>
                        <a:rPr lang="ru-RU" sz="18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8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школе;</a:t>
                      </a:r>
                      <a:endParaRPr lang="ru-RU" sz="1800" dirty="0">
                        <a:latin typeface="Times New Roman" panose="02020603050405020304" pitchFamily="18" charset="0"/>
                        <a:ea typeface="Wingdings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ts val="1305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Wingdings"/>
                        <a:buChar char=""/>
                        <a:tabLst>
                          <a:tab pos="356870" algn="l"/>
                        </a:tabLst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</a:t>
                      </a:r>
                      <a:r>
                        <a:rPr lang="ru-RU" sz="1800" spc="27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индивидуальных</a:t>
                      </a:r>
                      <a:r>
                        <a:rPr lang="ru-RU" sz="1800" spc="28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800" spc="28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групповых</a:t>
                      </a:r>
                      <a:r>
                        <a:rPr lang="ru-RU" sz="1800" spc="28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консультаций</a:t>
                      </a:r>
                      <a:r>
                        <a:rPr lang="ru-RU" sz="1800" spc="28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800" spc="28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lang="ru-RU" sz="1800" spc="28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800" spc="27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разными</a:t>
                      </a:r>
                      <a:r>
                        <a:rPr lang="ru-RU" sz="1800" spc="28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образовательными потребностями;</a:t>
                      </a:r>
                      <a:endParaRPr lang="ru-RU" sz="180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867"/>
      </a:hlink>
      <a:folHlink>
        <a:srgbClr val="205867"/>
      </a:folHlink>
    </a:clrScheme>
    <a:fontScheme name="для шаблонов синий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1160</Words>
  <Application>Microsoft Office PowerPoint</Application>
  <PresentationFormat>Экран (4:3)</PresentationFormat>
  <Paragraphs>209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Comic Sans MS</vt:lpstr>
      <vt:lpstr>Arial</vt:lpstr>
      <vt:lpstr>Calibri</vt:lpstr>
      <vt:lpstr>Wingdings</vt:lpstr>
      <vt:lpstr>Times New Roman</vt:lpstr>
      <vt:lpstr>1_Тема Office</vt:lpstr>
      <vt:lpstr>Преодоление факторов и рисков, влияющих на образовательные результаты обучающихся.</vt:lpstr>
      <vt:lpstr>Формулирование проблемного поля   МБОУ «Ванзетурская  СОШ»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ПРИОРИТЕТНЫЕ НАПРАВЛЕНИЯ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 перевода школы в эффективный режим развития на 2020 - 2021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Тетрадь на спирали</dc:title>
  <dc:creator>Фокина Лидия Петровна</dc:creator>
  <cp:keywords>Шаблон презентации</cp:keywords>
  <cp:lastModifiedBy>Levanskih NV</cp:lastModifiedBy>
  <cp:revision>117</cp:revision>
  <dcterms:created xsi:type="dcterms:W3CDTF">2014-07-06T18:18:01Z</dcterms:created>
  <dcterms:modified xsi:type="dcterms:W3CDTF">2021-03-31T03:45:04Z</dcterms:modified>
</cp:coreProperties>
</file>