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0" r:id="rId3"/>
    <p:sldId id="261" r:id="rId4"/>
    <p:sldId id="264" r:id="rId5"/>
    <p:sldId id="266" r:id="rId6"/>
    <p:sldId id="291" r:id="rId7"/>
    <p:sldId id="277" r:id="rId8"/>
    <p:sldId id="262" r:id="rId9"/>
    <p:sldId id="276" r:id="rId10"/>
    <p:sldId id="275" r:id="rId11"/>
    <p:sldId id="268" r:id="rId12"/>
    <p:sldId id="278" r:id="rId13"/>
    <p:sldId id="280" r:id="rId14"/>
    <p:sldId id="279" r:id="rId15"/>
    <p:sldId id="283" r:id="rId16"/>
    <p:sldId id="273" r:id="rId17"/>
    <p:sldId id="281" r:id="rId18"/>
    <p:sldId id="282" r:id="rId19"/>
    <p:sldId id="284" r:id="rId20"/>
    <p:sldId id="285" r:id="rId21"/>
    <p:sldId id="286" r:id="rId22"/>
    <p:sldId id="287" r:id="rId23"/>
    <p:sldId id="289" r:id="rId24"/>
    <p:sldId id="290" r:id="rId25"/>
    <p:sldId id="269" r:id="rId26"/>
    <p:sldId id="270" r:id="rId27"/>
    <p:sldId id="288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86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gosreestr.ru/registry/primernaya-adaptirovannaya-osnovnaya-obshheobrazovatelnaya-programma-nachalnogo-obshhego-obrazovaniya-obuchayushhixsya-s-umstvennoj-otstalosty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kp-rao.ru/wp-content/uploads/2020/07/Metodicheskie-rekomendacii-po-formirovaniju-uchebnyh-planov-5-9-kl..docx" TargetMode="External"/><Relationship Id="rId4" Type="http://schemas.openxmlformats.org/officeDocument/2006/relationships/hyperlink" Target="https://ikp-rao.ru/frc-ov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kp-rao.ru/wp-content/uploads/2020/07/Metodicheskie-rekomendacii-po-formirovaniju-uchebnyh-planov-5-9-kl.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ge.pskgu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gosreestr.ru/registry/primernaya-adaptirovannaya-osnovnaya-obshheobrazovatelnaya-programma-nachalnogo-obshhego-obrazovaniya-obuchayushhixsya-s-narusheniyami-oporno-dvigatelnogo-apparata/" TargetMode="External"/><Relationship Id="rId3" Type="http://schemas.openxmlformats.org/officeDocument/2006/relationships/hyperlink" Target="https://fgosreestr.ru/" TargetMode="External"/><Relationship Id="rId7" Type="http://schemas.openxmlformats.org/officeDocument/2006/relationships/hyperlink" Target="https://fgosreestr.ru/registry/primernaya-adaptirovannaya-osnovnaya-obshheobrazovatelnaya-programma-nachalnogo-obshhego-obrazovaniya-obuchayushhixsya-s-rasstrojstvami-autisticheskogo-spektr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gosreestr.ru/registry/primernaya-adaptirovannaya-osnovnaya-obshheobrazovatelnaya-programma-nachalnogo-obshhego-obrazovaniya-obuchayushhixsya-s-tyazhelymi-narusheniyami-rechi/" TargetMode="External"/><Relationship Id="rId11" Type="http://schemas.openxmlformats.org/officeDocument/2006/relationships/hyperlink" Target="https://fgosreestr.ru/registry/primernaya-adaptirovannaya-osnovnaya-obshheobrazovatelnaya-programma-nachalnogo-obshhego-obrazovaniya-gluxix-obuchayushhixsya/" TargetMode="External"/><Relationship Id="rId5" Type="http://schemas.openxmlformats.org/officeDocument/2006/relationships/hyperlink" Target="https://fgosreestr.ru/registry/primernaya-adaptirovannaya-osnovnaya-obshheobrazovatelnaya-programma-nachalnogo-obshhego-obrazovaniya-slaboslyshashhix-i-pozdnoogloxshix-obuchayushhixsya/" TargetMode="External"/><Relationship Id="rId10" Type="http://schemas.openxmlformats.org/officeDocument/2006/relationships/hyperlink" Target="https://fgosreestr.ru/registry/primernaya-adaptirovannaya-osnovnaya-obshheobrazovatelnaya-programma-nachalnogo-obshhego-obrazovaniya-dlya-slabovidyashhix-obuchayushhixsya/" TargetMode="External"/><Relationship Id="rId4" Type="http://schemas.openxmlformats.org/officeDocument/2006/relationships/hyperlink" Target="https://fgosreestr.ru/registry/primernaya-adaptirovannaya-osnovnaya-obshheobrazovatelnaya-programma-nachalnogo-obshhego-obrazovaniya-slepyx-obuchayushhixsya/" TargetMode="External"/><Relationship Id="rId9" Type="http://schemas.openxmlformats.org/officeDocument/2006/relationships/hyperlink" Target="https://fgosreestr.ru/registry/primernaya-adaptirovannaya-osnovnaya-obshheobrazovatelnaya-programma-nachalnogo-obshhego-obrazovaniya-obuchayushhixsya-s-zaderzhkoj-psixicheskogo-razvitiy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1785926"/>
            <a:ext cx="3429024" cy="29289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6666"/>
                </a:solidFill>
              </a:rPr>
              <a:t>Нормативно-правовая </a:t>
            </a:r>
            <a:r>
              <a:rPr lang="ru-RU" sz="2000" b="1" dirty="0" smtClean="0">
                <a:solidFill>
                  <a:srgbClr val="006666"/>
                </a:solidFill>
              </a:rPr>
              <a:t>база составления учебных планов и адаптированных образовательных программ для обучающихся с ОВЗ на 2020-2021 учебный </a:t>
            </a:r>
            <a:r>
              <a:rPr lang="ru-RU" sz="2000" b="1" dirty="0" smtClean="0">
                <a:solidFill>
                  <a:srgbClr val="006666"/>
                </a:solidFill>
              </a:rPr>
              <a:t>год</a:t>
            </a:r>
            <a:endParaRPr lang="ru-RU" sz="2000" b="1" dirty="0">
              <a:solidFill>
                <a:srgbClr val="0066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578645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Березово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53" name="Picture 1" descr="C:\Users\07\Documents\Рисунки\эмблемы без фона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392057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714356"/>
            <a:ext cx="69294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УО 1-5 классы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адаптированных основных образовательных программ в соответствии с ФГОС обучающихся с УО (Приказ Министерства образования и науки РФ от 19.12.2014 № 1599, Приказ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03.07.2016 № 1214 «Об утверждении примерных учебных планов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….», примерные адаптированные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18750" t="68742" r="20284" b="20833"/>
          <a:stretch>
            <a:fillRect/>
          </a:stretch>
        </p:blipFill>
        <p:spPr bwMode="auto">
          <a:xfrm>
            <a:off x="1142976" y="4429132"/>
            <a:ext cx="75009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 l="18750" t="36667" r="20284" b="56116"/>
          <a:stretch>
            <a:fillRect/>
          </a:stretch>
        </p:blipFill>
        <p:spPr bwMode="auto">
          <a:xfrm>
            <a:off x="1142976" y="3786190"/>
            <a:ext cx="75009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500042"/>
            <a:ext cx="6286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УО 1-5 классы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адаптированных основных образовательных программ в соответствии с ФГОС обучающихся с УО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https://fgosreestr.ru/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35756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cap="all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4"/>
              </a:rPr>
              <a:t>- ПРИМЕРНАЯ АООП ОБУЧАЮЩИХСЯ С УМСТВЕННОЙ ОТСТАЛОСТЬЮ (ИНТЕЛЛЕКТУАЛЬНЫМИ НАРУШЕНИЯМИ)</a:t>
            </a:r>
            <a:endParaRPr lang="ru-RU" u="sng" cap="all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642918"/>
            <a:ext cx="6286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ОВЗ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классы по ФГОС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адаптированных основных образовательных программ в соответствии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ФГОС ООО + рекомендациями и методическими материалами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ru-RU" sz="2000" u="sng" dirty="0" smtClean="0">
                <a:hlinkClick r:id="rId4"/>
              </a:rPr>
              <a:t>https://ikp-rao.ru/frc-ovz/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50043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/>
              </a:rPr>
              <a:t>Методические рекомендации по формированию учебных планов 5-9 </a:t>
            </a:r>
            <a:r>
              <a:rPr lang="ru-RU" dirty="0" err="1" smtClean="0">
                <a:hlinkClick r:id="rId5"/>
              </a:rPr>
              <a:t>кл</a:t>
            </a:r>
            <a:r>
              <a:rPr lang="ru-RU" dirty="0" smtClean="0">
                <a:hlinkClick r:id="rId5"/>
              </a:rPr>
              <a:t>. (ГБУ ДПО «Санкт-Петербургская академия </a:t>
            </a:r>
            <a:r>
              <a:rPr lang="ru-RU" dirty="0" err="1" smtClean="0">
                <a:hlinkClick r:id="rId5"/>
              </a:rPr>
              <a:t>постдипломного</a:t>
            </a:r>
            <a:r>
              <a:rPr lang="ru-RU" dirty="0" smtClean="0">
                <a:hlinkClick r:id="rId5"/>
              </a:rPr>
              <a:t> педагогического образования»)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642918"/>
            <a:ext cx="628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классы по ФГОС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214686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Методические рекомендации по формированию учебных планов 5-9 </a:t>
            </a:r>
            <a:r>
              <a:rPr lang="ru-RU" dirty="0" err="1" smtClean="0">
                <a:hlinkClick r:id="rId3"/>
              </a:rPr>
              <a:t>кл</a:t>
            </a:r>
            <a:r>
              <a:rPr lang="ru-RU" dirty="0" smtClean="0">
                <a:hlinkClick r:id="rId3"/>
              </a:rPr>
              <a:t>. (ГБУ ДПО «Санкт-Петербургская академия </a:t>
            </a:r>
            <a:r>
              <a:rPr lang="ru-RU" dirty="0" err="1" smtClean="0">
                <a:hlinkClick r:id="rId3"/>
              </a:rPr>
              <a:t>постдипломного</a:t>
            </a:r>
            <a:r>
              <a:rPr lang="ru-RU" dirty="0" smtClean="0">
                <a:hlinkClick r:id="rId3"/>
              </a:rPr>
              <a:t> педагогического образования»)</a:t>
            </a:r>
            <a:endParaRPr lang="ru-RU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 l="18750" t="36667" r="20284" b="30456"/>
          <a:stretch>
            <a:fillRect/>
          </a:stretch>
        </p:blipFill>
        <p:spPr bwMode="auto">
          <a:xfrm>
            <a:off x="1214414" y="1571612"/>
            <a:ext cx="75009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214414" y="464344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В 5 классе так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114298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В 4 классе так:</a:t>
            </a:r>
            <a:endParaRPr lang="ru-RU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1214414" y="514351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ОВЗ с </a:t>
            </a:r>
            <a:r>
              <a:rPr lang="en-US" dirty="0" smtClean="0"/>
              <a:t>n</a:t>
            </a:r>
            <a:r>
              <a:rPr lang="ru-RU" dirty="0" smtClean="0"/>
              <a:t>.1 вариантом идут по ООО с учетом нозологии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00430" y="5143512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ОВЗ с </a:t>
            </a:r>
            <a:r>
              <a:rPr lang="en-US" dirty="0" smtClean="0"/>
              <a:t>n</a:t>
            </a:r>
            <a:r>
              <a:rPr lang="ru-RU" dirty="0" smtClean="0"/>
              <a:t>.2 вариантом – </a:t>
            </a:r>
            <a:r>
              <a:rPr lang="ru-RU" dirty="0" err="1" smtClean="0"/>
              <a:t>нозология+ЗПР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пролонгированные сроки обучения в основном звене)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08" y="514351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ОВЗ </a:t>
            </a:r>
            <a:r>
              <a:rPr lang="en-US" dirty="0" smtClean="0"/>
              <a:t>n</a:t>
            </a:r>
            <a:r>
              <a:rPr lang="ru-RU" dirty="0" smtClean="0"/>
              <a:t>.3 и</a:t>
            </a:r>
            <a:r>
              <a:rPr lang="en-US" dirty="0" smtClean="0"/>
              <a:t> n</a:t>
            </a:r>
            <a:r>
              <a:rPr lang="ru-RU" dirty="0" smtClean="0"/>
              <a:t>.4 варианты переход на АООП для детей с УО с учетом нозологии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13" idx="2"/>
          </p:cNvCxnSpPr>
          <p:nvPr/>
        </p:nvCxnSpPr>
        <p:spPr>
          <a:xfrm rot="5400000">
            <a:off x="3482570" y="3732613"/>
            <a:ext cx="714382" cy="2250297"/>
          </a:xfrm>
          <a:prstGeom prst="straightConnector1">
            <a:avLst/>
          </a:prstGeom>
          <a:ln w="2540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5143506" y="4500569"/>
            <a:ext cx="1143006" cy="642943"/>
          </a:xfrm>
          <a:prstGeom prst="straightConnector1">
            <a:avLst/>
          </a:prstGeom>
          <a:ln w="2540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7554537" y="4589867"/>
            <a:ext cx="714380" cy="535786"/>
          </a:xfrm>
          <a:prstGeom prst="straightConnector1">
            <a:avLst/>
          </a:prstGeom>
          <a:ln w="2540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6893735" y="4822041"/>
            <a:ext cx="714380" cy="71438"/>
          </a:xfrm>
          <a:prstGeom prst="straightConnector1">
            <a:avLst/>
          </a:prstGeom>
          <a:ln w="2540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714356"/>
            <a:ext cx="69294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 6-10 классы </a:t>
            </a: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адаптированных основных образовательных программ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ФГОС ООО и СОО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РФ от 17 декабря 2010 г. N 1897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утверждении федерального государственного образовательного стандарта основного общего образования", Приказ Министерства образования и науки РФ от 17 мая 2012 г. N 413 , "Об утверждении федерального государственного образовательного стандарта среднего общего образования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инструктивно-методическое письмо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714356"/>
            <a:ext cx="692948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ОУ 6-9 классы </a:t>
            </a: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адаптированных основных образовательных программ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13.08.2015 №1087 «Об утверждении примерных учебных планов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организаций, реализующих адаптированные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начального общего, основного общего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среднего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образования  на территории Ханты-Мансийского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детей с ограниченными возможностями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нуждающихся в длительном лечении, а также детей-инвалидов,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получающих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на дому или в медицинских организациях, в том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использованием дистанционных образовательных технологий , Программы под редакцией В.В.Воронковой 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И.М.Бгажноковой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115616" y="2276872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СИПР  включает: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2610683"/>
            <a:ext cx="77048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 общие сведения о ребёнке;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2. характеристику, включающую оценку развития обучающегося на момент составления программы и определяющую приоритетные направления воспитания и обучения ребёнка;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 индивидуальный учебный план;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4. содержание образования в условиях организации и семьи;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5. условия реализации потребности в уходе и присмотре;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6. перечень специалистов, участвующих в разработке и реализации СИПР;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7. перечень возможных задач, мероприятий и форм сотрудничества организации и семьи обучающегося;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8. перечень необходимых технических средств и дидактических материалов;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9. средства мониторинга и оценки динамики обучения.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187624" y="548680"/>
            <a:ext cx="6740822" cy="1427386"/>
            <a:chOff x="1187624" y="548680"/>
            <a:chExt cx="6740822" cy="142738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148064" y="1052736"/>
              <a:ext cx="2780382" cy="923330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 вариант 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АООП 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обучающихся с УО 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63888" y="548680"/>
              <a:ext cx="2016224" cy="400110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СИПР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187624" y="1052736"/>
              <a:ext cx="3168352" cy="923330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.4 варианты </a:t>
              </a:r>
              <a:endPara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АООП  НОО 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обучающихся с  ОВЗ 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Стрелка углом 31"/>
            <p:cNvSpPr/>
            <p:nvPr/>
          </p:nvSpPr>
          <p:spPr>
            <a:xfrm rot="5400000">
              <a:off x="5796136" y="476672"/>
              <a:ext cx="360040" cy="792088"/>
            </a:xfrm>
            <a:prstGeom prst="ben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Стрелка углом 32"/>
            <p:cNvSpPr/>
            <p:nvPr/>
          </p:nvSpPr>
          <p:spPr>
            <a:xfrm rot="16200000" flipH="1">
              <a:off x="2969822" y="494674"/>
              <a:ext cx="360040" cy="756084"/>
            </a:xfrm>
            <a:prstGeom prst="ben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76672"/>
            <a:ext cx="16196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http://ege.pskgu.ru/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142976" y="571480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4896" t="11667" r="34375" b="14166"/>
          <a:stretch>
            <a:fillRect/>
          </a:stretch>
        </p:blipFill>
        <p:spPr bwMode="auto">
          <a:xfrm>
            <a:off x="3071802" y="500018"/>
            <a:ext cx="47863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1071538" y="1071546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3 клас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АООП 4.2.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142976" y="571480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1071546"/>
            <a:ext cx="1928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7 класс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АООП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ЛУО с учетом НОДА без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дополнитель-ного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класса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2292" t="16667" r="34895" b="11666"/>
          <a:stretch>
            <a:fillRect/>
          </a:stretch>
        </p:blipFill>
        <p:spPr bwMode="auto">
          <a:xfrm>
            <a:off x="3000364" y="500042"/>
            <a:ext cx="48577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142976" y="571480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1071546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7 класс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АООП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 с учетом НОДА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3958" t="33333" r="27604" b="28333"/>
          <a:stretch>
            <a:fillRect/>
          </a:stretch>
        </p:blipFill>
        <p:spPr bwMode="auto">
          <a:xfrm>
            <a:off x="3071802" y="1285860"/>
            <a:ext cx="5500726" cy="272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143240" y="4357694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учетом НОДА специальные условия определяет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000100" y="428604"/>
            <a:ext cx="78581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Федеральная нормативно-правовая база: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Федеральный закон от 29.12.2012 №273-ФЗ «Об образовании в Российской Федерации»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Распоряжение Правительства РФ от 17.12.2016 № 2723-р «Об утверждении плана мероприятий по реализации Концепции развития ранней помощи в Российской Федерации на период до 2020 года»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Распоряжение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 09.09.2019 №Р-93«Об утверждении примерного Положения о психолого-педагогическом консилиуме образовательной организации»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Приказы Министерства образования и науки Российской Федерации о ФГОС ДО, НОО, ООО, СОО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от 19.12.2014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от 19.12.2014 № 1599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нарушениями)»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от 30.08.2013 №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от 30.08.2013 № 1015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от 20.09.2013 № 1082 «Об утверждении Положения 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комиссии».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от 09.11.2015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Приказ Министерства здравоохранения Российской Федерации от 30.06.2016 № 436н «Об утверждении перечня заболеваний, наличие которых дает право на обучение по основным общеобразовательным программам на дому»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142976" y="571480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 1-4 классы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1538" y="1285860"/>
          <a:ext cx="7715304" cy="4907280"/>
        </p:xfrm>
        <a:graphic>
          <a:graphicData uri="http://schemas.openxmlformats.org/drawingml/2006/table">
            <a:tbl>
              <a:tblPr/>
              <a:tblGrid>
                <a:gridCol w="1928567"/>
                <a:gridCol w="1929085"/>
                <a:gridCol w="1928567"/>
                <a:gridCol w="1929085"/>
              </a:tblGrid>
              <a:tr h="196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Глухие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Слабослышащие и позднооглохшие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Интеллектуальные нарушения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ЗПР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Букварь (в 2-х частях) 1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Рау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Ф.Ф.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Букварь (в 2-х частях) Аксёнова А.К.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к обучению грамоте. (в 2 частях) 1 доп. Тригер Р.Д.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язык. Развитие речи. 1-доп, 1,2,3 класс. Зыкова Т.С.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язык. Развитие речи. 1 доп.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Зикеев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А.Г.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 (в 2 частях) 2, 3, 4 класс. ЯкубовскаяЭ.В.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Обучение грамоте. Подготовка к обучению письму и чтению. Звуки речи, слова, предложения. (в 2 частях) 1 класс. Тригер Р.Д.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Произношение (в 2 частях) 1 доп., 1, 2, 3, 4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Пфаффенродт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А.Н.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Речевая практика. 1, 2, 3, 4 класс. Комарова С.В.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Литературное чтение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Чтение. (в 2 частях). 1 класс. Зыкова Т.С.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Чтение. (в 2 частях). 2, 3, 4 класс. Ильина С.Ю.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142976" y="571480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 1-4 классы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1538" y="1142980"/>
          <a:ext cx="7715304" cy="5643372"/>
        </p:xfrm>
        <a:graphic>
          <a:graphicData uri="http://schemas.openxmlformats.org/drawingml/2006/table">
            <a:tbl>
              <a:tblPr/>
              <a:tblGrid>
                <a:gridCol w="1928567"/>
                <a:gridCol w="1929085"/>
                <a:gridCol w="1928567"/>
                <a:gridCol w="1929085"/>
              </a:tblGrid>
              <a:tr h="196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Глухие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Слабослышащие и позднооглохшие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Интеллектуальные нарушения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ЗПР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Математика. (в 2 частях). 1, 2, 3, 4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Алышева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Т.В.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 и естествознание (Окружающий мир)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Ознакомление с окружающим миром.1, 1 доп., 2 класс. Зыкова Т.С.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 природы и человека. 1, 1 доп., 2 класс. Кудрина С.В.;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 природы и человека. 1, 2, 3, 4 класс. Матвеева Н.Б.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Искусство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Изобразительное искусство. 1 класс. Рау М.Ю.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Изобразительное искусство. 1, 2, 3, 4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Рау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М.Ю.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Технология. Ручной труд. 1, 2, 3, 4 класс. Кузнецова Л.А.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1142976" y="642918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 5-9 классы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1538" y="1214422"/>
          <a:ext cx="7715304" cy="5446958"/>
        </p:xfrm>
        <a:graphic>
          <a:graphicData uri="http://schemas.openxmlformats.org/drawingml/2006/table">
            <a:tbl>
              <a:tblPr/>
              <a:tblGrid>
                <a:gridCol w="7715304"/>
              </a:tblGrid>
              <a:tr h="5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Интеллектуальные нарушения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 5, 6, 7, 8, 9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ЯкубовскаяЭ.В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Чтение. 5 класс. Малышева З.Ф.; 6 класс. Бгажнокова И.М., 7 класс. Аксенова А.К., 8 класс. Малышева З.Ф., 9 класс. Аксенова А.К.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 истории. 6 класс. История Отечества. 7, 8, 9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Бгажнокова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И.М.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География. 6, 7, 8, 9 класс. Лифанова Т.М.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Математика. 5 класс. Перова М.Н., 6 класс. Капустина Г.М., 7 класс. Алышева Т.В., 8 класс. Эк.В.В., 9 класс. Антропов А.П.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Природоведение. 5, 6 класс. Лифанова Т.М.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Биология. Растения. Бактерии. Грибы. 7 класс. Клепинина З.А.</a:t>
                      </a:r>
                      <a:b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Биология. Животные. 8 класс. Никишов А.И.</a:t>
                      </a:r>
                      <a:b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Биология. Человек. 9 класс. Соломина Е.Н.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Технология. Профильный труд. Подготовка младшего обслуживающего персонала. 5 класс. Галле А.Г.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Технология. Профильный труд. Подготовка младшего обслуживающего персонала. 6, 7, 8, 9 класс. Галина А.И.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Технология. Швейное дело. 5, 6, 7, 8, 9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Картушина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Г.Б.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Технология. Сельскохозяйственный труд. 5, 6, 7, 8, 9 класс. Ковалёва Е.А.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1538" y="1285858"/>
          <a:ext cx="7643866" cy="5143540"/>
        </p:xfrm>
        <a:graphic>
          <a:graphicData uri="http://schemas.openxmlformats.org/drawingml/2006/table">
            <a:tbl>
              <a:tblPr/>
              <a:tblGrid>
                <a:gridCol w="7643866"/>
              </a:tblGrid>
              <a:tr h="2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Интеллектуальные нарушения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Речевая практика (для обучающихся с умственной отсталостью (интеллектуальными нарушениями). 1 класс. Горбацевич А.Д.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язык. Учебник для специальных (коррекционных) образовательных учреждений (VIII вид) 5, 6, 7, 8, 9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Галунчикова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Н.Г. Якубовская Э.В.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язык. Учебник для специальных (коррекционных) образовательных учреждений (VIII вид) 5, 6, 7, 8, 9 класс. Якубовская Э.В.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Галунчикова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Н.Г.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Чтение. Учебник для специальных (коррекционных) образовательных учреждений VIII вида. 5 класс. Малышева З.Ф.; 6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Бгажнокова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И.М., 7 класс. Аксенова А.К., 8 класс. Малышева З.Ф., 9 класс. Аксенова А.К.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География. Учебник для специальных (коррекционных) образовательных учреждений (VIII вид). 6, 7, 8, 9 класс. Лифанова Т.М.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Математика. Учебник для специальных (коррекционных) образовательных учреждений VIII вида. 5 класс. Перова М.Н., 6 класс. Капустина Г.М., 7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Алышева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Т.В., 8 класс. Эк.В.В., 9 класс Перова М.Н., 9 класс. Антропов А.П. 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(для обучающихся с интеллектуальными нарушениями) 5 класс Фадеева С.В.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42976" y="571480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Исключены из ФПУ Приказом Министерства Просвещения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 249 от 18.05.2020.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1538" y="1643050"/>
          <a:ext cx="7572428" cy="4171188"/>
        </p:xfrm>
        <a:graphic>
          <a:graphicData uri="http://schemas.openxmlformats.org/drawingml/2006/table">
            <a:tbl>
              <a:tblPr/>
              <a:tblGrid>
                <a:gridCol w="7572428"/>
              </a:tblGrid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Интеллектуальные нарушения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Естественно-научные</a:t>
                      </a:r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предметы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Природоведение. Учебник для специальных (коррекционных) общеобразовательных учреждений (VIII вид). 5 класс. Лифанова Т.М.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Биология. Неживая природа. Учебник для специальных (коррекционных) образовательных учреждений VIII вида. 6 класс. Никишов А.И.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Биология. Растения. Бактерии. Грибы. Учебник для специальных (коррекционных) образовательных учреждений VIII вида. 7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Клепинина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З.А.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Биология. Животные. Учебник для специальных (коррекционных) образовательных учреждений VIII вида. 8 класс. Никишов А.И.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Биология. Человек. Учебник для специальных (коррекционных) образовательных учреждений VIII вида. 9 класс. Соломина Е.Н.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Технология. Швейное дело. Учебник для специальных (коррекционных) образовательных учреждений VIII вида. 5, 6, 7, 8, 9 класс.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Картушина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Г.Б.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Технология. Сельскохозяйственный труд. Учебник для специальных (коррекционных) образовательных учреждений VIII вида 5, 6, 7, 8, 9 класс. Ковалёва Е.А.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42976" y="571480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Исключены из ФПУ Приказом Министерства Просвещения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 249 от 18.05.2020.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357290" y="785794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Кадровые условия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500306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 реализации ФГОС ОВЗ педагогические работники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наряду со средним или высшим профессиональным педагогическим образованием по соответствующему занимаемой должности направлению (профилю, квалификации) подготовки должны иметь удостоверение о повышении квалификации в области инклюзивного образования установленного образца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4714884"/>
            <a:ext cx="7215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 реализации ФГОС  обучающихся с УО педагогические работники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любом варианте профессиональной подготовки должны обязательно пройти переподготовку или курсы повышения квалификации в области олигофренопедагогики, подтвержденные документом установленного образца.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1500174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Обеспечено обязательное сопровождение специалистами, рекомендованными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ПМПК 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142976" y="571480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Разграничение полномочий: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42976" y="1428736"/>
          <a:ext cx="3143272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ТПМПК или ЦПМПК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Министерства образования и науки РФ от 20 сентября 2013 г. N 1082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Обследование детей 0-18 лет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Подготовка рекомендаций по созданию в ОО специальных условий (заключение ПМПК)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Присвоение статуса «ребенок с ОВЗ»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Формирование базы данных о детях с ОВЗ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Мониторинг исполнения ОО рекомендаций  ПМПК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500562" y="1428736"/>
          <a:ext cx="4286280" cy="507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</a:tblGrid>
              <a:tr h="36011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 П к    ОО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543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Распоряжение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России от 09.09.2019 №Р-93«Об утверждении примерного Положения о психолого-педагогическом консилиуме ОО»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112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Обследование детей 0-18 лет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2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Рекомендации по ПП сопровождению детей с ОВЗ (конкретизация рекомендаций ПМПК)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Рекомендации по ПП сопровождению на основании медицинского заключения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79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Рекомендации по ПП сопровождению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испытывающих трудности в освоении ООП, адаптации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7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Подготовка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пакета документов на ПМПК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142976" y="571480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Новинки: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Распоряжение Министерства Просвещения РФ от 06 августа 2020 года № Р-75 «Об утверждении примерного Положения об оказании логопедической помощи в организациях, осуществляющих образовательную деятельность»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785918" y="2143116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9218" name="Picture 2" descr="https://xn--6-7sbumfdq1b8b.xn--80acgfbsl1azdqr.xn--p1ai/media/news/news_99930_image_900x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000100" y="500042"/>
            <a:ext cx="8001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Региональная нормативно-правовая база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01.07.2013 № 68-оз «Об образовании в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Постановление Правительства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05.09.2013 № 359-п «О порядке организации предоставления психолого-педагогической, медицинской и социальной помощи обучающимся, испытывающим трудности в освоении основных общеобразовательных программ, своем развитии и социальной адаптации»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Постановление от 13.12.2013 № 543-п «Об организации инклюзивного образования лиц с ограниченными возможностями здоровья в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Распоряжение Правительства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05.05.2017 № 261-рп «О Концепции комплексного сопровождения людей с расстройствами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спектра и другими ментальными нарушениями в ХМАО–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2020 года»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Приказ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08.05.2014 № 5-нп «Об утверждении Порядка регламентации и оформления отношений государственной и муниципальной образовательной организации и родителей (законных представителей) обучающихся, нуждающихся в длительном лечении, а также детей-инвалидов в части организации обучения по основным общеобразовательным программам на дому или медицинских организациях»</a:t>
            </a: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04.05.2016 № 703 «Об организации психолого-педагогической, медицинской и социальной помощи обучающимся, испытывающим трудности в освоении основных общеобразовательных программ, своем развитии и социальной адаптации, а также при реализации адаптированных общеобразовательных программ в образовательных организациях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000100" y="500042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Региональная нормативно-правовая база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Департамента социального развития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31.08.2016 № 1306/578а-р «О внедрении моделей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реабилитационно-образовательного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сопровождения детей, имеющих особенности развития, в условиях образовательных организаций, организаций социального обслуживания и на дому»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Приказ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23.06.2017 № 1037 «О реализации Концепции комплексного сопровождения людей с расстройствами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спектра и другими ментальными нарушениями в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2020 года»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Совместный приказ шести департаментов, в том числе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«07» сентября 2017 года № 790-р/941/1378/273/1/298/243/1 «Об утверждении порядка межведомственного взаимодействия базовых организаций оказании комплексной помощи людям с расстройством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спектра, детям группы риска с признаками расстройства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спектра и с расстройством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спектра, их семьям в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Приказ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ХМАО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18.10.19 №1349 (совместный приказ трех департаментов) «О совершенствовании ранней помощи в Ханты-Мансийском автономном округе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Приказ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27.07.2018 № 1073 «Об организации работы по развитию системы получения общего, профессионального и дополнительного образования обучающихся с инвалидностью и обучающихся с ограниченными возможностями здоровья»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714357"/>
            <a:ext cx="6643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детей с ОВЗ в общеобразовательных организациях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Министерства образования и науки РФ от 30 августа 2013 г. N 1015 (с измен.2019 г))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14414" y="1857364"/>
          <a:ext cx="735811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5"/>
                <a:gridCol w="2428892"/>
                <a:gridCol w="26432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Инклюзивное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Интегрированное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Специальное образование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с ОВЗ учится совместно с нормативно развивающимися сверстниками в условиях массовой общеобразовательной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с ОВЗ учится в массовой общеобразовательной организации, но в отдельном классе совместно со сверстниками, имеющими схожие проблемы в психофизическом развитии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с ОВЗ учится вместе со сверстниками, имеющими схожие проблемы в психофизическом развитии, в отдельной организации, осуществляющей образовательную деятельность по адаптированным основным общеобразовательным программам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714357"/>
            <a:ext cx="66437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Основание для обучения ребенка по АООП: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родителей (законных представителей)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ПМПК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ИПРА ребенка-инвалида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000100" y="85723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детей с ОВЗ</a:t>
            </a:r>
          </a:p>
          <a:p>
            <a:pPr lvl="0" algn="ctr"/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000240"/>
            <a:ext cx="27146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ОВЗ 1-4 классы по ФГОС ОВЗ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2285992"/>
            <a:ext cx="27146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ru-RU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УО 1-5 классы</a:t>
            </a:r>
          </a:p>
          <a:p>
            <a:pPr lvl="0"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3857628"/>
            <a:ext cx="27146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ru-RU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УО 6-9 классы</a:t>
            </a:r>
          </a:p>
          <a:p>
            <a:pPr lvl="0"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0166" y="2928934"/>
            <a:ext cx="27146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ОВЗ 5 класс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3643314"/>
            <a:ext cx="27146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ОВЗ 6-10 классы ФГОС ООО и СОО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0166" y="4714884"/>
            <a:ext cx="27146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ОВЗ 11 класс ФКГОС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500694" y="1357298"/>
            <a:ext cx="1214446" cy="642942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214678" y="1357298"/>
            <a:ext cx="1214446" cy="428628"/>
          </a:xfrm>
          <a:prstGeom prst="straightConnector1">
            <a:avLst/>
          </a:prstGeom>
          <a:ln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571480"/>
            <a:ext cx="69294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ОВЗ 1-4 классы по ФГОС ОВЗ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адаптированных основных образовательных программ в соответствии с ФГОС обучающихся с ОВЗ НОО (Приказ Министерства образования и науки РФ от 19.12.2014 № 1598, Приказ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ДОиМП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03.07.2016 № 1214 «Об утверждении примерных учебных планов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….», примерные адаптированные программы)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18750" t="36667" r="20284" b="30456"/>
          <a:stretch>
            <a:fillRect/>
          </a:stretch>
        </p:blipFill>
        <p:spPr bwMode="auto">
          <a:xfrm>
            <a:off x="1142976" y="3357562"/>
            <a:ext cx="75009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642918"/>
            <a:ext cx="6286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ОВЗ 1-4 классы по ФГОС ОВЗ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адаптированных основных образовательных программ в соответствии с ФГОС обучающихся с ОВЗ НОО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https://fgosreestr.ru/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000372"/>
            <a:ext cx="7858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4"/>
              </a:rPr>
              <a:t>- ПРИМЕРНАЯ АООП НОО СЛЕПЫХ ОБУЧАЮЩИХСЯ</a:t>
            </a:r>
            <a:endParaRPr lang="ru-RU" u="sng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5"/>
              </a:rPr>
              <a:t>- ПРИМЕРНАЯ АООП НОО СЛАБОСЛЫШАЩИХ И ПОЗДНООГЛОХШИХ ОБУЧАЮЩИХСЯ</a:t>
            </a:r>
            <a:endParaRPr lang="ru-RU" u="sng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6"/>
              </a:rPr>
              <a:t>- ПРИМЕРНАЯ АООП НОО ОБРАЗОВАНИЯ ОБУЧАЮЩИХСЯ С ТЯЖЕЛЫМИ НАРУШЕНИЯМИ РЕЧИ</a:t>
            </a:r>
            <a:endParaRPr lang="ru-RU" u="sng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7"/>
              </a:rPr>
              <a:t>- ПРИМЕРНАЯ АООП НОО ОБУЧАЮЩИХСЯ С РАССТРОЙСТВАМИ АУТИСТИЧЕСКОГО СПЕКТРА</a:t>
            </a:r>
            <a:endParaRPr lang="ru-RU" u="sng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8"/>
              </a:rPr>
              <a:t>- ПРИМЕРНАЯ АООП НОО ОБУЧАЮЩИХСЯ С НАРУШЕНИЯМИ ОПОРНО-ДВИГАТЕЛЬНОГО АППАРАТА</a:t>
            </a:r>
            <a:endParaRPr lang="ru-RU" u="sng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9"/>
              </a:rPr>
              <a:t>- ПРИМЕРНАЯ АООП НОО ОБУЧАЮЩИХСЯ С ЗАДЕРЖКОЙ ПСИХИЧЕСКОГО РАЗВИТИЯ</a:t>
            </a:r>
            <a:endParaRPr lang="ru-RU" u="sng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10"/>
              </a:rPr>
              <a:t>- ПРИМЕРНАЯ АООП НОО  ДЛЯ СЛАБОВИДЯЩИХ ОБУЧАЮЩИХСЯ</a:t>
            </a:r>
            <a:endParaRPr lang="ru-RU" u="sng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cap="all" dirty="0" smtClean="0">
                <a:latin typeface="Times New Roman" pitchFamily="18" charset="0"/>
                <a:cs typeface="Times New Roman" pitchFamily="18" charset="0"/>
                <a:hlinkClick r:id="rId11"/>
              </a:rPr>
              <a:t>- ПРИМЕРНАЯ АООП НОО ГЛУХИХ ОБУЧАЮЩИХСЯ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425519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2563</Words>
  <Application>Microsoft Office PowerPoint</Application>
  <PresentationFormat>Экран (4:3)</PresentationFormat>
  <Paragraphs>223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Нормативно-правовая база составления учебных планов и адаптированных образовательных программ для обучающихся с ОВЗ на 2020-2021 учебный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реализация комплекса мер по переходу общеобразовательных школ в режим  эффективного функционирования.</dc:title>
  <dc:creator>07</dc:creator>
  <cp:lastModifiedBy>07</cp:lastModifiedBy>
  <cp:revision>191</cp:revision>
  <dcterms:created xsi:type="dcterms:W3CDTF">2019-10-21T07:37:47Z</dcterms:created>
  <dcterms:modified xsi:type="dcterms:W3CDTF">2020-09-07T09:40:32Z</dcterms:modified>
</cp:coreProperties>
</file>