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sldIdLst>
    <p:sldId id="256" r:id="rId2"/>
    <p:sldId id="260" r:id="rId3"/>
    <p:sldId id="265" r:id="rId4"/>
    <p:sldId id="267" r:id="rId5"/>
    <p:sldId id="266" r:id="rId6"/>
    <p:sldId id="262" r:id="rId7"/>
    <p:sldId id="268" r:id="rId8"/>
    <p:sldId id="263" r:id="rId9"/>
    <p:sldId id="270" r:id="rId10"/>
    <p:sldId id="272" r:id="rId11"/>
    <p:sldId id="273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66"/>
    <a:srgbClr val="FFFFCC"/>
    <a:srgbClr val="009999"/>
    <a:srgbClr val="000099"/>
    <a:srgbClr val="0000C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5" d="100"/>
          <a:sy n="75" d="100"/>
        </p:scale>
        <p:origin x="-1422" y="-3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29.03.2021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29.03.2021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29.03.2021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29.03.2021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29.03.2021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43438" y="1571612"/>
            <a:ext cx="3929090" cy="3214710"/>
          </a:xfrm>
        </p:spPr>
        <p:txBody>
          <a:bodyPr>
            <a:noAutofit/>
          </a:bodyPr>
          <a:lstStyle/>
          <a:p>
            <a:pPr lvl="0" algn="ctr">
              <a:defRPr/>
            </a:pPr>
            <a:r>
              <a:rPr lang="ru-RU" sz="2200" b="1" dirty="0" smtClean="0">
                <a:solidFill>
                  <a:srgbClr val="1C4853"/>
                </a:solidFill>
                <a:effectLst/>
                <a:latin typeface="Times New Roman" pitchFamily="18" charset="0"/>
                <a:cs typeface="Times New Roman" pitchFamily="18" charset="0"/>
              </a:rPr>
              <a:t>Организация исполнения мероприятий индивидуальной программы реабилитации и </a:t>
            </a:r>
            <a:r>
              <a:rPr lang="ru-RU" sz="2200" b="1" dirty="0" err="1" smtClean="0">
                <a:solidFill>
                  <a:srgbClr val="1C4853"/>
                </a:solidFill>
                <a:effectLst/>
                <a:latin typeface="Times New Roman" pitchFamily="18" charset="0"/>
                <a:cs typeface="Times New Roman" pitchFamily="18" charset="0"/>
              </a:rPr>
              <a:t>абилитации</a:t>
            </a:r>
            <a:r>
              <a:rPr lang="ru-RU" sz="2200" b="1" dirty="0" smtClean="0">
                <a:solidFill>
                  <a:srgbClr val="1C4853"/>
                </a:solidFill>
                <a:effectLst/>
                <a:latin typeface="Times New Roman" pitchFamily="18" charset="0"/>
                <a:cs typeface="Times New Roman" pitchFamily="18" charset="0"/>
              </a:rPr>
              <a:t> ребенка-инвалида в образовательных </a:t>
            </a:r>
            <a:r>
              <a:rPr lang="ru-RU" sz="2200" b="1" dirty="0" smtClean="0">
                <a:solidFill>
                  <a:srgbClr val="1C4853"/>
                </a:solidFill>
                <a:effectLst/>
                <a:latin typeface="Times New Roman" pitchFamily="18" charset="0"/>
                <a:cs typeface="Times New Roman" pitchFamily="18" charset="0"/>
              </a:rPr>
              <a:t>учреждениях</a:t>
            </a:r>
            <a:br>
              <a:rPr lang="ru-RU" sz="2200" b="1" dirty="0" smtClean="0">
                <a:solidFill>
                  <a:srgbClr val="1C485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solidFill>
                  <a:srgbClr val="1C4853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b="1" dirty="0" smtClean="0">
                <a:solidFill>
                  <a:srgbClr val="1C485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endParaRPr lang="ru-RU" sz="1600" b="1" dirty="0">
              <a:solidFill>
                <a:srgbClr val="1C4853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786050" y="5857892"/>
            <a:ext cx="35719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Березово</a:t>
            </a:r>
            <a:endParaRPr lang="ru-RU" sz="1600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2021 </a:t>
            </a: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год</a:t>
            </a:r>
            <a:endParaRPr lang="ru-RU" sz="1600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2" name="Группа 31"/>
          <p:cNvGrpSpPr/>
          <p:nvPr/>
        </p:nvGrpSpPr>
        <p:grpSpPr>
          <a:xfrm>
            <a:off x="1214414" y="142852"/>
            <a:ext cx="7726517" cy="4787140"/>
            <a:chOff x="1214414" y="142852"/>
            <a:chExt cx="7726517" cy="4787140"/>
          </a:xfrm>
        </p:grpSpPr>
        <p:pic>
          <p:nvPicPr>
            <p:cNvPr id="2049" name="Picture 1" descr="C:\Users\07\Documents\Рисунки\логотип КО новый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858148" y="142852"/>
              <a:ext cx="1082783" cy="1214446"/>
            </a:xfrm>
            <a:prstGeom prst="rect">
              <a:avLst/>
            </a:prstGeom>
            <a:noFill/>
          </p:spPr>
        </p:pic>
        <p:cxnSp>
          <p:nvCxnSpPr>
            <p:cNvPr id="8" name="Прямая соединительная линия 7"/>
            <p:cNvCxnSpPr/>
            <p:nvPr/>
          </p:nvCxnSpPr>
          <p:spPr>
            <a:xfrm>
              <a:off x="1928794" y="357166"/>
              <a:ext cx="6000792" cy="1588"/>
            </a:xfrm>
            <a:prstGeom prst="line">
              <a:avLst/>
            </a:prstGeom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Прямая соединительная линия 8"/>
            <p:cNvCxnSpPr/>
            <p:nvPr/>
          </p:nvCxnSpPr>
          <p:spPr>
            <a:xfrm>
              <a:off x="1214414" y="285728"/>
              <a:ext cx="6929486" cy="1588"/>
            </a:xfrm>
            <a:prstGeom prst="line">
              <a:avLst/>
            </a:prstGeom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rot="5400000">
              <a:off x="6965173" y="2964653"/>
              <a:ext cx="3929090" cy="1588"/>
            </a:xfrm>
            <a:prstGeom prst="line">
              <a:avLst/>
            </a:prstGeom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>
              <a:off x="3643306" y="428604"/>
              <a:ext cx="4143404" cy="1588"/>
            </a:xfrm>
            <a:prstGeom prst="line">
              <a:avLst/>
            </a:prstGeom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Прямая соединительная линия 17"/>
            <p:cNvCxnSpPr/>
            <p:nvPr/>
          </p:nvCxnSpPr>
          <p:spPr>
            <a:xfrm rot="5400000" flipH="1" flipV="1">
              <a:off x="7394595" y="2678107"/>
              <a:ext cx="2928958" cy="1588"/>
            </a:xfrm>
            <a:prstGeom prst="line">
              <a:avLst/>
            </a:prstGeom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rot="5400000" flipH="1" flipV="1">
              <a:off x="7787504" y="2356636"/>
              <a:ext cx="2000264" cy="1588"/>
            </a:xfrm>
            <a:prstGeom prst="line">
              <a:avLst/>
            </a:prstGeom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3" name="Picture 4" descr="C:\Users\07\Documents\Документы 2019 год\Мероприятия 2019\Семинары\Семинар школ с НОР 13.12.19\Мое выступление Семинар НОР 13.12.19\kart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33289" y="928670"/>
            <a:ext cx="3640009" cy="4643470"/>
          </a:xfrm>
          <a:prstGeom prst="rect">
            <a:avLst/>
          </a:prstGeom>
          <a:noFill/>
        </p:spPr>
      </p:pic>
      <p:sp>
        <p:nvSpPr>
          <p:cNvPr id="14" name="Прямоугольник 13"/>
          <p:cNvSpPr/>
          <p:nvPr/>
        </p:nvSpPr>
        <p:spPr>
          <a:xfrm>
            <a:off x="5072066" y="4786322"/>
            <a:ext cx="371477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dirty="0" err="1" smtClean="0">
                <a:solidFill>
                  <a:srgbClr val="1C4853"/>
                </a:solidFill>
                <a:latin typeface="Times New Roman" pitchFamily="18" charset="0"/>
                <a:cs typeface="Times New Roman" pitchFamily="18" charset="0"/>
              </a:rPr>
              <a:t>А.Н.Кутырева</a:t>
            </a:r>
            <a:r>
              <a:rPr lang="ru-RU" dirty="0" smtClean="0">
                <a:solidFill>
                  <a:srgbClr val="1C4853"/>
                </a:solidFill>
                <a:latin typeface="Times New Roman" pitchFamily="18" charset="0"/>
                <a:cs typeface="Times New Roman" pitchFamily="18" charset="0"/>
              </a:rPr>
              <a:t>, директор </a:t>
            </a:r>
            <a:endParaRPr lang="ru-RU" dirty="0" smtClean="0">
              <a:solidFill>
                <a:srgbClr val="1C4853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dirty="0" smtClean="0">
                <a:solidFill>
                  <a:srgbClr val="1C4853"/>
                </a:solidFill>
                <a:latin typeface="Times New Roman" pitchFamily="18" charset="0"/>
                <a:cs typeface="Times New Roman" pitchFamily="18" charset="0"/>
              </a:rPr>
              <a:t>МАУ </a:t>
            </a:r>
            <a:r>
              <a:rPr lang="ru-RU" dirty="0" smtClean="0">
                <a:solidFill>
                  <a:srgbClr val="1C4853"/>
                </a:solidFill>
                <a:latin typeface="Times New Roman" pitchFamily="18" charset="0"/>
                <a:cs typeface="Times New Roman" pitchFamily="18" charset="0"/>
              </a:rPr>
              <a:t>«Образовательный центр»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4"/>
          <p:cNvGrpSpPr/>
          <p:nvPr/>
        </p:nvGrpSpPr>
        <p:grpSpPr>
          <a:xfrm>
            <a:off x="1214414" y="142852"/>
            <a:ext cx="7726517" cy="4787140"/>
            <a:chOff x="1214414" y="142852"/>
            <a:chExt cx="7726517" cy="4787140"/>
          </a:xfrm>
        </p:grpSpPr>
        <p:pic>
          <p:nvPicPr>
            <p:cNvPr id="16" name="Picture 1" descr="C:\Users\07\Documents\Рисунки\логотип КО новый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858148" y="142852"/>
              <a:ext cx="1082783" cy="1214446"/>
            </a:xfrm>
            <a:prstGeom prst="rect">
              <a:avLst/>
            </a:prstGeom>
            <a:noFill/>
          </p:spPr>
        </p:pic>
        <p:cxnSp>
          <p:nvCxnSpPr>
            <p:cNvPr id="17" name="Прямая соединительная линия 16"/>
            <p:cNvCxnSpPr/>
            <p:nvPr/>
          </p:nvCxnSpPr>
          <p:spPr>
            <a:xfrm>
              <a:off x="1928794" y="357166"/>
              <a:ext cx="6000792" cy="1588"/>
            </a:xfrm>
            <a:prstGeom prst="line">
              <a:avLst/>
            </a:prstGeom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Прямая соединительная линия 17"/>
            <p:cNvCxnSpPr/>
            <p:nvPr/>
          </p:nvCxnSpPr>
          <p:spPr>
            <a:xfrm>
              <a:off x="1214414" y="285728"/>
              <a:ext cx="6929486" cy="1588"/>
            </a:xfrm>
            <a:prstGeom prst="line">
              <a:avLst/>
            </a:prstGeom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Прямая соединительная линия 18"/>
            <p:cNvCxnSpPr/>
            <p:nvPr/>
          </p:nvCxnSpPr>
          <p:spPr>
            <a:xfrm rot="5400000">
              <a:off x="6965173" y="2964653"/>
              <a:ext cx="3929090" cy="1588"/>
            </a:xfrm>
            <a:prstGeom prst="line">
              <a:avLst/>
            </a:prstGeom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>
              <a:off x="3643306" y="428604"/>
              <a:ext cx="4143404" cy="1588"/>
            </a:xfrm>
            <a:prstGeom prst="line">
              <a:avLst/>
            </a:prstGeom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rot="5400000" flipH="1" flipV="1">
              <a:off x="7394595" y="2678107"/>
              <a:ext cx="2928958" cy="1588"/>
            </a:xfrm>
            <a:prstGeom prst="line">
              <a:avLst/>
            </a:prstGeom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Прямая соединительная линия 21"/>
            <p:cNvCxnSpPr/>
            <p:nvPr/>
          </p:nvCxnSpPr>
          <p:spPr>
            <a:xfrm rot="5400000" flipH="1" flipV="1">
              <a:off x="7787504" y="2356636"/>
              <a:ext cx="2000264" cy="1588"/>
            </a:xfrm>
            <a:prstGeom prst="line">
              <a:avLst/>
            </a:prstGeom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" name="Прямоугольник 22"/>
          <p:cNvSpPr/>
          <p:nvPr/>
        </p:nvSpPr>
        <p:spPr>
          <a:xfrm>
            <a:off x="1071538" y="642918"/>
            <a:ext cx="710143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006666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400" dirty="0" smtClean="0">
                <a:solidFill>
                  <a:srgbClr val="006666"/>
                </a:solidFill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sz="2400" dirty="0" smtClean="0">
                <a:solidFill>
                  <a:srgbClr val="006666"/>
                </a:solidFill>
                <a:latin typeface="Times New Roman" pitchFamily="18" charset="0"/>
                <a:cs typeface="Times New Roman" pitchFamily="18" charset="0"/>
              </a:rPr>
              <a:t>Березовскому </a:t>
            </a:r>
            <a:r>
              <a:rPr lang="ru-RU" sz="2400" dirty="0" smtClean="0">
                <a:solidFill>
                  <a:srgbClr val="006666"/>
                </a:solidFill>
                <a:latin typeface="Times New Roman" pitchFamily="18" charset="0"/>
                <a:cs typeface="Times New Roman" pitchFamily="18" charset="0"/>
              </a:rPr>
              <a:t>району </a:t>
            </a:r>
          </a:p>
          <a:p>
            <a:r>
              <a:rPr lang="ru-RU" sz="2400" dirty="0" smtClean="0">
                <a:solidFill>
                  <a:srgbClr val="006666"/>
                </a:solidFill>
                <a:latin typeface="Times New Roman" pitchFamily="18" charset="0"/>
                <a:cs typeface="Times New Roman" pitchFamily="18" charset="0"/>
              </a:rPr>
              <a:t>(по </a:t>
            </a:r>
            <a:r>
              <a:rPr lang="ru-RU" sz="2400" dirty="0" smtClean="0">
                <a:solidFill>
                  <a:srgbClr val="006666"/>
                </a:solidFill>
                <a:latin typeface="Times New Roman" pitchFamily="18" charset="0"/>
                <a:cs typeface="Times New Roman" pitchFamily="18" charset="0"/>
              </a:rPr>
              <a:t>данным муниципальной </a:t>
            </a:r>
            <a:r>
              <a:rPr lang="ru-RU" sz="2400" dirty="0" smtClean="0">
                <a:solidFill>
                  <a:srgbClr val="006666"/>
                </a:solidFill>
                <a:latin typeface="Times New Roman" pitchFamily="18" charset="0"/>
                <a:cs typeface="Times New Roman" pitchFamily="18" charset="0"/>
              </a:rPr>
              <a:t>базы) :</a:t>
            </a: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Всего детей-инвалидов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– 89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человек,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из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них детей-инвалидов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без ОВЗ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19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21%)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2214546" y="2857496"/>
            <a:ext cx="5429288" cy="37147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89</a:t>
            </a:r>
            <a:endParaRPr lang="ru-RU" sz="4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Овал 23"/>
          <p:cNvSpPr/>
          <p:nvPr/>
        </p:nvSpPr>
        <p:spPr>
          <a:xfrm>
            <a:off x="5429256" y="3857628"/>
            <a:ext cx="2214578" cy="1643074"/>
          </a:xfrm>
          <a:prstGeom prst="ellipse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rgbClr val="006666"/>
                </a:solidFill>
                <a:latin typeface="Times New Roman" pitchFamily="18" charset="0"/>
                <a:cs typeface="Times New Roman" pitchFamily="18" charset="0"/>
              </a:rPr>
              <a:t>19</a:t>
            </a:r>
            <a:endParaRPr lang="ru-RU" sz="4400" b="1" dirty="0">
              <a:solidFill>
                <a:srgbClr val="006666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4"/>
          <p:cNvGrpSpPr/>
          <p:nvPr/>
        </p:nvGrpSpPr>
        <p:grpSpPr>
          <a:xfrm>
            <a:off x="1214414" y="142852"/>
            <a:ext cx="7726517" cy="4787140"/>
            <a:chOff x="1214414" y="142852"/>
            <a:chExt cx="7726517" cy="4787140"/>
          </a:xfrm>
        </p:grpSpPr>
        <p:pic>
          <p:nvPicPr>
            <p:cNvPr id="16" name="Picture 1" descr="C:\Users\07\Documents\Рисунки\логотип КО новый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858148" y="142852"/>
              <a:ext cx="1082783" cy="1214446"/>
            </a:xfrm>
            <a:prstGeom prst="rect">
              <a:avLst/>
            </a:prstGeom>
            <a:noFill/>
          </p:spPr>
        </p:pic>
        <p:cxnSp>
          <p:nvCxnSpPr>
            <p:cNvPr id="17" name="Прямая соединительная линия 16"/>
            <p:cNvCxnSpPr/>
            <p:nvPr/>
          </p:nvCxnSpPr>
          <p:spPr>
            <a:xfrm>
              <a:off x="1928794" y="357166"/>
              <a:ext cx="6000792" cy="1588"/>
            </a:xfrm>
            <a:prstGeom prst="line">
              <a:avLst/>
            </a:prstGeom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Прямая соединительная линия 17"/>
            <p:cNvCxnSpPr/>
            <p:nvPr/>
          </p:nvCxnSpPr>
          <p:spPr>
            <a:xfrm>
              <a:off x="1214414" y="285728"/>
              <a:ext cx="6929486" cy="1588"/>
            </a:xfrm>
            <a:prstGeom prst="line">
              <a:avLst/>
            </a:prstGeom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Прямая соединительная линия 18"/>
            <p:cNvCxnSpPr/>
            <p:nvPr/>
          </p:nvCxnSpPr>
          <p:spPr>
            <a:xfrm rot="5400000">
              <a:off x="6965173" y="2964653"/>
              <a:ext cx="3929090" cy="1588"/>
            </a:xfrm>
            <a:prstGeom prst="line">
              <a:avLst/>
            </a:prstGeom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>
              <a:off x="3643306" y="428604"/>
              <a:ext cx="4143404" cy="1588"/>
            </a:xfrm>
            <a:prstGeom prst="line">
              <a:avLst/>
            </a:prstGeom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rot="5400000" flipH="1" flipV="1">
              <a:off x="7394595" y="2678107"/>
              <a:ext cx="2928958" cy="1588"/>
            </a:xfrm>
            <a:prstGeom prst="line">
              <a:avLst/>
            </a:prstGeom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Прямая соединительная линия 21"/>
            <p:cNvCxnSpPr/>
            <p:nvPr/>
          </p:nvCxnSpPr>
          <p:spPr>
            <a:xfrm rot="5400000" flipH="1" flipV="1">
              <a:off x="7787504" y="2356636"/>
              <a:ext cx="2000264" cy="1588"/>
            </a:xfrm>
            <a:prstGeom prst="line">
              <a:avLst/>
            </a:prstGeom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" name="Прямоугольник 22"/>
          <p:cNvSpPr/>
          <p:nvPr/>
        </p:nvSpPr>
        <p:spPr>
          <a:xfrm>
            <a:off x="1142976" y="571480"/>
            <a:ext cx="710143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006666"/>
                </a:solidFill>
                <a:latin typeface="Times New Roman" pitchFamily="18" charset="0"/>
                <a:cs typeface="Times New Roman" pitchFamily="18" charset="0"/>
              </a:rPr>
              <a:t>По плану это первый семинар в этом году, затем пройдут семинары по работе с детьми ОВЗ для работников детских садов и для работников школ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31"/>
          <p:cNvGrpSpPr/>
          <p:nvPr/>
        </p:nvGrpSpPr>
        <p:grpSpPr>
          <a:xfrm>
            <a:off x="1214414" y="142852"/>
            <a:ext cx="7726517" cy="4787140"/>
            <a:chOff x="1214414" y="142852"/>
            <a:chExt cx="7726517" cy="4787140"/>
          </a:xfrm>
        </p:grpSpPr>
        <p:pic>
          <p:nvPicPr>
            <p:cNvPr id="2049" name="Picture 1" descr="C:\Users\07\Documents\Рисунки\логотип КО новый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858148" y="142852"/>
              <a:ext cx="1082783" cy="1214446"/>
            </a:xfrm>
            <a:prstGeom prst="rect">
              <a:avLst/>
            </a:prstGeom>
            <a:noFill/>
          </p:spPr>
        </p:pic>
        <p:cxnSp>
          <p:nvCxnSpPr>
            <p:cNvPr id="8" name="Прямая соединительная линия 7"/>
            <p:cNvCxnSpPr/>
            <p:nvPr/>
          </p:nvCxnSpPr>
          <p:spPr>
            <a:xfrm>
              <a:off x="1928794" y="357166"/>
              <a:ext cx="6000792" cy="1588"/>
            </a:xfrm>
            <a:prstGeom prst="line">
              <a:avLst/>
            </a:prstGeom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Прямая соединительная линия 8"/>
            <p:cNvCxnSpPr/>
            <p:nvPr/>
          </p:nvCxnSpPr>
          <p:spPr>
            <a:xfrm>
              <a:off x="1214414" y="285728"/>
              <a:ext cx="6929486" cy="1588"/>
            </a:xfrm>
            <a:prstGeom prst="line">
              <a:avLst/>
            </a:prstGeom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rot="5400000">
              <a:off x="6965173" y="2964653"/>
              <a:ext cx="3929090" cy="1588"/>
            </a:xfrm>
            <a:prstGeom prst="line">
              <a:avLst/>
            </a:prstGeom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>
              <a:off x="3643306" y="428604"/>
              <a:ext cx="4143404" cy="1588"/>
            </a:xfrm>
            <a:prstGeom prst="line">
              <a:avLst/>
            </a:prstGeom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Прямая соединительная линия 17"/>
            <p:cNvCxnSpPr/>
            <p:nvPr/>
          </p:nvCxnSpPr>
          <p:spPr>
            <a:xfrm rot="5400000" flipH="1" flipV="1">
              <a:off x="7394595" y="2678107"/>
              <a:ext cx="2928958" cy="1588"/>
            </a:xfrm>
            <a:prstGeom prst="line">
              <a:avLst/>
            </a:prstGeom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rot="5400000" flipH="1" flipV="1">
              <a:off x="7787504" y="2356636"/>
              <a:ext cx="2000264" cy="1588"/>
            </a:xfrm>
            <a:prstGeom prst="line">
              <a:avLst/>
            </a:prstGeom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TextBox 4"/>
          <p:cNvSpPr txBox="1"/>
          <p:nvPr/>
        </p:nvSpPr>
        <p:spPr>
          <a:xfrm>
            <a:off x="1000100" y="428604"/>
            <a:ext cx="7858180" cy="63094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006666"/>
                </a:solidFill>
                <a:latin typeface="Times New Roman" pitchFamily="18" charset="0"/>
                <a:cs typeface="Times New Roman" pitchFamily="18" charset="0"/>
              </a:rPr>
              <a:t>Нормативно-правовая </a:t>
            </a:r>
            <a:r>
              <a:rPr lang="ru-RU" b="1" dirty="0" smtClean="0">
                <a:solidFill>
                  <a:srgbClr val="006666"/>
                </a:solidFill>
                <a:latin typeface="Times New Roman" pitchFamily="18" charset="0"/>
                <a:cs typeface="Times New Roman" pitchFamily="18" charset="0"/>
              </a:rPr>
              <a:t>основа </a:t>
            </a:r>
            <a:endParaRPr lang="ru-RU" b="1" dirty="0" smtClean="0">
              <a:solidFill>
                <a:srgbClr val="006666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solidFill>
                  <a:srgbClr val="006666"/>
                </a:solidFill>
                <a:latin typeface="Times New Roman" pitchFamily="18" charset="0"/>
                <a:cs typeface="Times New Roman" pitchFamily="18" charset="0"/>
              </a:rPr>
              <a:t>организации </a:t>
            </a:r>
            <a:r>
              <a:rPr lang="ru-RU" b="1" dirty="0" smtClean="0">
                <a:solidFill>
                  <a:srgbClr val="006666"/>
                </a:solidFill>
                <a:latin typeface="Times New Roman" pitchFamily="18" charset="0"/>
                <a:cs typeface="Times New Roman" pitchFamily="18" charset="0"/>
              </a:rPr>
              <a:t>процесса </a:t>
            </a:r>
            <a:r>
              <a:rPr lang="ru-RU" b="1" dirty="0" smtClean="0">
                <a:solidFill>
                  <a:srgbClr val="006666"/>
                </a:solidFill>
                <a:latin typeface="Times New Roman" pitchFamily="18" charset="0"/>
                <a:cs typeface="Times New Roman" pitchFamily="18" charset="0"/>
              </a:rPr>
              <a:t>сопровождения  </a:t>
            </a:r>
            <a:r>
              <a:rPr lang="ru-RU" b="1" dirty="0" smtClean="0">
                <a:solidFill>
                  <a:srgbClr val="006666"/>
                </a:solidFill>
                <a:latin typeface="Times New Roman" pitchFamily="18" charset="0"/>
                <a:cs typeface="Times New Roman" pitchFamily="18" charset="0"/>
              </a:rPr>
              <a:t>ребенка – </a:t>
            </a:r>
            <a:r>
              <a:rPr lang="ru-RU" b="1" dirty="0" smtClean="0">
                <a:solidFill>
                  <a:srgbClr val="006666"/>
                </a:solidFill>
                <a:latin typeface="Times New Roman" pitchFamily="18" charset="0"/>
                <a:cs typeface="Times New Roman" pitchFamily="18" charset="0"/>
              </a:rPr>
              <a:t>инвалида</a:t>
            </a:r>
          </a:p>
          <a:p>
            <a:r>
              <a:rPr lang="ru-RU" b="1" dirty="0" smtClean="0">
                <a:solidFill>
                  <a:srgbClr val="006666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b="1" dirty="0" smtClean="0">
                <a:solidFill>
                  <a:srgbClr val="006666"/>
                </a:solidFill>
                <a:latin typeface="Times New Roman" pitchFamily="18" charset="0"/>
                <a:cs typeface="Times New Roman" pitchFamily="18" charset="0"/>
              </a:rPr>
              <a:t>условиях образовательной организации </a:t>
            </a:r>
            <a:endParaRPr lang="ru-RU" b="1" dirty="0" smtClean="0">
              <a:solidFill>
                <a:srgbClr val="006666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1. Конвенция о правах инвалидов, принята Генеральной Ассамблеей ООН 13 декабря 2006 г. ( ратифицирована  в  Российской Федерацией 25 сентября 2012 г.).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2. Конвенция ООН о правах ребенка, принята резолюцией 45/25 Генеральной Ассамблеи  ООН от 20 ноября 1989 г., ратифицирована Постановлением Верховного Совета СССР от 13 июня 1990 г.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3. Федеральный закон от 24 ноября 1995 года N 181-ФЗ «О социальной защите инвалидов в Российской Федерации» (в ред. от 29.12.2017 г.).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4. Федеральный закон от 29 декабря 2012 г. № 273-ФЗ «Об образовании в Российской Федерации» (в ред. от 29.12.2017 г.)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5. Федеральный закон от 24 июля 1998 г. № 124-ФЗ «Об основных гарантиях прав ребенка в Российской Федерации».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6. Положение о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психолого-медико-педагогической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комиссии, утвержденное Приказом Министерства образования и науки РФ от 20.09.2013 г. №1082. 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7. Приказ Министерства труда и социальной защиты РФ от 10.12.2013 г. №723 "Об организации работы по межведомственному взаимодействию федеральных государственных учреждений медико-социальной экспертизы с ПМПК"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8. Приказ Министерства образования и науки РФ от 09.11.2015 г №1309 «Об утверждении Порядка обеспечения условий доступности для инвалидов объектов и предоставляемых услуг в сфере образования, а также оказания им при этом необходимой помощи»</a:t>
            </a:r>
          </a:p>
          <a:p>
            <a:pPr algn="ctr"/>
            <a:endParaRPr lang="ru-RU" sz="1400" b="1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4"/>
          <p:cNvGrpSpPr/>
          <p:nvPr/>
        </p:nvGrpSpPr>
        <p:grpSpPr>
          <a:xfrm>
            <a:off x="1214414" y="142852"/>
            <a:ext cx="7726517" cy="4787140"/>
            <a:chOff x="1214414" y="142852"/>
            <a:chExt cx="7726517" cy="4787140"/>
          </a:xfrm>
        </p:grpSpPr>
        <p:pic>
          <p:nvPicPr>
            <p:cNvPr id="16" name="Picture 1" descr="C:\Users\07\Documents\Рисунки\логотип КО новый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858148" y="142852"/>
              <a:ext cx="1082783" cy="1214446"/>
            </a:xfrm>
            <a:prstGeom prst="rect">
              <a:avLst/>
            </a:prstGeom>
            <a:noFill/>
          </p:spPr>
        </p:pic>
        <p:cxnSp>
          <p:nvCxnSpPr>
            <p:cNvPr id="17" name="Прямая соединительная линия 16"/>
            <p:cNvCxnSpPr/>
            <p:nvPr/>
          </p:nvCxnSpPr>
          <p:spPr>
            <a:xfrm>
              <a:off x="1928794" y="357166"/>
              <a:ext cx="6000792" cy="1588"/>
            </a:xfrm>
            <a:prstGeom prst="line">
              <a:avLst/>
            </a:prstGeom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Прямая соединительная линия 17"/>
            <p:cNvCxnSpPr/>
            <p:nvPr/>
          </p:nvCxnSpPr>
          <p:spPr>
            <a:xfrm>
              <a:off x="1214414" y="285728"/>
              <a:ext cx="6929486" cy="1588"/>
            </a:xfrm>
            <a:prstGeom prst="line">
              <a:avLst/>
            </a:prstGeom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Прямая соединительная линия 18"/>
            <p:cNvCxnSpPr/>
            <p:nvPr/>
          </p:nvCxnSpPr>
          <p:spPr>
            <a:xfrm rot="5400000">
              <a:off x="6965173" y="2964653"/>
              <a:ext cx="3929090" cy="1588"/>
            </a:xfrm>
            <a:prstGeom prst="line">
              <a:avLst/>
            </a:prstGeom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>
              <a:off x="3643306" y="428604"/>
              <a:ext cx="4143404" cy="1588"/>
            </a:xfrm>
            <a:prstGeom prst="line">
              <a:avLst/>
            </a:prstGeom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rot="5400000" flipH="1" flipV="1">
              <a:off x="7394595" y="2678107"/>
              <a:ext cx="2928958" cy="1588"/>
            </a:xfrm>
            <a:prstGeom prst="line">
              <a:avLst/>
            </a:prstGeom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Прямая соединительная линия 21"/>
            <p:cNvCxnSpPr/>
            <p:nvPr/>
          </p:nvCxnSpPr>
          <p:spPr>
            <a:xfrm rot="5400000" flipH="1" flipV="1">
              <a:off x="7787504" y="2356636"/>
              <a:ext cx="2000264" cy="1588"/>
            </a:xfrm>
            <a:prstGeom prst="line">
              <a:avLst/>
            </a:prstGeom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2" name="Rectangle 1"/>
          <p:cNvSpPr>
            <a:spLocks noChangeArrowheads="1"/>
          </p:cNvSpPr>
          <p:nvPr/>
        </p:nvSpPr>
        <p:spPr bwMode="auto">
          <a:xfrm>
            <a:off x="1285852" y="1428736"/>
            <a:ext cx="7358114" cy="4708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sz="2000" u="sng" dirty="0" smtClean="0">
                <a:latin typeface="Times New Roman" pitchFamily="18" charset="0"/>
                <a:cs typeface="Times New Roman" pitchFamily="18" charset="0"/>
              </a:rPr>
              <a:t>Ст</a:t>
            </a:r>
            <a:r>
              <a:rPr lang="ru-RU" sz="2000" u="sng" dirty="0" smtClean="0">
                <a:latin typeface="Times New Roman" pitchFamily="18" charset="0"/>
                <a:cs typeface="Times New Roman" pitchFamily="18" charset="0"/>
              </a:rPr>
              <a:t>. 1 Закона 181-ФЗ </a:t>
            </a:r>
            <a:r>
              <a:rPr lang="ru-RU" sz="2000" b="1" u="sng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000" u="sng" dirty="0" smtClean="0">
                <a:latin typeface="Times New Roman" pitchFamily="18" charset="0"/>
                <a:cs typeface="Times New Roman" pitchFamily="18" charset="0"/>
              </a:rPr>
              <a:t>О социальной защите инвалидов</a:t>
            </a:r>
            <a:r>
              <a:rPr lang="ru-RU" sz="2000" u="sng" dirty="0" smtClean="0">
                <a:latin typeface="Times New Roman" pitchFamily="18" charset="0"/>
                <a:cs typeface="Times New Roman" pitchFamily="18" charset="0"/>
              </a:rPr>
              <a:t>»: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ребенок-инвалид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– это лицо до 18 лет, имеющее нарушение здоровья со стойким расстройством (физических и психических) функций организма, обусловленное заболеваниями, травмами, их последствиями, дефектами, которое приводит к ограничению жизнедеятельности и необходимости его социальной защиты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u="sng" dirty="0" smtClean="0">
                <a:latin typeface="Times New Roman" pitchFamily="18" charset="0"/>
                <a:cs typeface="Times New Roman" pitchFamily="18" charset="0"/>
              </a:rPr>
              <a:t>Ст. 79 Закона   273-ФЗ "Об образовании в </a:t>
            </a:r>
            <a:r>
              <a:rPr lang="ru-RU" sz="2000" u="sng" dirty="0" smtClean="0">
                <a:latin typeface="Times New Roman" pitchFamily="18" charset="0"/>
                <a:cs typeface="Times New Roman" pitchFamily="18" charset="0"/>
              </a:rPr>
              <a:t>РФ»: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ребенок с ограниченными возможностями здоровья (ОВЗ)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– это лицо до 18 лет, имеющее недостатки в физическом и (или) психологическом развитии, подтвержденные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психолого-медико-педагогической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комиссией и препятствующие получению образования без создания специальных условий.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4"/>
          <p:cNvGrpSpPr/>
          <p:nvPr/>
        </p:nvGrpSpPr>
        <p:grpSpPr>
          <a:xfrm>
            <a:off x="1214414" y="142852"/>
            <a:ext cx="7726517" cy="4787140"/>
            <a:chOff x="1214414" y="142852"/>
            <a:chExt cx="7726517" cy="4787140"/>
          </a:xfrm>
        </p:grpSpPr>
        <p:pic>
          <p:nvPicPr>
            <p:cNvPr id="16" name="Picture 1" descr="C:\Users\07\Documents\Рисунки\логотип КО новый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858148" y="142852"/>
              <a:ext cx="1082783" cy="1214446"/>
            </a:xfrm>
            <a:prstGeom prst="rect">
              <a:avLst/>
            </a:prstGeom>
            <a:noFill/>
          </p:spPr>
        </p:pic>
        <p:cxnSp>
          <p:nvCxnSpPr>
            <p:cNvPr id="17" name="Прямая соединительная линия 16"/>
            <p:cNvCxnSpPr/>
            <p:nvPr/>
          </p:nvCxnSpPr>
          <p:spPr>
            <a:xfrm>
              <a:off x="1928794" y="357166"/>
              <a:ext cx="6000792" cy="1588"/>
            </a:xfrm>
            <a:prstGeom prst="line">
              <a:avLst/>
            </a:prstGeom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Прямая соединительная линия 17"/>
            <p:cNvCxnSpPr/>
            <p:nvPr/>
          </p:nvCxnSpPr>
          <p:spPr>
            <a:xfrm>
              <a:off x="1214414" y="285728"/>
              <a:ext cx="6929486" cy="1588"/>
            </a:xfrm>
            <a:prstGeom prst="line">
              <a:avLst/>
            </a:prstGeom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Прямая соединительная линия 18"/>
            <p:cNvCxnSpPr/>
            <p:nvPr/>
          </p:nvCxnSpPr>
          <p:spPr>
            <a:xfrm rot="5400000">
              <a:off x="6965173" y="2964653"/>
              <a:ext cx="3929090" cy="1588"/>
            </a:xfrm>
            <a:prstGeom prst="line">
              <a:avLst/>
            </a:prstGeom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>
              <a:off x="3643306" y="428604"/>
              <a:ext cx="4143404" cy="1588"/>
            </a:xfrm>
            <a:prstGeom prst="line">
              <a:avLst/>
            </a:prstGeom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rot="5400000" flipH="1" flipV="1">
              <a:off x="7394595" y="2678107"/>
              <a:ext cx="2928958" cy="1588"/>
            </a:xfrm>
            <a:prstGeom prst="line">
              <a:avLst/>
            </a:prstGeom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Прямая соединительная линия 21"/>
            <p:cNvCxnSpPr/>
            <p:nvPr/>
          </p:nvCxnSpPr>
          <p:spPr>
            <a:xfrm rot="5400000" flipH="1" flipV="1">
              <a:off x="7787504" y="2356636"/>
              <a:ext cx="2000264" cy="1588"/>
            </a:xfrm>
            <a:prstGeom prst="line">
              <a:avLst/>
            </a:prstGeom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2" name="Rectangle 1"/>
          <p:cNvSpPr>
            <a:spLocks noChangeArrowheads="1"/>
          </p:cNvSpPr>
          <p:nvPr/>
        </p:nvSpPr>
        <p:spPr bwMode="auto">
          <a:xfrm>
            <a:off x="1571604" y="1928802"/>
            <a:ext cx="6643734" cy="372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/>
            <a:r>
              <a:rPr lang="ru-RU" sz="2400" u="sng" dirty="0" smtClean="0"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ru-RU" sz="2400" u="sng" dirty="0" smtClean="0">
                <a:latin typeface="Times New Roman" pitchFamily="18" charset="0"/>
                <a:cs typeface="Times New Roman" pitchFamily="18" charset="0"/>
              </a:rPr>
              <a:t>каждый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ребенок с ограниченными возможностями здоровья, имеющий нарушение здоровья со стойким (т.е. длительным и не поддающимся коррекции стандартными методами лечения) расстройством функций организма, является инвалидом.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ru-RU" sz="2400" u="sng" dirty="0" smtClean="0"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ru-RU" sz="2400" u="sng" dirty="0" smtClean="0">
                <a:latin typeface="Times New Roman" pitchFamily="18" charset="0"/>
                <a:cs typeface="Times New Roman" pitchFamily="18" charset="0"/>
              </a:rPr>
              <a:t>каждый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ребенок – инвалид относится к категории детей с ОВЗ.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4"/>
          <p:cNvGrpSpPr/>
          <p:nvPr/>
        </p:nvGrpSpPr>
        <p:grpSpPr>
          <a:xfrm>
            <a:off x="1214414" y="142852"/>
            <a:ext cx="7726517" cy="4787140"/>
            <a:chOff x="1214414" y="142852"/>
            <a:chExt cx="7726517" cy="4787140"/>
          </a:xfrm>
        </p:grpSpPr>
        <p:pic>
          <p:nvPicPr>
            <p:cNvPr id="16" name="Picture 1" descr="C:\Users\07\Documents\Рисунки\логотип КО новый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858148" y="142852"/>
              <a:ext cx="1082783" cy="1214446"/>
            </a:xfrm>
            <a:prstGeom prst="rect">
              <a:avLst/>
            </a:prstGeom>
            <a:noFill/>
          </p:spPr>
        </p:pic>
        <p:cxnSp>
          <p:nvCxnSpPr>
            <p:cNvPr id="17" name="Прямая соединительная линия 16"/>
            <p:cNvCxnSpPr/>
            <p:nvPr/>
          </p:nvCxnSpPr>
          <p:spPr>
            <a:xfrm>
              <a:off x="1928794" y="357166"/>
              <a:ext cx="6000792" cy="1588"/>
            </a:xfrm>
            <a:prstGeom prst="line">
              <a:avLst/>
            </a:prstGeom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Прямая соединительная линия 17"/>
            <p:cNvCxnSpPr/>
            <p:nvPr/>
          </p:nvCxnSpPr>
          <p:spPr>
            <a:xfrm>
              <a:off x="1214414" y="285728"/>
              <a:ext cx="6929486" cy="1588"/>
            </a:xfrm>
            <a:prstGeom prst="line">
              <a:avLst/>
            </a:prstGeom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Прямая соединительная линия 18"/>
            <p:cNvCxnSpPr/>
            <p:nvPr/>
          </p:nvCxnSpPr>
          <p:spPr>
            <a:xfrm rot="5400000">
              <a:off x="6965173" y="2964653"/>
              <a:ext cx="3929090" cy="1588"/>
            </a:xfrm>
            <a:prstGeom prst="line">
              <a:avLst/>
            </a:prstGeom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>
              <a:off x="3643306" y="428604"/>
              <a:ext cx="4143404" cy="1588"/>
            </a:xfrm>
            <a:prstGeom prst="line">
              <a:avLst/>
            </a:prstGeom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rot="5400000" flipH="1" flipV="1">
              <a:off x="7394595" y="2678107"/>
              <a:ext cx="2928958" cy="1588"/>
            </a:xfrm>
            <a:prstGeom prst="line">
              <a:avLst/>
            </a:prstGeom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Прямая соединительная линия 21"/>
            <p:cNvCxnSpPr/>
            <p:nvPr/>
          </p:nvCxnSpPr>
          <p:spPr>
            <a:xfrm rot="5400000" flipH="1" flipV="1">
              <a:off x="7787504" y="2356636"/>
              <a:ext cx="2000264" cy="1588"/>
            </a:xfrm>
            <a:prstGeom prst="line">
              <a:avLst/>
            </a:prstGeom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2" name="Rectangle 1"/>
          <p:cNvSpPr>
            <a:spLocks noChangeArrowheads="1"/>
          </p:cNvSpPr>
          <p:nvPr/>
        </p:nvSpPr>
        <p:spPr bwMode="auto">
          <a:xfrm>
            <a:off x="1214414" y="428604"/>
            <a:ext cx="7358114" cy="62478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sz="2000" b="1" dirty="0" smtClean="0">
                <a:solidFill>
                  <a:srgbClr val="006666"/>
                </a:solidFill>
                <a:latin typeface="Times New Roman" pitchFamily="18" charset="0"/>
                <a:cs typeface="Times New Roman" pitchFamily="18" charset="0"/>
              </a:rPr>
              <a:t>Пункт </a:t>
            </a:r>
            <a:r>
              <a:rPr lang="ru-RU" sz="2000" b="1" dirty="0" smtClean="0">
                <a:solidFill>
                  <a:srgbClr val="006666"/>
                </a:solidFill>
                <a:latin typeface="Times New Roman" pitchFamily="18" charset="0"/>
                <a:cs typeface="Times New Roman" pitchFamily="18" charset="0"/>
              </a:rPr>
              <a:t>5 Правил признания лица инвалидом </a:t>
            </a:r>
            <a:endParaRPr lang="ru-RU" sz="2000" dirty="0" smtClean="0">
              <a:solidFill>
                <a:srgbClr val="006666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 smtClean="0">
                <a:solidFill>
                  <a:srgbClr val="006666"/>
                </a:solidFill>
                <a:latin typeface="Times New Roman" pitchFamily="18" charset="0"/>
                <a:cs typeface="Times New Roman" pitchFamily="18" charset="0"/>
              </a:rPr>
              <a:t>(утв. Постановлением Правительства РФ </a:t>
            </a:r>
            <a:endParaRPr lang="ru-RU" sz="2000" dirty="0" smtClean="0">
              <a:solidFill>
                <a:srgbClr val="006666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 smtClean="0">
                <a:solidFill>
                  <a:srgbClr val="006666"/>
                </a:solidFill>
                <a:latin typeface="Times New Roman" pitchFamily="18" charset="0"/>
                <a:cs typeface="Times New Roman" pitchFamily="18" charset="0"/>
              </a:rPr>
              <a:t>от 20 февраля 2006 г. N 95) </a:t>
            </a:r>
            <a:endParaRPr lang="ru-RU" sz="2000" b="1" dirty="0" smtClean="0">
              <a:solidFill>
                <a:srgbClr val="006666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000" b="1" dirty="0" smtClean="0">
              <a:solidFill>
                <a:srgbClr val="006666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Условиями признания гражданина инвалидом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согласно п. 5 Правил признания лица инвалидом (утв. Постановлением Правительства РФ от 20 февраля 2006 г. N 95) являются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нарушение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здоровья со стойким расстройством функций организма, обусловленное заболеваниями, последствиями травм или дефектами;</a:t>
            </a:r>
          </a:p>
          <a:p>
            <a:pPr lvl="0"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ограничение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жизнедеятельности (полная или частичная утрата гражданином способности или возможности осуществлять самообслуживание, самостоятельно передвигаться, ориентироваться, общаться, контролировать свое поведение, обучаться или заниматься трудовой деятельностью);</a:t>
            </a:r>
          </a:p>
          <a:p>
            <a:pPr lvl="0"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необходимость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 мерах социальной защиты, включая реабилитацию.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	При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этом требуется совокупность всех вышеперечисленных условий. 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4"/>
          <p:cNvGrpSpPr/>
          <p:nvPr/>
        </p:nvGrpSpPr>
        <p:grpSpPr>
          <a:xfrm>
            <a:off x="1214414" y="142852"/>
            <a:ext cx="7726517" cy="4787140"/>
            <a:chOff x="1214414" y="142852"/>
            <a:chExt cx="7726517" cy="4787140"/>
          </a:xfrm>
        </p:grpSpPr>
        <p:pic>
          <p:nvPicPr>
            <p:cNvPr id="16" name="Picture 1" descr="C:\Users\07\Documents\Рисунки\логотип КО новый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858148" y="142852"/>
              <a:ext cx="1082783" cy="1214446"/>
            </a:xfrm>
            <a:prstGeom prst="rect">
              <a:avLst/>
            </a:prstGeom>
            <a:noFill/>
          </p:spPr>
        </p:pic>
        <p:cxnSp>
          <p:nvCxnSpPr>
            <p:cNvPr id="17" name="Прямая соединительная линия 16"/>
            <p:cNvCxnSpPr/>
            <p:nvPr/>
          </p:nvCxnSpPr>
          <p:spPr>
            <a:xfrm>
              <a:off x="1928794" y="357166"/>
              <a:ext cx="6000792" cy="1588"/>
            </a:xfrm>
            <a:prstGeom prst="line">
              <a:avLst/>
            </a:prstGeom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Прямая соединительная линия 17"/>
            <p:cNvCxnSpPr/>
            <p:nvPr/>
          </p:nvCxnSpPr>
          <p:spPr>
            <a:xfrm>
              <a:off x="1214414" y="285728"/>
              <a:ext cx="6929486" cy="1588"/>
            </a:xfrm>
            <a:prstGeom prst="line">
              <a:avLst/>
            </a:prstGeom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Прямая соединительная линия 18"/>
            <p:cNvCxnSpPr/>
            <p:nvPr/>
          </p:nvCxnSpPr>
          <p:spPr>
            <a:xfrm rot="5400000">
              <a:off x="6965173" y="2964653"/>
              <a:ext cx="3929090" cy="1588"/>
            </a:xfrm>
            <a:prstGeom prst="line">
              <a:avLst/>
            </a:prstGeom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>
              <a:off x="3643306" y="428604"/>
              <a:ext cx="4143404" cy="1588"/>
            </a:xfrm>
            <a:prstGeom prst="line">
              <a:avLst/>
            </a:prstGeom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rot="5400000" flipH="1" flipV="1">
              <a:off x="7394595" y="2678107"/>
              <a:ext cx="2928958" cy="1588"/>
            </a:xfrm>
            <a:prstGeom prst="line">
              <a:avLst/>
            </a:prstGeom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Прямая соединительная линия 21"/>
            <p:cNvCxnSpPr/>
            <p:nvPr/>
          </p:nvCxnSpPr>
          <p:spPr>
            <a:xfrm rot="5400000" flipH="1" flipV="1">
              <a:off x="7787504" y="2356636"/>
              <a:ext cx="2000264" cy="1588"/>
            </a:xfrm>
            <a:prstGeom prst="line">
              <a:avLst/>
            </a:prstGeom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2" name="Rectangle 1"/>
          <p:cNvSpPr>
            <a:spLocks noChangeArrowheads="1"/>
          </p:cNvSpPr>
          <p:nvPr/>
        </p:nvSpPr>
        <p:spPr bwMode="auto">
          <a:xfrm>
            <a:off x="285720" y="357166"/>
            <a:ext cx="778674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sz="2000" b="1" dirty="0" smtClean="0">
                <a:solidFill>
                  <a:srgbClr val="006666"/>
                </a:solidFill>
                <a:latin typeface="Times New Roman" pitchFamily="18" charset="0"/>
                <a:cs typeface="Times New Roman" pitchFamily="18" charset="0"/>
              </a:rPr>
              <a:t>Виды стойких нарушений функций организма человека, обусловленные заболеваниями, последствиями травм, </a:t>
            </a:r>
            <a:r>
              <a:rPr lang="ru-RU" sz="2000" b="1" dirty="0" smtClean="0">
                <a:solidFill>
                  <a:srgbClr val="006666"/>
                </a:solidFill>
                <a:latin typeface="Times New Roman" pitchFamily="18" charset="0"/>
                <a:cs typeface="Times New Roman" pitchFamily="18" charset="0"/>
              </a:rPr>
              <a:t>дефектами</a:t>
            </a:r>
            <a:endParaRPr lang="ru-RU" sz="2000" dirty="0">
              <a:solidFill>
                <a:srgbClr val="0066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/>
        </p:nvGraphicFramePr>
        <p:xfrm>
          <a:off x="1000100" y="1035950"/>
          <a:ext cx="7715304" cy="5822050"/>
        </p:xfrm>
        <a:graphic>
          <a:graphicData uri="http://schemas.openxmlformats.org/drawingml/2006/table">
            <a:tbl>
              <a:tblPr/>
              <a:tblGrid>
                <a:gridCol w="6143668"/>
                <a:gridCol w="1571636"/>
              </a:tblGrid>
              <a:tr h="26952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Виды стойких </a:t>
                      </a:r>
                      <a:r>
                        <a:rPr lang="ru-RU" sz="1700" b="1" dirty="0">
                          <a:latin typeface="Times New Roman"/>
                          <a:ea typeface="Times New Roman"/>
                          <a:cs typeface="Times New Roman"/>
                        </a:rPr>
                        <a:t>нарушений функций организма человека </a:t>
                      </a:r>
                      <a:endParaRPr lang="ru-RU" sz="17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4844" marR="24844" marT="5036" marB="503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Отношение к ОВЗ</a:t>
                      </a:r>
                      <a:endParaRPr lang="ru-RU" sz="17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846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latin typeface="Times New Roman"/>
                          <a:ea typeface="Times New Roman"/>
                          <a:cs typeface="Times New Roman"/>
                        </a:rPr>
                        <a:t>Нарушение функции зрения </a:t>
                      </a:r>
                      <a:endParaRPr lang="ru-RU" sz="17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4844" marR="24844" marT="5036" marB="503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latin typeface="Times New Roman"/>
                          <a:ea typeface="Times New Roman"/>
                          <a:cs typeface="Times New Roman"/>
                        </a:rPr>
                        <a:t>да</a:t>
                      </a:r>
                      <a:endParaRPr lang="ru-RU" sz="1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846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latin typeface="Times New Roman"/>
                          <a:ea typeface="Times New Roman"/>
                          <a:cs typeface="Times New Roman"/>
                        </a:rPr>
                        <a:t>Нарушение функции слуха </a:t>
                      </a:r>
                      <a:endParaRPr lang="ru-RU" sz="17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4844" marR="24844" marT="5036" marB="503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latin typeface="Times New Roman"/>
                          <a:ea typeface="Times New Roman"/>
                          <a:cs typeface="Times New Roman"/>
                        </a:rPr>
                        <a:t>да</a:t>
                      </a:r>
                      <a:endParaRPr lang="ru-RU" sz="1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952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latin typeface="Times New Roman"/>
                          <a:ea typeface="Times New Roman"/>
                          <a:cs typeface="Times New Roman"/>
                        </a:rPr>
                        <a:t>Нарушение одновременно функций зрения и слуха </a:t>
                      </a:r>
                      <a:endParaRPr lang="ru-RU" sz="17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4844" marR="24844" marT="5036" marB="503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latin typeface="Times New Roman"/>
                          <a:ea typeface="Times New Roman"/>
                          <a:cs typeface="Times New Roman"/>
                        </a:rPr>
                        <a:t>да</a:t>
                      </a:r>
                      <a:endParaRPr lang="ru-RU" sz="1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846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latin typeface="Times New Roman"/>
                          <a:ea typeface="Times New Roman"/>
                          <a:cs typeface="Times New Roman"/>
                        </a:rPr>
                        <a:t>Нарушение функции верхних конечностей </a:t>
                      </a:r>
                      <a:endParaRPr lang="ru-RU" sz="17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4844" marR="24844" marT="5036" marB="503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latin typeface="Times New Roman"/>
                          <a:ea typeface="Times New Roman"/>
                          <a:cs typeface="Times New Roman"/>
                        </a:rPr>
                        <a:t>да</a:t>
                      </a:r>
                      <a:endParaRPr lang="ru-RU" sz="1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846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latin typeface="Times New Roman"/>
                          <a:ea typeface="Times New Roman"/>
                          <a:cs typeface="Times New Roman"/>
                        </a:rPr>
                        <a:t>Нарушение функции нижних конечностей </a:t>
                      </a:r>
                      <a:endParaRPr lang="ru-RU" sz="17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4844" marR="24844" marT="5036" marB="503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latin typeface="Times New Roman"/>
                          <a:ea typeface="Times New Roman"/>
                          <a:cs typeface="Times New Roman"/>
                        </a:rPr>
                        <a:t>да</a:t>
                      </a:r>
                      <a:endParaRPr lang="ru-RU" sz="1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898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latin typeface="Times New Roman"/>
                          <a:ea typeface="Times New Roman"/>
                          <a:cs typeface="Times New Roman"/>
                        </a:rPr>
                        <a:t>Нарушение функции опорно-двигательного аппарата, вызывающее необходимость использования кресла-коляски </a:t>
                      </a:r>
                      <a:endParaRPr lang="ru-RU" sz="17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4844" marR="24844" marT="5036" marB="503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latin typeface="Times New Roman"/>
                          <a:ea typeface="Times New Roman"/>
                          <a:cs typeface="Times New Roman"/>
                        </a:rPr>
                        <a:t>да</a:t>
                      </a:r>
                      <a:endParaRPr lang="ru-RU" sz="1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846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latin typeface="Times New Roman"/>
                          <a:ea typeface="Times New Roman"/>
                          <a:cs typeface="Times New Roman"/>
                        </a:rPr>
                        <a:t>Нарушение интеллекта </a:t>
                      </a:r>
                      <a:endParaRPr lang="ru-RU" sz="17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4844" marR="24844" marT="5036" marB="503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latin typeface="Times New Roman"/>
                          <a:ea typeface="Times New Roman"/>
                          <a:cs typeface="Times New Roman"/>
                        </a:rPr>
                        <a:t>да</a:t>
                      </a:r>
                      <a:endParaRPr lang="ru-RU" sz="1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846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latin typeface="Times New Roman"/>
                          <a:ea typeface="Times New Roman"/>
                          <a:cs typeface="Times New Roman"/>
                        </a:rPr>
                        <a:t>Нарушение языковых и речевых функций </a:t>
                      </a:r>
                      <a:endParaRPr lang="ru-RU" sz="17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4844" marR="24844" marT="5036" marB="503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latin typeface="Times New Roman"/>
                          <a:ea typeface="Times New Roman"/>
                          <a:cs typeface="Times New Roman"/>
                        </a:rPr>
                        <a:t>да</a:t>
                      </a:r>
                      <a:endParaRPr lang="ru-RU" sz="1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952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latin typeface="Times New Roman"/>
                          <a:ea typeface="Times New Roman"/>
                          <a:cs typeface="Times New Roman"/>
                        </a:rPr>
                        <a:t>Нарушение функции </a:t>
                      </a:r>
                      <a:r>
                        <a:rPr lang="ru-RU" sz="1700" dirty="0" err="1">
                          <a:latin typeface="Times New Roman"/>
                          <a:ea typeface="Times New Roman"/>
                          <a:cs typeface="Times New Roman"/>
                        </a:rPr>
                        <a:t>сердечно-сосудистой</a:t>
                      </a:r>
                      <a:r>
                        <a:rPr lang="ru-RU" sz="1700" dirty="0">
                          <a:latin typeface="Times New Roman"/>
                          <a:ea typeface="Times New Roman"/>
                          <a:cs typeface="Times New Roman"/>
                        </a:rPr>
                        <a:t> системы </a:t>
                      </a:r>
                      <a:endParaRPr lang="ru-RU" sz="17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4844" marR="24844" marT="5036" marB="503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latin typeface="Times New Roman"/>
                          <a:ea typeface="Times New Roman"/>
                          <a:cs typeface="Times New Roman"/>
                        </a:rPr>
                        <a:t>нет</a:t>
                      </a:r>
                      <a:endParaRPr lang="ru-RU" sz="1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952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latin typeface="Times New Roman"/>
                          <a:ea typeface="Times New Roman"/>
                          <a:cs typeface="Times New Roman"/>
                        </a:rPr>
                        <a:t>Нарушение функции дыхательной системы </a:t>
                      </a:r>
                      <a:endParaRPr lang="ru-RU" sz="17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4844" marR="24844" marT="5036" marB="503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latin typeface="Times New Roman"/>
                          <a:ea typeface="Times New Roman"/>
                          <a:cs typeface="Times New Roman"/>
                        </a:rPr>
                        <a:t>нет</a:t>
                      </a:r>
                      <a:endParaRPr lang="ru-RU" sz="1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952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latin typeface="Times New Roman"/>
                          <a:ea typeface="Times New Roman"/>
                          <a:cs typeface="Times New Roman"/>
                        </a:rPr>
                        <a:t>Нарушение функции пищеварительной системы </a:t>
                      </a:r>
                      <a:endParaRPr lang="ru-RU" sz="17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4844" marR="24844" marT="5036" marB="503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latin typeface="Times New Roman"/>
                          <a:ea typeface="Times New Roman"/>
                          <a:cs typeface="Times New Roman"/>
                        </a:rPr>
                        <a:t>нет</a:t>
                      </a:r>
                      <a:endParaRPr lang="ru-RU" sz="1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952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latin typeface="Times New Roman"/>
                          <a:ea typeface="Times New Roman"/>
                          <a:cs typeface="Times New Roman"/>
                        </a:rPr>
                        <a:t>Нарушения функций эндокринной системы и метаболизма </a:t>
                      </a:r>
                      <a:endParaRPr lang="ru-RU" sz="17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4844" marR="24844" marT="5036" marB="503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latin typeface="Times New Roman"/>
                          <a:ea typeface="Times New Roman"/>
                          <a:cs typeface="Times New Roman"/>
                        </a:rPr>
                        <a:t>нет</a:t>
                      </a:r>
                      <a:endParaRPr lang="ru-RU" sz="1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952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latin typeface="Times New Roman"/>
                          <a:ea typeface="Times New Roman"/>
                          <a:cs typeface="Times New Roman"/>
                        </a:rPr>
                        <a:t>Нарушения функций системы крови и иммунной системы </a:t>
                      </a:r>
                      <a:endParaRPr lang="ru-RU" sz="17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4844" marR="24844" marT="5036" marB="503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latin typeface="Times New Roman"/>
                          <a:ea typeface="Times New Roman"/>
                          <a:cs typeface="Times New Roman"/>
                        </a:rPr>
                        <a:t>нет</a:t>
                      </a:r>
                      <a:endParaRPr lang="ru-RU" sz="1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846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latin typeface="Times New Roman"/>
                          <a:ea typeface="Times New Roman"/>
                          <a:cs typeface="Times New Roman"/>
                        </a:rPr>
                        <a:t>Нарушение мочевыделительной функции </a:t>
                      </a:r>
                      <a:endParaRPr lang="ru-RU" sz="17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4844" marR="24844" marT="5036" marB="503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latin typeface="Times New Roman"/>
                          <a:ea typeface="Times New Roman"/>
                          <a:cs typeface="Times New Roman"/>
                        </a:rPr>
                        <a:t>нет</a:t>
                      </a:r>
                      <a:endParaRPr lang="ru-RU" sz="1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952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latin typeface="Times New Roman"/>
                          <a:ea typeface="Times New Roman"/>
                          <a:cs typeface="Times New Roman"/>
                        </a:rPr>
                        <a:t>Нарушения функций кожи и связанных с ней систем </a:t>
                      </a:r>
                      <a:endParaRPr lang="ru-RU" sz="17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4844" marR="24844" marT="5036" marB="503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latin typeface="Times New Roman"/>
                          <a:ea typeface="Times New Roman"/>
                          <a:cs typeface="Times New Roman"/>
                        </a:rPr>
                        <a:t>нет</a:t>
                      </a:r>
                      <a:endParaRPr lang="ru-RU" sz="17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952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latin typeface="Times New Roman"/>
                          <a:ea typeface="Times New Roman"/>
                          <a:cs typeface="Times New Roman"/>
                        </a:rPr>
                        <a:t>Нарушения, обусловленные физическим внешним уродством </a:t>
                      </a:r>
                      <a:endParaRPr lang="ru-RU" sz="17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4844" marR="24844" marT="5036" marB="503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latin typeface="Times New Roman"/>
                          <a:ea typeface="Times New Roman"/>
                          <a:cs typeface="Times New Roman"/>
                        </a:rPr>
                        <a:t>да/нет</a:t>
                      </a:r>
                      <a:endParaRPr lang="ru-RU" sz="17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4"/>
          <p:cNvGrpSpPr/>
          <p:nvPr/>
        </p:nvGrpSpPr>
        <p:grpSpPr>
          <a:xfrm>
            <a:off x="1214414" y="142852"/>
            <a:ext cx="7726517" cy="4787140"/>
            <a:chOff x="1214414" y="142852"/>
            <a:chExt cx="7726517" cy="4787140"/>
          </a:xfrm>
        </p:grpSpPr>
        <p:pic>
          <p:nvPicPr>
            <p:cNvPr id="16" name="Picture 1" descr="C:\Users\07\Documents\Рисунки\логотип КО новый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858148" y="142852"/>
              <a:ext cx="1082783" cy="1214446"/>
            </a:xfrm>
            <a:prstGeom prst="rect">
              <a:avLst/>
            </a:prstGeom>
            <a:noFill/>
          </p:spPr>
        </p:pic>
        <p:cxnSp>
          <p:nvCxnSpPr>
            <p:cNvPr id="17" name="Прямая соединительная линия 16"/>
            <p:cNvCxnSpPr/>
            <p:nvPr/>
          </p:nvCxnSpPr>
          <p:spPr>
            <a:xfrm>
              <a:off x="1928794" y="357166"/>
              <a:ext cx="6000792" cy="1588"/>
            </a:xfrm>
            <a:prstGeom prst="line">
              <a:avLst/>
            </a:prstGeom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Прямая соединительная линия 17"/>
            <p:cNvCxnSpPr/>
            <p:nvPr/>
          </p:nvCxnSpPr>
          <p:spPr>
            <a:xfrm>
              <a:off x="1214414" y="285728"/>
              <a:ext cx="6929486" cy="1588"/>
            </a:xfrm>
            <a:prstGeom prst="line">
              <a:avLst/>
            </a:prstGeom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Прямая соединительная линия 18"/>
            <p:cNvCxnSpPr/>
            <p:nvPr/>
          </p:nvCxnSpPr>
          <p:spPr>
            <a:xfrm rot="5400000">
              <a:off x="6965173" y="2964653"/>
              <a:ext cx="3929090" cy="1588"/>
            </a:xfrm>
            <a:prstGeom prst="line">
              <a:avLst/>
            </a:prstGeom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>
              <a:off x="3643306" y="428604"/>
              <a:ext cx="4143404" cy="1588"/>
            </a:xfrm>
            <a:prstGeom prst="line">
              <a:avLst/>
            </a:prstGeom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rot="5400000" flipH="1" flipV="1">
              <a:off x="7394595" y="2678107"/>
              <a:ext cx="2928958" cy="1588"/>
            </a:xfrm>
            <a:prstGeom prst="line">
              <a:avLst/>
            </a:prstGeom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Прямая соединительная линия 21"/>
            <p:cNvCxnSpPr/>
            <p:nvPr/>
          </p:nvCxnSpPr>
          <p:spPr>
            <a:xfrm rot="5400000" flipH="1" flipV="1">
              <a:off x="7787504" y="2356636"/>
              <a:ext cx="2000264" cy="1588"/>
            </a:xfrm>
            <a:prstGeom prst="line">
              <a:avLst/>
            </a:prstGeom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2" name="Rectangle 1"/>
          <p:cNvSpPr>
            <a:spLocks noChangeArrowheads="1"/>
          </p:cNvSpPr>
          <p:nvPr/>
        </p:nvSpPr>
        <p:spPr bwMode="auto">
          <a:xfrm>
            <a:off x="1214414" y="500042"/>
            <a:ext cx="7500990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sz="2400" b="1" dirty="0" smtClean="0">
                <a:solidFill>
                  <a:srgbClr val="006666"/>
                </a:solidFill>
                <a:latin typeface="Times New Roman" pitchFamily="18" charset="0"/>
                <a:cs typeface="Times New Roman" pitchFamily="18" charset="0"/>
              </a:rPr>
              <a:t>Установление статуса "ребенок с ОВЗ" </a:t>
            </a:r>
            <a:endParaRPr lang="ru-RU" sz="2400" b="1" dirty="0" smtClean="0">
              <a:solidFill>
                <a:srgbClr val="006666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solidFill>
                  <a:srgbClr val="006666"/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2400" b="1" dirty="0" smtClean="0">
                <a:solidFill>
                  <a:srgbClr val="006666"/>
                </a:solidFill>
                <a:latin typeface="Times New Roman" pitchFamily="18" charset="0"/>
                <a:cs typeface="Times New Roman" pitchFamily="18" charset="0"/>
              </a:rPr>
              <a:t>"ребенок -  инвалид"</a:t>
            </a:r>
            <a:endParaRPr lang="ru-RU" sz="2400" dirty="0" smtClean="0">
              <a:solidFill>
                <a:srgbClr val="006666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Признание лица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ребенком - инвалидом осуществляется федеральным учреждением медико-социальной экспертизы  (МСЭ).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Установление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статуса «ребенок с ограниченными возможностями здоровья» (ОВЗ) осуществляется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психолого-медико-педагогической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комиссией (ПМПК).		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	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4"/>
          <p:cNvGrpSpPr/>
          <p:nvPr/>
        </p:nvGrpSpPr>
        <p:grpSpPr>
          <a:xfrm>
            <a:off x="1214414" y="142852"/>
            <a:ext cx="7726517" cy="4787140"/>
            <a:chOff x="1214414" y="142852"/>
            <a:chExt cx="7726517" cy="4787140"/>
          </a:xfrm>
        </p:grpSpPr>
        <p:pic>
          <p:nvPicPr>
            <p:cNvPr id="16" name="Picture 1" descr="C:\Users\07\Documents\Рисунки\логотип КО новый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858148" y="142852"/>
              <a:ext cx="1082783" cy="1214446"/>
            </a:xfrm>
            <a:prstGeom prst="rect">
              <a:avLst/>
            </a:prstGeom>
            <a:noFill/>
          </p:spPr>
        </p:pic>
        <p:cxnSp>
          <p:nvCxnSpPr>
            <p:cNvPr id="17" name="Прямая соединительная линия 16"/>
            <p:cNvCxnSpPr/>
            <p:nvPr/>
          </p:nvCxnSpPr>
          <p:spPr>
            <a:xfrm>
              <a:off x="1928794" y="357166"/>
              <a:ext cx="6000792" cy="1588"/>
            </a:xfrm>
            <a:prstGeom prst="line">
              <a:avLst/>
            </a:prstGeom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Прямая соединительная линия 17"/>
            <p:cNvCxnSpPr/>
            <p:nvPr/>
          </p:nvCxnSpPr>
          <p:spPr>
            <a:xfrm>
              <a:off x="1214414" y="285728"/>
              <a:ext cx="6929486" cy="1588"/>
            </a:xfrm>
            <a:prstGeom prst="line">
              <a:avLst/>
            </a:prstGeom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Прямая соединительная линия 18"/>
            <p:cNvCxnSpPr/>
            <p:nvPr/>
          </p:nvCxnSpPr>
          <p:spPr>
            <a:xfrm rot="5400000">
              <a:off x="6965173" y="2964653"/>
              <a:ext cx="3929090" cy="1588"/>
            </a:xfrm>
            <a:prstGeom prst="line">
              <a:avLst/>
            </a:prstGeom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>
              <a:off x="3643306" y="428604"/>
              <a:ext cx="4143404" cy="1588"/>
            </a:xfrm>
            <a:prstGeom prst="line">
              <a:avLst/>
            </a:prstGeom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rot="5400000" flipH="1" flipV="1">
              <a:off x="7394595" y="2678107"/>
              <a:ext cx="2928958" cy="1588"/>
            </a:xfrm>
            <a:prstGeom prst="line">
              <a:avLst/>
            </a:prstGeom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Прямая соединительная линия 21"/>
            <p:cNvCxnSpPr/>
            <p:nvPr/>
          </p:nvCxnSpPr>
          <p:spPr>
            <a:xfrm rot="5400000" flipH="1" flipV="1">
              <a:off x="7787504" y="2356636"/>
              <a:ext cx="2000264" cy="1588"/>
            </a:xfrm>
            <a:prstGeom prst="line">
              <a:avLst/>
            </a:prstGeom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" name="Прямоугольник 22"/>
          <p:cNvSpPr/>
          <p:nvPr/>
        </p:nvSpPr>
        <p:spPr>
          <a:xfrm>
            <a:off x="1071538" y="571480"/>
            <a:ext cx="707236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b="1" dirty="0" smtClean="0">
                <a:solidFill>
                  <a:srgbClr val="006666"/>
                </a:solidFill>
                <a:latin typeface="Times New Roman" pitchFamily="18" charset="0"/>
                <a:cs typeface="Times New Roman" pitchFamily="18" charset="0"/>
              </a:rPr>
              <a:t>Взаимодействие </a:t>
            </a:r>
            <a:r>
              <a:rPr lang="ru-RU" sz="2200" b="1" dirty="0" err="1" smtClean="0">
                <a:solidFill>
                  <a:srgbClr val="006666"/>
                </a:solidFill>
                <a:latin typeface="Times New Roman" pitchFamily="18" charset="0"/>
                <a:cs typeface="Times New Roman" pitchFamily="18" charset="0"/>
              </a:rPr>
              <a:t>МСЭ-ПМПК-образовательной</a:t>
            </a:r>
            <a:r>
              <a:rPr lang="ru-RU" sz="2200" b="1" dirty="0" smtClean="0">
                <a:solidFill>
                  <a:srgbClr val="006666"/>
                </a:solidFill>
                <a:latin typeface="Times New Roman" pitchFamily="18" charset="0"/>
                <a:cs typeface="Times New Roman" pitchFamily="18" charset="0"/>
              </a:rPr>
              <a:t> организации в сфере образования детей – инвалидов</a:t>
            </a:r>
            <a:endParaRPr lang="ru-RU" sz="2200" dirty="0">
              <a:solidFill>
                <a:srgbClr val="0066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5" name="Таблица 14"/>
          <p:cNvGraphicFramePr>
            <a:graphicFrameLocks noGrp="1"/>
          </p:cNvGraphicFramePr>
          <p:nvPr/>
        </p:nvGraphicFramePr>
        <p:xfrm>
          <a:off x="1214414" y="1928802"/>
          <a:ext cx="7429554" cy="4412662"/>
        </p:xfrm>
        <a:graphic>
          <a:graphicData uri="http://schemas.openxmlformats.org/drawingml/2006/table">
            <a:tbl>
              <a:tblPr/>
              <a:tblGrid>
                <a:gridCol w="2143141"/>
                <a:gridCol w="2571768"/>
                <a:gridCol w="2714645"/>
              </a:tblGrid>
              <a:tr h="11797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МСЭ</a:t>
                      </a:r>
                      <a:endParaRPr lang="ru-RU" sz="180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8217" marR="78217" marT="39108" marB="39108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ПМПК</a:t>
                      </a:r>
                      <a:endParaRPr lang="ru-RU" sz="180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8217" marR="78217" marT="39108" marB="39108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Образовательная организация </a:t>
                      </a:r>
                      <a:endParaRPr lang="ru-RU" sz="180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8217" marR="78217" marT="39108" marB="39108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</a:tr>
              <a:tr h="28842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Установление статуса «ребенок – инвалид»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8217" marR="78217" marT="39108" marB="39108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Формирование заключения о необходимости создания специальных условий для образования ребенка – инвалида (если ребенок представлялся на ПМПК и ему присвоен статус «ребенок с ОВЗ») 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8217" marR="78217" marT="39108" marB="39108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Разработка и реализация плана мероприятий, предусмотренных индивидуальной программой реабилитации, </a:t>
                      </a:r>
                      <a:r>
                        <a:rPr lang="ru-RU" sz="1800" dirty="0" err="1">
                          <a:latin typeface="Times New Roman"/>
                          <a:ea typeface="Times New Roman"/>
                          <a:cs typeface="Times New Roman"/>
                        </a:rPr>
                        <a:t>абилитации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 (ИПРА), выполнение рекомендаций ПМПК 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8217" marR="78217" marT="39108" marB="39108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4"/>
          <p:cNvGrpSpPr/>
          <p:nvPr/>
        </p:nvGrpSpPr>
        <p:grpSpPr>
          <a:xfrm>
            <a:off x="1214414" y="142852"/>
            <a:ext cx="7726517" cy="4787140"/>
            <a:chOff x="1214414" y="142852"/>
            <a:chExt cx="7726517" cy="4787140"/>
          </a:xfrm>
        </p:grpSpPr>
        <p:pic>
          <p:nvPicPr>
            <p:cNvPr id="16" name="Picture 1" descr="C:\Users\07\Documents\Рисунки\логотип КО новый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858148" y="142852"/>
              <a:ext cx="1082783" cy="1214446"/>
            </a:xfrm>
            <a:prstGeom prst="rect">
              <a:avLst/>
            </a:prstGeom>
            <a:noFill/>
          </p:spPr>
        </p:pic>
        <p:cxnSp>
          <p:nvCxnSpPr>
            <p:cNvPr id="17" name="Прямая соединительная линия 16"/>
            <p:cNvCxnSpPr/>
            <p:nvPr/>
          </p:nvCxnSpPr>
          <p:spPr>
            <a:xfrm>
              <a:off x="1928794" y="357166"/>
              <a:ext cx="6000792" cy="1588"/>
            </a:xfrm>
            <a:prstGeom prst="line">
              <a:avLst/>
            </a:prstGeom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Прямая соединительная линия 17"/>
            <p:cNvCxnSpPr/>
            <p:nvPr/>
          </p:nvCxnSpPr>
          <p:spPr>
            <a:xfrm>
              <a:off x="1214414" y="285728"/>
              <a:ext cx="6929486" cy="1588"/>
            </a:xfrm>
            <a:prstGeom prst="line">
              <a:avLst/>
            </a:prstGeom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Прямая соединительная линия 18"/>
            <p:cNvCxnSpPr/>
            <p:nvPr/>
          </p:nvCxnSpPr>
          <p:spPr>
            <a:xfrm rot="5400000">
              <a:off x="6965173" y="2964653"/>
              <a:ext cx="3929090" cy="1588"/>
            </a:xfrm>
            <a:prstGeom prst="line">
              <a:avLst/>
            </a:prstGeom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>
              <a:off x="3643306" y="428604"/>
              <a:ext cx="4143404" cy="1588"/>
            </a:xfrm>
            <a:prstGeom prst="line">
              <a:avLst/>
            </a:prstGeom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rot="5400000" flipH="1" flipV="1">
              <a:off x="7394595" y="2678107"/>
              <a:ext cx="2928958" cy="1588"/>
            </a:xfrm>
            <a:prstGeom prst="line">
              <a:avLst/>
            </a:prstGeom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Прямая соединительная линия 21"/>
            <p:cNvCxnSpPr/>
            <p:nvPr/>
          </p:nvCxnSpPr>
          <p:spPr>
            <a:xfrm rot="5400000" flipH="1" flipV="1">
              <a:off x="7787504" y="2356636"/>
              <a:ext cx="2000264" cy="1588"/>
            </a:xfrm>
            <a:prstGeom prst="line">
              <a:avLst/>
            </a:prstGeom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" name="Прямоугольник 22"/>
          <p:cNvSpPr/>
          <p:nvPr/>
        </p:nvSpPr>
        <p:spPr>
          <a:xfrm>
            <a:off x="1142976" y="571480"/>
            <a:ext cx="750099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Индивидуальная программа реабилитации,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абилитации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ребенка - инвалида, заключение ПМПК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являются обязательными для исполнения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соответствующими органами государственной власти, органами местного самоуправления, а также организациями независимо от организационно-правовых форм и форм собственности.</a:t>
            </a: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Образовательные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организации обязаны выполнять требования по формам, условиям обучения, содержащимся в индивидуальной программе реабилитации,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абилитации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ребенка - инвалида, заключении ПМПК.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Другая 1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425519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1363</TotalTime>
  <Words>567</Words>
  <Application>Microsoft Office PowerPoint</Application>
  <PresentationFormat>Экран (4:3)</PresentationFormat>
  <Paragraphs>101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Солнцестояние</vt:lpstr>
      <vt:lpstr>Организация исполнения мероприятий индивидуальной программы реабилитации и абилитации ребенка-инвалида в образовательных учреждениях 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 ходе реализация комплекса мер по переходу общеобразовательных школ в режим  эффективного функционирования.</dc:title>
  <dc:creator>07</dc:creator>
  <cp:lastModifiedBy>07</cp:lastModifiedBy>
  <cp:revision>144</cp:revision>
  <dcterms:created xsi:type="dcterms:W3CDTF">2019-10-21T07:37:47Z</dcterms:created>
  <dcterms:modified xsi:type="dcterms:W3CDTF">2021-03-29T07:40:29Z</dcterms:modified>
</cp:coreProperties>
</file>