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0" r:id="rId3"/>
    <p:sldId id="261" r:id="rId4"/>
    <p:sldId id="264" r:id="rId5"/>
    <p:sldId id="274" r:id="rId6"/>
    <p:sldId id="275" r:id="rId7"/>
    <p:sldId id="278" r:id="rId8"/>
    <p:sldId id="277" r:id="rId9"/>
    <p:sldId id="279" r:id="rId10"/>
    <p:sldId id="280" r:id="rId11"/>
    <p:sldId id="281" r:id="rId12"/>
    <p:sldId id="276" r:id="rId13"/>
    <p:sldId id="282" r:id="rId14"/>
    <p:sldId id="284" r:id="rId15"/>
    <p:sldId id="283" r:id="rId16"/>
    <p:sldId id="285" r:id="rId17"/>
    <p:sldId id="287" r:id="rId18"/>
    <p:sldId id="286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66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25427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1785926"/>
            <a:ext cx="3429024" cy="1544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обеспечении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доступности для детей-инвалидов объектов и предоставляемых услуг в сфере образования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578645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Березово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" descr="C:\Users\07\Documents\Документы 2019 год\Мероприятия 2019\Семинары\Семинар школ с НОР 13.12.19\Мое выступление Семинар НОР 13.12.19\k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289" y="928670"/>
            <a:ext cx="364000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86742" cy="614366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сопровождение инвалидов, имеющих стойкие расстройства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функции зрения и самостоятельного передвижения, и оказание им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помощи на объектах социальной, инженерной и транспортной инфраструктур;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5) надлежащее размещение оборудования и носителей информации, необходимых для обеспечения беспрепятственного доступа инвалидов к объектам социальной, инженерной и транспортной инфраструктур и к услугам с учетом ограничений их жизнедеятельности;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6) дублирование необходимой для инвалидов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Брайля, допуск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сурдопереводчика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тифлосурдопереводчика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7) допуск на объекты социальной, инженерной и транспортной инфраструктур собаки-проводника при наличии документа, подтверждающего ее специальное обучение и выдаваемого по форме и в порядке, которые определяются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социальной защиты населения;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63693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8) оказание работниками организаций, предоставляющих услуги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населению, помощи инвалидам в преодолении барьеров,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мешающих получению ими услуг наравне с другими лицами.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Реализация принципа разумного приспособления: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случаях, если существующие объекты социальной, инженерной и транспортной инфраструктур невозможно полностью приспособить с учетом потребностей инвалидов, собственники этих объектов до их реконструкции или капитального ремонта должны принимать согласованные с одним из общественных объединений инвалидов, осуществляющих свою деятельность на территории поселения, муниципального района, городского округа, меры для обеспечения доступа инвалидов к месту предоставления услуги либо, когда это возможно, обеспечить предоставление необходимых услуг по месту жительства инвалида или в дистанционном режиме.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Данная статья Федерального закона является  основополагающей при формировании доступной среды жизнедеятельности инвалидов и обязывает адаптировать организации и учреждения, а так же услуги под особые потребности.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142976" y="714356"/>
            <a:ext cx="7406640" cy="535785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16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Доступная среда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такая организация окружающего пространства, при которой любой человек, независимо от своего состояния, физических возможностей и других ограничений, имеет возможность беспрепятственного доступа к любым объектам социальной, общественной, транспортной и иной инфраструктуры, а также может свободно передвигаться по любому выбранному маршруту.</a:t>
            </a:r>
          </a:p>
          <a:p>
            <a:pPr algn="just">
              <a:lnSpc>
                <a:spcPct val="16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свойство зданий, помещений, мест обслуживания, позволяющее беспрепятственно достичь места и воспользоваться услугой.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000100" y="500042"/>
            <a:ext cx="7910538" cy="14287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09.11.2015 № 1309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3429000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Кадровые условия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10"/>
          <p:cNvSpPr txBox="1">
            <a:spLocks/>
          </p:cNvSpPr>
          <p:nvPr/>
        </p:nvSpPr>
        <p:spPr>
          <a:xfrm>
            <a:off x="1000100" y="4286256"/>
            <a:ext cx="7839100" cy="1714512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Руководители органов и организаций, предоставляющих услуги в сфере образования, в пределах установленных полномочий организуют инструктирование или обучение специалистов, работающих с инвалидами по вопросам, связанным с обеспечением доступности для инвалидов объектов и услуг в сфере образования с учетом имеющихся у них стойких расстройств функций организма и ограничений жизнедеятельности.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142976" y="714356"/>
            <a:ext cx="7406640" cy="535785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28604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доступности объектов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1071538" y="857232"/>
            <a:ext cx="7839100" cy="585791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а)возможность беспрепятственного входа в объекты и выхода из них;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б)возможность самостоятельного передвижения по территории объекта в целях доступа к месту предоставления услуги, в том числе с помощью работников объекта, предоставляющих услуги,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ассистивных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вспомогательных технологий, а также сменного кресла-коляски;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в)возможность посадки в транспортное средство и высадки из него перед входом в объект, в том числе с использованием кресла-коляски и, при необходимости, с помощью работников объекта;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г)сопровождение инвалидов, имеющих стойкие нарушения функции зрения, и возможность самостоятельного передвижения по территории объекта;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)содействие инвалиду при входе в объект и выходе из него, информирование инвалида о доступных маршрутах общественного транспорта;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е)надлежащее размещение носителей информации, необходимой для обеспечения беспрепятственного доступа инвалидов к объектам и услугам, с учетом ограничений их жизнедеятельности, в том числе дублирование необходимой для получения услуги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 и на контрастном фоне;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ж)обеспечение допуска на объект, в котором предоставляются услуги, собаки-проводника при наличии документа, подтверждающего ее специальное обучение, выданного по форме и в порядке, утвержденных приказом Министерства труда и социальной защиты Российской Федерации от 22 июня 2015 г. N 386н (зарегистрирован Министерством юстиции Российской Федерации 21 июля 2015 г., регистрационный N 38115).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071538" y="857232"/>
            <a:ext cx="7786742" cy="5857916"/>
          </a:xfrm>
        </p:spPr>
        <p:txBody>
          <a:bodyPr>
            <a:noAutofit/>
          </a:bodyPr>
          <a:lstStyle/>
          <a:p>
            <a:pPr marL="0" fontAlgn="base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а)наличие при входе в объект вывески с названием организации, графиком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организации, плана здания, выполненных рельефно-точечным шрифтом Брайля и на контрастном фоне;</a:t>
            </a:r>
          </a:p>
          <a:p>
            <a:pPr marL="0" fontAlgn="base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б)оказание инвалидам помощи, необходимой для получения в доступной для них форме информации о правилах предоставления услуги, в том числе об оформлении необходимых для получения услуги документов, о совершении ими других необходимых для получения услуги действий;</a:t>
            </a:r>
          </a:p>
          <a:p>
            <a:pPr marL="0" fontAlgn="base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в)предоставление инвалидам по слуху, при необходимости, услуги с использованием русского жестового языка, включая обеспечение допуска на объект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сурдопереводчика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тифлопереводчика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fontAlgn="base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г)наличие в одном из помещений, предназначенных для проведения массовых мероприятий, индукционных петель и звукоусиливающей аппаратуры;</a:t>
            </a:r>
          </a:p>
          <a:p>
            <a:pPr marL="0" fontAlgn="base">
              <a:spcBef>
                <a:spcPts val="0"/>
              </a:spcBef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)адаптация официального сайта органа и организации, предоставляющих услуги в сфере образования, для лиц с нарушением зрения (слабовидящих);</a:t>
            </a:r>
          </a:p>
          <a:p>
            <a:pPr marL="0" fontAlgn="base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е)обеспечение предоставления услуг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организацией, предоставляющей услуги в сфере образования, на основании соответствующей рекомендации в заключении ПМПК или ИПРА инвалида;</a:t>
            </a:r>
          </a:p>
          <a:p>
            <a:pPr marL="0" fontAlgn="base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ж)предоставление бесплатно учебников и учебных пособий, иной учебной литературы, а также специальных технических средств обучения коллективного и индивидуального пользования;</a:t>
            </a:r>
          </a:p>
          <a:p>
            <a:pPr marL="0" fontAlgn="base">
              <a:spcBef>
                <a:spcPts val="0"/>
              </a:spcBef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)оказание работниками органов и организаций, предоставляющих услуги в сфере образования, иной необходимой инвалидам помощи в преодолении барьеров, мешающих получению услуг в сфере образования и использованию объектов наравне с другими лицами;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28604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доступности услуг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000100" y="1850064"/>
            <a:ext cx="7839100" cy="429358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dirty="0" smtClean="0"/>
              <a:t>         </a:t>
            </a:r>
          </a:p>
          <a:p>
            <a:pPr fontAlgn="base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доступности содержит следующие разделы:</a:t>
            </a:r>
          </a:p>
          <a:p>
            <a:pPr fontAlgn="base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а)краткая характеристика объекта и предоставляемых на нем услуг;</a:t>
            </a:r>
          </a:p>
          <a:p>
            <a:pPr fontAlgn="base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б)оценка соответствия уровня доступности для инвалидов объекта и имеющихся недостатков в обеспечении условий его доступности для инвалидов с использованием показателей, предусмотренных пунктом 11 настоящего Порядка;</a:t>
            </a:r>
          </a:p>
          <a:p>
            <a:pPr fontAlgn="base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в)оценка соответствия уровня доступности для инвалидов предоставляемых услуг и имеющихся недостатков в обеспечении условий их доступности для инвалидов с использованием показателей, предусмотренных пунктом 12 настоящего Порядка;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г)управленческие решения по срокам и объемам работ, необходимых для приведения объекта и порядка предоставления на нем услуг в соответствие с требованиями законодательства Российской Федерации.</a:t>
            </a:r>
          </a:p>
          <a:p>
            <a:pPr algn="just"/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28604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Паспортизация объекта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142976" y="571480"/>
            <a:ext cx="7786742" cy="5929354"/>
          </a:xfrm>
        </p:spPr>
        <p:txBody>
          <a:bodyPr>
            <a:noAutofit/>
          </a:bodyPr>
          <a:lstStyle/>
          <a:p>
            <a:pPr marL="0" fontAlgn="base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является объектом социальной инфраструктуры.</a:t>
            </a:r>
          </a:p>
          <a:p>
            <a:pPr marL="0" fontAlgn="base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может быть местом:</a:t>
            </a:r>
          </a:p>
          <a:p>
            <a:pPr marL="0" fontAlgn="base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проведения выборов;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встреч с представителями исполнительных и законодательных органов власти;</a:t>
            </a:r>
          </a:p>
          <a:p>
            <a:pPr marL="0" fontAlgn="base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проведения общественных слушаний;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размещения населения при эвакуации.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Маломобильные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группы населения:</a:t>
            </a:r>
          </a:p>
          <a:p>
            <a:pPr marL="0" fontAlgn="base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пожилые люди;</a:t>
            </a:r>
          </a:p>
          <a:p>
            <a:pPr marL="0" fontAlgn="base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беременные женщины;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родители с детьми;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граждане с детской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коляской;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люди невысокого роста;</a:t>
            </a:r>
          </a:p>
          <a:p>
            <a:pPr marL="0" fontAlgn="base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лица, со скрытыми заболеваниями;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лица, перемещающие грузы;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люди, с повышенной массой тела;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люди, не знающие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7786742" cy="5072098"/>
          </a:xfrm>
        </p:spPr>
        <p:txBody>
          <a:bodyPr>
            <a:noAutofit/>
          </a:bodyPr>
          <a:lstStyle/>
          <a:p>
            <a:pPr marL="0" algn="just" fontAlgn="base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Органы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организации, предоставляющие услуги в сфере образования, с использованием показателей, предусмотренных пунктами 11 и 12 настоящего Порядка, а также на основании представленных Паспортов доступности разрабатывают и утверждают планы мероприятий (далее - "дорожные карты") по повышению значений показателей доступности для инвалидов объектов и услуг в соответствии с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Правилами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разработки федеральными органами исполнительной власти, органами исполнительной власти субъектов Российской Федерации, органами местного самоуправления мероприятий по повышению значений показателей доступности для инвалидов и услуг в установленных сферах деятельности, утвержденными постановлением Правительства Российской Федерации от 17 июня 2015 г. N 599 (Собрание законодательства Российской Федерации, 2015, N 26, ст. 3894). </a:t>
            </a:r>
          </a:p>
          <a:p>
            <a:pPr marL="0" algn="just" fontAlgn="base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Во всех образовательных организациях Березовского района созданы паспорта доступности объектов социальной инфраструктуры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«дорожные карты»,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необходимо актуализировать ежегодно, в связи с необходимостью обновления данных документов в Территориальной информационной системе Югры</a:t>
            </a:r>
          </a:p>
          <a:p>
            <a:pPr marL="0" fontAlgn="base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28604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карта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763688" y="692696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054" name="Picture 6" descr="Картинки по запросу &quot;весеннего настроения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6804248" cy="454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000100" y="428605"/>
            <a:ext cx="78581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нормативно-правовая база:</a:t>
            </a: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-Конвенция ООН о правах инвалидов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Ратифированна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РФ 25 сентября 2012 г.) </a:t>
            </a: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Федеральная нормативно-правовая база:</a:t>
            </a: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Федеральный закон от 29.12.2012 №273-ФЗ «Об образовании в Российской Федерации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Федеральный закон от 24 ноября 1995 года № 181-ФЗ «О социальной защите инвалидов в Российской Федерации»  с </a:t>
            </a:r>
            <a:r>
              <a:rPr lang="ru-RU" altLang="ru-RU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изменениями;</a:t>
            </a:r>
            <a:endParaRPr lang="ru-RU" altLang="ru-RU" sz="1400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altLang="ru-RU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Федеральный закон от 01 декабря 2014 года №419- ФЗ «О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</a:t>
            </a:r>
            <a:r>
              <a:rPr lang="ru-RU" altLang="ru-RU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»;</a:t>
            </a:r>
            <a:endParaRPr lang="ru-RU" altLang="ru-RU" sz="1400" dirty="0" smtClean="0">
              <a:latin typeface="Candara" panose="020E0502030303020204" pitchFamily="34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от 30.08.2013 №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от 30.08.2013 № 1015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-Приказы Министерства образования и науки Российской Федерации о ФГОС ДО, НОО, ООО,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Приказ Министерства образования и науки Российской Федерации от 09.11.2015 № 1309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от 19.12.2014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-Постановление Правительства Российской Федерации № 363 от 29.03.2019 г. «Об утверждении государственной программы Российской Федерации «Доступная среда».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000100" y="500042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Региональная нормативно-правовая база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01.07.2013 № 68-оз «Об образовании в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Постановление Правительства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13.12.2013 № 543-п «Об организации инклюзивного образования лиц с ограниченными возможностями здоровья в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-Постановление Правительства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09.10.2013 № 430-п «О государственной программе Ханты-Мансийского автономного округа – Югры «Доступная среда в Ханты-Мансийском автономном округе – Югре на 2016 – 2020 годы» с изменениями и дополнениями.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3143248"/>
            <a:ext cx="7858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нормативно-правовая база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Распоряжение администрации Березовского района от 11.11.2015 №821-р «О плане мероприятий («дорожная карта») по повышению доступности для инвалидов объектов и услуг на территории Березовского района на 2016-2020 годы» с изменениями и дополнениями.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57290" y="1142984"/>
            <a:ext cx="7406640" cy="49292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 данным Министерства здравоохранения Российской Федерации,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сегодняшний день в России насчитывается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более 12 миллионов человек, имеющих инвалидность.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Как отмечают многие эксперты, эта цифра намного больше, т.к. в официальную статистику попали только те люди, которые имеют непросроченное свидетельство об инвалидности, выданное в Бюро медико-социальной экспертизы (БМСЭ).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14414" y="1428736"/>
            <a:ext cx="73088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1" hangingPunct="1">
              <a:lnSpc>
                <a:spcPct val="200000"/>
              </a:lnSpc>
            </a:pP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России довольно продолжительное время существовала медицинская модель реабилитации, которая предполагала максимально возможное восстановление соматического здоровья и трудоспособности человека, который вследствие травмы, врожденных или приобретенных заболеваний получал какие-либо нарушения здоровья со стойким расстройством функций организма и ограничениями жизнедеятельности.</a:t>
            </a:r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00636"/>
            <a:ext cx="3248020" cy="159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00100" y="1285860"/>
            <a:ext cx="7778747" cy="37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 eaLnBrk="1" hangingPunct="1">
              <a:lnSpc>
                <a:spcPct val="150000"/>
              </a:lnSpc>
            </a:pP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 модель реабилитации не предполагала, что людям с инвалидностью придется передвигаться по городу самостоятельно и посещать различные учреждения, то есть строительство зданий, сооружений в том числе социального, культурного характера велось без учета специфических потребностей лиц с ОВЗ.   </a:t>
            </a:r>
          </a:p>
          <a:p>
            <a:pPr indent="449263" algn="just">
              <a:lnSpc>
                <a:spcPct val="150000"/>
              </a:lnSpc>
            </a:pP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сложилась ситуация  социального неравенства,  отсутствия </a:t>
            </a:r>
            <a:r>
              <a:rPr lang="ru-RU" alt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безбарьерной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среды,  которая привела в том числе  к ограничению способов приобщения к культурным ценностям и практикам исключения из единого культурного пространства людей с инвалидностью.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142976" y="285728"/>
            <a:ext cx="7406640" cy="571504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Переломным моментом в появлении  социальной инженерии и формировании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безбарьерного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пространства является ратификация Конвенции ООН о правах инвалидов. 25 сентября 2012 года в соответствии со ст.15 Конституции Российской Федерации стала частью российского законодательства.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ее в РФ осуществляется путем принятия государственными органами нормативно – правовых актов, конкретизирующих способы реализации конкретных положений Конвенции. </a:t>
            </a:r>
          </a:p>
          <a:p>
            <a:pPr algn="just">
              <a:lnSpc>
                <a:spcPct val="16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Впервые в российский нормативный документ введены новые прогрессивные принципы «универсальный проект (дизайн)» и «разумное приспособление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071538" y="1357298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    Федеральный закон от 24 ноября 1995 года № 181-ФЗ </a:t>
            </a:r>
            <a:br>
              <a:rPr lang="ru-RU" altLang="ru-RU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«О социальной защите инвалидов в Российской Федерации»  </a:t>
            </a:r>
            <a:br>
              <a:rPr lang="ru-RU" altLang="ru-RU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с изменениями, внесенными в законодательство ФЗ от 01 декабря 2014 года №419- ФЗ «О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инвалидов»</a:t>
            </a:r>
            <a:endParaRPr lang="ru-RU" altLang="ru-RU" dirty="0" smtClean="0">
              <a:latin typeface="Candara" panose="020E0502030303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429000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</a:rPr>
              <a:t>Статья 15. ОБЕСПЕЧЕНИЕ БЕСПРЕПЯТСТВЕННОГО ДОСТУПА ИНВАЛИДОВ К ОБЪЕКТАМ СОЦИАЛЬНОЙ, ИНЖЕНЕРНОЙ  И ТРАНСПОТРНОЙ ИНФРАСТРУКТУРЫ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Федеральные органы государственной власти, органы государственной власти субъектов Российской Федерации, органы местного самоуправления (в сфере установленных полномочий), организации независимо от их организационно-правовых форм </a:t>
            </a: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обеспечивают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инвалидам (включая инвалидов, использующих кресла-коляски и собак-проводников):</a:t>
            </a:r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783832" cy="600079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1) условия для беспрепятственного доступа к объектам социальной, инженерной и транспортной инфраструктур (жилым, общественным и производственным зданиям, строениям и сооружениям, включая те, в которых расположены физкультурно-спортивные организации, организации культуры и другие организации), к местам отдыха и к предоставляемым в них услугам;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2) условия для беспрепятственного пользования железнодорожным, воздушным, водным транспортом, автомобильным транспортом и городским наземным электрическим транспортом в городском, пригородном, междугородном сообщении, средствами связи и информации (включая средства, обеспечивающие дублирование звуковыми сигналами световых сигналов светофоров и устройств, регулирующих движение пешеходов через транспортные коммуникации);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возможность самостоятельного передвижения по территории, на которой расположены объекты социальной, инженерной и транспортной инфраструктур, входа в такие объекты и выхода из них, посадки в транспортное средство и высадки из него, в том числе с использованием кресла-коляски;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425519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1204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Об обеспечении  условий доступности для детей-инвалидов объектов и предоставляемых услуг в сфере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1) условия для беспрепятственного доступа к объектам социальной, инженерной и транспортной инфраструктур (жилым, общественным и производственным зданиям, строениям и сооружениям, включая те, в которых расположены физкультурно-спортивные организации, организации культуры и другие организации), к местам отдыха и к предоставляемым в них услугам;  2) условия для беспрепятственного пользования железнодорожным, воздушным, водным транспортом, автомобильным транспортом и городским наземным электрическим транспортом в городском, пригородном, междугородном сообщении, средствами связи и информации (включая средства, обеспечивающие дублирование звуковыми сигналами световых сигналов светофоров и устройств, регулирующих движение пешеходов через транспортные коммуникации);  3) возможность самостоятельного передвижения по территории, на которой расположены объекты социальной, инженерной и транспортной инфраструктур, входа в такие объекты и выхода из них, посадки в транспортное средство и высадки из него, в том числе с использованием кресла-коляски; </vt:lpstr>
      <vt:lpstr>4) сопровождение инвалидов, имеющих стойкие расстройства  функции зрения и самостоятельного передвижения, и оказание им  помощи на объектах социальной, инженерной и транспортной инфраструктур;  5) надлежащее размещение оборудования и носителей информации, необходимых для обеспечения беспрепятственного доступа инвалидов к объектам социальной, инженерной и транспортной инфраструктур и к услугам с учетом ограничений их жизнедеятельности;  6) дублирование необходимой для инвалидов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Брайля, допуск сурдопереводчика и тифлосурдопереводчика;  7) допуск на объекты социальной, инженерной и транспортной инфраструктур собаки-проводника при наличии документа, подтверждающего ее специальное обучение и выдаваемого по форме и в порядке, которые определяются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социальной защиты населения; </vt:lpstr>
      <vt:lpstr>8) оказание работниками организаций, предоставляющих услуги  населению, помощи инвалидам в преодолении барьеров,  мешающих получению ими услуг наравне с другими лицами.   Реализация принципа разумного приспособления:   В случаях, если существующие объекты социальной, инженерной и транспортной инфраструктур невозможно полностью приспособить с учетом потребностей инвалидов, собственники этих объектов до их реконструкции или капитального ремонта должны принимать согласованные с одним из общественных объединений инвалидов, осуществляющих свою деятельность на территории поселения, муниципального района, городского округа, меры для обеспечения доступа инвалидов к месту предоставления услуги либо, когда это возможно, обеспечить предоставление необходимых услуг по месту жительства инвалида или в дистанционном режиме.  Данная статья Федерального закона является  основополагающей при формировании доступной среды жизнедеятельности инвалидов и обязывает адаптировать организации и учреждения, а так же услуги под особые потребности.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реализация комплекса мер по переходу общеобразовательных школ в режим  эффективного функционирования.</dc:title>
  <dc:creator>07</dc:creator>
  <cp:lastModifiedBy>МАУ ОЦ</cp:lastModifiedBy>
  <cp:revision>225</cp:revision>
  <dcterms:created xsi:type="dcterms:W3CDTF">2019-10-21T07:37:47Z</dcterms:created>
  <dcterms:modified xsi:type="dcterms:W3CDTF">2021-03-30T10:44:18Z</dcterms:modified>
</cp:coreProperties>
</file>